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84" r:id="rId3"/>
    <p:sldId id="285" r:id="rId4"/>
    <p:sldId id="274" r:id="rId5"/>
    <p:sldId id="257" r:id="rId6"/>
    <p:sldId id="267" r:id="rId7"/>
    <p:sldId id="259" r:id="rId8"/>
    <p:sldId id="261" r:id="rId9"/>
    <p:sldId id="262" r:id="rId10"/>
    <p:sldId id="268" r:id="rId11"/>
    <p:sldId id="269" r:id="rId12"/>
    <p:sldId id="270" r:id="rId13"/>
    <p:sldId id="271" r:id="rId14"/>
    <p:sldId id="272" r:id="rId15"/>
    <p:sldId id="273" r:id="rId16"/>
    <p:sldId id="263" r:id="rId17"/>
    <p:sldId id="264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smin KOFFI" initials="MK" lastIdx="1" clrIdx="0">
    <p:extLst>
      <p:ext uri="{19B8F6BF-5375-455C-9EA6-DF929625EA0E}">
        <p15:presenceInfo xmlns:p15="http://schemas.microsoft.com/office/powerpoint/2012/main" userId="ce79cc676f0d189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ECAF"/>
    <a:srgbClr val="0BBD75"/>
    <a:srgbClr val="0CCE7F"/>
    <a:srgbClr val="10D6D1"/>
    <a:srgbClr val="0ED895"/>
    <a:srgbClr val="0FE79F"/>
    <a:srgbClr val="0BA572"/>
    <a:srgbClr val="FFE79B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83DE4EB-45A8-49E7-91ED-C8C9FE78A0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6163BE4-B184-4BC5-BCF8-CCF48E3935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2F03E-181B-4A0D-98B4-028F1B093BFB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D845EC-3237-4B44-8818-760AC434EB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B4150E9-9202-4746-ABD2-961AD45871B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CEA7D-34D7-4B67-8D66-BF0374E6A5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06856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47DDA-2C4D-4A2B-B7E0-8A0ADD666E08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95E46-D95E-40D7-A656-7FE496BFD9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052684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5D6D5D-A0B1-4171-81A5-E78818A88A6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065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56F1C0-89CC-4B76-B6D9-B6D5CFCB11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F3C123-0ECB-4969-9FBA-D99C6EE25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8829F0-0B10-4C29-95DD-E9EC3DEA9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1EF74-0D19-4586-9220-5FC98A2F11C1}" type="datetime1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DE5AC4-154A-441E-B5CC-43386ED40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A24F9E-AAA0-43EF-873E-B14606851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51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B6E599-9F39-41FE-A955-386C11CD0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3437767-E34E-431D-85BB-2052CD17E7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9F0EFE3-1566-43AA-8CB8-1DCCAD764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51E2-30D0-4908-AF22-D3E938221359}" type="datetime1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4158C5-141D-4ED6-954D-99B2F7EE2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0C1729-3C53-4299-BB50-B70964CBC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228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CA00DA5-D8BF-4AED-8375-66F28AAC6F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19427E3-F3C5-4033-86D2-9629765DA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E96246D-AD5C-47D0-88C1-E5BD669C0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2E487-4065-43F8-9154-211E1C43CA56}" type="datetime1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E8DB91-13AD-42CA-80EB-F1BB60678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5616B6-C163-4E04-99AD-814F2E393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789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6E5E18-83D5-4B16-95F4-501C6D85D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B442D9E-C1CF-4822-86FD-96C6F20B86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BCADAE-6B64-4E49-BFD2-C4E377BFA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2A0636-B1E9-4ABB-AC73-03B880F07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95E146-23EA-4466-B805-65135365C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8492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09072F-74E2-4510-9DD3-71A7BEC00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07CB16-ACF1-49EE-902F-A8F107385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8FA3FBF-A0D5-4BA1-9AB2-63025349A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27DA2A-69A5-4316-AF30-6D25C6401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218FB9-1C5A-488D-A4A1-AEF16F922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518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70AB84-573B-45E3-81EE-60B33B802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F13090-69FC-4438-8AAB-046BF9F2B7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8FC37D5-6E76-4FBC-A65A-491704F24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84459B-48C1-48FF-9897-B0DBDC72B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24DB62-EF48-4EEC-AF79-8DD066186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827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0D8DAA-E73C-4C2A-9D4A-AEC811A53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42A851-F016-40FB-970C-6931214147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1624AA7-327E-4CB9-B0CB-D77F10528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17259B6-1F48-42A5-9813-070BCBFF3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10FA6B2-7454-44C9-B241-1D1FAAF44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ACB670-7BC3-4B7F-AF7E-B08F1D588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827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A5CD92-437F-45EC-B5FB-D6C9BC4CE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71329A-3A9C-4BB5-848C-1037A55393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526EBD-6578-49DF-A686-BABBE0E158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5F30196-AD18-4A52-820E-00974C875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8A78EC0-3800-4788-A130-4C63FD6B70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49945F6-4D11-41DB-871B-A61E14E5D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7A7E878-ED9A-4AF8-97C5-52F7E4AA4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881637F-04AE-4C5A-ABCC-FD00F7064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749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D0426D-54FB-403F-AD2D-40EE0269D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EC8F9C-D3D5-4D67-B392-516EB4C5C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6CE07AB-BDD0-4371-BB0F-06AB2378B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2F0A20-E0BF-43AD-AAD8-0806C819D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9949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5CF608C-0505-47F1-BB42-1E09FBA18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DAAB43F-4F17-48E9-8C8F-063F5490A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15B9437-A03A-408B-ABE7-0B649F0DF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612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BE6B9F-9450-40E0-80A4-223E3A82F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124D1F4-2D8C-437D-8021-4EDB19A9D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F971A80-6176-4BE7-B84E-43AB77F5C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EDF654B-C543-4400-98BE-A3C516BF2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76408D0-DEBE-49A4-A9CA-20BE84BF8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7C071C2-0AE0-40CC-9CF2-EF2423BAA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1664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80E1B6-2597-4182-8E24-CE461F43A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05EADC5-93B9-4382-BBB8-D9A7CB4FFB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E411E25-7760-46D5-BB1D-26ED07583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8AEFD-4313-4002-9C30-A22334A931FB}" type="datetime1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B7FD4C-FE44-4AAF-B4BF-D8BB75642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7A02427-B8DF-4A59-81C1-2895F607A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1392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BB991E-3F57-4140-A9B4-BADCD6FA6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9BF4FE9-9598-4FA0-B9C3-F8A06B23DC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91FAB55-082E-4662-B357-C57E43B08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CC65FBB-6F21-478A-91BC-C3157E7ED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EB5A6F6-1515-4548-A746-7CE1EAB06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849AEF8-CB0B-4FD5-ABB8-C974CE9B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027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A6D0E9-005B-4BB6-93C8-D9EEF4460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672582B-5D3C-4C72-808F-29412D5054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C35432-23A8-4FF8-BAE1-09D4D368E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089083-B335-4C8C-85F8-60D954AFF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A550D-7138-41A2-BF20-72D41EF90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364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C497A42-0D88-44A4-8DC0-9576318FEB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B4D4356-4EB5-4998-AA94-A6BC63E3B1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337875-B613-49EB-AA10-74E81A7DD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5CD3E-1BE1-4C74-95F8-E7812AE9D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412D82E-766C-45F4-92BC-76454B045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564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2F38E4-C192-4943-8904-77B8523F7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F3B2DAB-AEAD-4347-B896-1C4CA626DA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AEA6C3-4437-4503-946C-3778BB9C5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E6F86-4DBB-4795-BBFC-66D6C4173B4A}" type="datetime1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4F5A28-B156-48DD-B26C-9931B885C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D462F6-95B9-47CB-85E3-45E9FF10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19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BB0C4E-F271-4D1E-AA9C-459CBDC0D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65B501-92E1-4B6B-8F5B-357AAE9E86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25EEAF-6920-4553-B00A-A209E4B50C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8A871E8-F09D-4675-B661-11F033E2A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FAF05-BCCC-4F45-9B36-88CC88D23550}" type="datetime1">
              <a:rPr lang="fr-FR" smtClean="0"/>
              <a:t>30/10/2022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328721-57D5-4914-BDB6-3D47D9A40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C826337-5EBC-4F4C-BFB8-D9A0D3A54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65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F8F82A-F203-4C4F-8251-27378C5F2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CE01FB1-09DC-4688-8164-770F835EB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1568E6F-3843-455E-A8A3-1C018D5CF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75F9521-9831-4CC6-B4B5-4313B2E81C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1420897-3A69-47DB-99E4-AC6051604F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64F5595-70DA-4292-8AB2-82A15B6F2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F34E9-7153-42BE-BC3A-B024EFDD12AA}" type="datetime1">
              <a:rPr lang="fr-FR" smtClean="0"/>
              <a:t>30/10/2022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74F5D35-4B1E-415F-BDE9-775801F28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A9969AE-AC84-4A76-B104-4303784B3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766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4CFC7D-2B7E-4744-B614-6E0F7BB99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C39209-CE41-4CE0-B62B-63E5571DA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9EF7F-CDB2-441C-ACD8-EB9843DD4E2B}" type="datetime1">
              <a:rPr lang="fr-FR" smtClean="0"/>
              <a:t>30/10/2022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EBD066B-532B-4EA9-BDA2-CF2B0E86B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F5A9B06-79AE-47D1-B4FA-08D5228DC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428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8BF538A-C36E-404A-BFDF-EC4D3EEAF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A412E-D7C0-4C3B-B275-B8C29064573A}" type="datetime1">
              <a:rPr lang="fr-FR" smtClean="0"/>
              <a:t>30/10/2022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076712F-1503-47DA-B10A-2065BBC2A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51776BC-A01C-4E92-B676-CE82D9A20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946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539372-B2B2-4FCE-8F42-361DFABA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77E1C76-1D35-4B7F-B882-E02279D35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A4DC633-D51A-4C5B-80D9-5E827EF9A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7E46740-C096-4F1D-AE51-88010C9D4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58458-60F7-4B92-B39B-B318029E0E8A}" type="datetime1">
              <a:rPr lang="fr-FR" smtClean="0"/>
              <a:t>30/10/2022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15000B5-6D49-4822-A6DE-B4DBDAD16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CC9B6E-3682-483C-9AA8-7DE158DAD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497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4423AD-4F74-45B6-BFF2-4ACB0E137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CDF0F83-B687-47CF-8331-26C00BB307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F63A890-ABAA-484A-96B1-FB4A586A8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50F7B6-492F-43AB-AC7C-DE909F3FC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59D50-1736-45B7-9057-6CED88E006C2}" type="datetime1">
              <a:rPr lang="fr-FR" smtClean="0"/>
              <a:t>30/10/2022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67D57F-0355-4C5B-8316-256BEFFDD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EC5A5C8-BDA7-4D67-B7B7-C16D1DE0D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69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00CC"/>
            </a:gs>
            <a:gs pos="95000">
              <a:srgbClr val="FFECA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CB30ACD-2503-4AC0-92D2-A404B45B7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BCE366-A8A1-4179-B12D-6AF04DDD62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B9EE78E-5193-4ECC-9855-61441B38A1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DBF28-7D68-4F5A-AF2D-5CDC9AF3498A}" type="datetime1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855CF7-9988-4C3E-A7A7-E121AB7166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746D22-6D2A-4411-9591-441B28671E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992F2-2E3D-4081-AC27-31655D48D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00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000CC"/>
            </a:gs>
            <a:gs pos="95000">
              <a:srgbClr val="FFECA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058C2CA-630A-4220-A98B-CB16C621C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05C02AC-95E4-42FB-891E-1E7DD9D9E2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116774-C734-45CA-8EF8-876947114F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FBE93-3F62-4690-9063-8414476066CC}" type="datetimeFigureOut">
              <a:rPr lang="fr-FR" smtClean="0"/>
              <a:t>30/10/2022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6A926A-6B04-4612-A8C6-A08DA7CE8D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B2150DD-6CD9-46B8-A84D-AE83F33C0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5CAC1-C7E5-41B7-8E8C-77E9C53207F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05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media10.m4a"/><Relationship Id="rId2" Type="http://schemas.microsoft.com/office/2007/relationships/media" Target="../media/media10.m4a"/><Relationship Id="rId1" Type="http://schemas.openxmlformats.org/officeDocument/2006/relationships/tags" Target="../tags/tag7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1.m4a"/><Relationship Id="rId2" Type="http://schemas.microsoft.com/office/2007/relationships/media" Target="../media/media11.m4a"/><Relationship Id="rId1" Type="http://schemas.openxmlformats.org/officeDocument/2006/relationships/tags" Target="../tags/tag8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media12.m4a"/><Relationship Id="rId7" Type="http://schemas.openxmlformats.org/officeDocument/2006/relationships/image" Target="../media/image4.png"/><Relationship Id="rId2" Type="http://schemas.microsoft.com/office/2007/relationships/media" Target="../media/media12.m4a"/><Relationship Id="rId1" Type="http://schemas.openxmlformats.org/officeDocument/2006/relationships/tags" Target="../tags/tag9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media13.m4a"/><Relationship Id="rId2" Type="http://schemas.microsoft.com/office/2007/relationships/media" Target="../media/media13.m4a"/><Relationship Id="rId1" Type="http://schemas.openxmlformats.org/officeDocument/2006/relationships/tags" Target="../tags/tag10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media14.m4a"/><Relationship Id="rId2" Type="http://schemas.microsoft.com/office/2007/relationships/media" Target="../media/media14.m4a"/><Relationship Id="rId1" Type="http://schemas.openxmlformats.org/officeDocument/2006/relationships/tags" Target="../tags/tag11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media15.m4a"/><Relationship Id="rId2" Type="http://schemas.microsoft.com/office/2007/relationships/media" Target="../media/media15.m4a"/><Relationship Id="rId1" Type="http://schemas.openxmlformats.org/officeDocument/2006/relationships/tags" Target="../tags/tag12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2" Type="http://schemas.microsoft.com/office/2007/relationships/media" Target="../media/media2.m4a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audio" Target="../media/media3.m4a"/><Relationship Id="rId7" Type="http://schemas.openxmlformats.org/officeDocument/2006/relationships/image" Target="../media/image7.jpeg"/><Relationship Id="rId2" Type="http://schemas.microsoft.com/office/2007/relationships/media" Target="../media/media3.m4a"/><Relationship Id="rId1" Type="http://schemas.openxmlformats.org/officeDocument/2006/relationships/tags" Target="../tags/tag2.xml"/><Relationship Id="rId6" Type="http://schemas.openxmlformats.org/officeDocument/2006/relationships/image" Target="../media/image6.jpeg"/><Relationship Id="rId11" Type="http://schemas.openxmlformats.org/officeDocument/2006/relationships/image" Target="../media/image4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audio" Target="../media/media6.m4a"/><Relationship Id="rId7" Type="http://schemas.openxmlformats.org/officeDocument/2006/relationships/image" Target="../media/image13.jpeg"/><Relationship Id="rId12" Type="http://schemas.openxmlformats.org/officeDocument/2006/relationships/image" Target="../media/image4.png"/><Relationship Id="rId2" Type="http://schemas.microsoft.com/office/2007/relationships/media" Target="../media/media6.m4a"/><Relationship Id="rId1" Type="http://schemas.openxmlformats.org/officeDocument/2006/relationships/tags" Target="../tags/tag3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media7.m4a"/><Relationship Id="rId2" Type="http://schemas.microsoft.com/office/2007/relationships/media" Target="../media/media7.m4a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media8.m4a"/><Relationship Id="rId2" Type="http://schemas.microsoft.com/office/2007/relationships/media" Target="../media/media8.m4a"/><Relationship Id="rId1" Type="http://schemas.openxmlformats.org/officeDocument/2006/relationships/tags" Target="../tags/tag5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media9.m4a"/><Relationship Id="rId2" Type="http://schemas.microsoft.com/office/2007/relationships/media" Target="../media/media9.m4a"/><Relationship Id="rId1" Type="http://schemas.openxmlformats.org/officeDocument/2006/relationships/tags" Target="../tags/tag6.xml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A9EC0731-2A15-4BCA-850A-3FD1D0A2969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V="1">
            <a:off x="215198" y="-179880"/>
            <a:ext cx="11761604" cy="438495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18D47DA-2826-45C3-99A1-EE52BB6BB093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3397" y="4233543"/>
            <a:ext cx="3026702" cy="2474916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B92E9857-E1D4-46B7-9EF0-0171D94888AB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6200000" flipH="1">
            <a:off x="8700104" y="3409960"/>
            <a:ext cx="2994649" cy="366230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135FB0A3-3391-488E-8DB3-1BDE1E3ECAE0}"/>
              </a:ext>
            </a:extLst>
          </p:cNvPr>
          <p:cNvSpPr txBox="1"/>
          <p:nvPr/>
        </p:nvSpPr>
        <p:spPr>
          <a:xfrm>
            <a:off x="2523276" y="4396722"/>
            <a:ext cx="6616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sng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Cours numérique de Botanique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5AAC948-3F71-4984-B69B-43EA79660319}"/>
              </a:ext>
            </a:extLst>
          </p:cNvPr>
          <p:cNvSpPr txBox="1"/>
          <p:nvPr/>
        </p:nvSpPr>
        <p:spPr>
          <a:xfrm>
            <a:off x="4318390" y="653410"/>
            <a:ext cx="3480441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EPSS</a:t>
            </a:r>
            <a:r>
              <a:rPr kumimoji="0" lang="fr-FR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otype Corsiva" panose="03010101010201010101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Tronc commun 2022-2023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BFCDCA1-04CE-4AAC-A6D1-89452B6C96DC}"/>
              </a:ext>
            </a:extLst>
          </p:cNvPr>
          <p:cNvSpPr txBox="1"/>
          <p:nvPr/>
        </p:nvSpPr>
        <p:spPr>
          <a:xfrm>
            <a:off x="3716725" y="2999880"/>
            <a:ext cx="4349749" cy="830997"/>
          </a:xfrm>
          <a:prstGeom prst="rect">
            <a:avLst/>
          </a:prstGeom>
          <a:noFill/>
          <a:ln w="76200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A</a:t>
            </a:r>
            <a:r>
              <a:rPr kumimoji="0" lang="fr-FR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c</a:t>
            </a:r>
            <a:r>
              <a:rPr kumimoji="0" lang="fr-FR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a</a:t>
            </a:r>
            <a:r>
              <a:rPr kumimoji="0" lang="fr-FR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d</a:t>
            </a:r>
            <a:r>
              <a:rPr kumimoji="0" lang="fr-FR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e</a:t>
            </a:r>
            <a:r>
              <a:rPr kumimoji="0" lang="fr-FR" sz="4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m</a:t>
            </a:r>
            <a:r>
              <a:rPr kumimoji="0" lang="fr-FR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y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 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F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o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r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m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a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t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i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o</a:t>
            </a:r>
            <a:r>
              <a:rPr kumimoji="0" lang="fr-FR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n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CB2FB24-6409-471D-A196-C85FCF7BA213}"/>
              </a:ext>
            </a:extLst>
          </p:cNvPr>
          <p:cNvSpPr txBox="1"/>
          <p:nvPr/>
        </p:nvSpPr>
        <p:spPr>
          <a:xfrm>
            <a:off x="4028812" y="6050521"/>
            <a:ext cx="3990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+mn-ea"/>
                <a:cs typeface="+mn-cs"/>
              </a:rPr>
              <a:t>Dr KOFFI (Assistant)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CE20E65F-059A-4DE5-B74E-BF0AC78E81D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38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188"/>
    </mc:Choice>
    <mc:Fallback>
      <p:transition spd="slow" advTm="921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9090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10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2D9BE1-AF12-4B58-BBC5-105E1E75E109}"/>
              </a:ext>
            </a:extLst>
          </p:cNvPr>
          <p:cNvSpPr txBox="1"/>
          <p:nvPr/>
        </p:nvSpPr>
        <p:spPr>
          <a:xfrm>
            <a:off x="315469" y="157367"/>
            <a:ext cx="87597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2.4) Appareil végétatif = racine + tige + feuille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BF57691-4AC3-4B42-8590-3391A1B83058}"/>
              </a:ext>
            </a:extLst>
          </p:cNvPr>
          <p:cNvSpPr txBox="1"/>
          <p:nvPr/>
        </p:nvSpPr>
        <p:spPr>
          <a:xfrm>
            <a:off x="401148" y="791554"/>
            <a:ext cx="5159444" cy="421923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Oui</a:t>
            </a: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Cormophytes</a:t>
            </a:r>
            <a:endParaRPr lang="fr-FR" sz="26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539750" indent="-18097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Présence de racine, de tige et de feuille</a:t>
            </a:r>
            <a:endParaRPr lang="fr-FR" sz="26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Bryophytes (Mousses)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Ptéridophytes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Gymnospermes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Angiospermes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C38712D-2199-45FE-B9AD-B5E2636888F8}"/>
              </a:ext>
            </a:extLst>
          </p:cNvPr>
          <p:cNvSpPr txBox="1"/>
          <p:nvPr/>
        </p:nvSpPr>
        <p:spPr>
          <a:xfrm>
            <a:off x="5604706" y="783707"/>
            <a:ext cx="6184917" cy="481939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Non</a:t>
            </a: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Thallophytes</a:t>
            </a:r>
            <a:endParaRPr lang="fr-FR" sz="26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623888" indent="-2635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Appareil végétatif = thalle = absence, de racine,  de tige et de feuille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Virus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Bactéries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Cyanophycées ou Algues bleues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Champignons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Algues eucaryotes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32CC49B5-D6EE-4684-974C-C0904C5F15A4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84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945"/>
    </mc:Choice>
    <mc:Fallback xmlns="">
      <p:transition spd="slow" advTm="1689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11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2D9BE1-AF12-4B58-BBC5-105E1E75E109}"/>
              </a:ext>
            </a:extLst>
          </p:cNvPr>
          <p:cNvSpPr txBox="1"/>
          <p:nvPr/>
        </p:nvSpPr>
        <p:spPr>
          <a:xfrm>
            <a:off x="315469" y="157367"/>
            <a:ext cx="9326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2.5) Critères ne concernant que les Cormophytes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BF57691-4AC3-4B42-8590-3391A1B83058}"/>
              </a:ext>
            </a:extLst>
          </p:cNvPr>
          <p:cNvSpPr txBox="1"/>
          <p:nvPr/>
        </p:nvSpPr>
        <p:spPr>
          <a:xfrm>
            <a:off x="401148" y="1636685"/>
            <a:ext cx="5847984" cy="481939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Oui</a:t>
            </a: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 err="1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Rhizophytes</a:t>
            </a:r>
            <a:endParaRPr lang="fr-FR" sz="26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539750" indent="-18097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Racine capable de puiser l’eau et les sels minéraux pour alimenter la plante</a:t>
            </a:r>
          </a:p>
          <a:p>
            <a:pPr marL="358775"/>
            <a:r>
              <a:rPr lang="fr-FR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==&gt;</a:t>
            </a: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on parle de plantes vasculaires ou </a:t>
            </a:r>
            <a:r>
              <a:rPr lang="fr-FR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Trachéophytes</a:t>
            </a:r>
          </a:p>
          <a:p>
            <a:pPr marL="358775"/>
            <a:endParaRPr lang="fr-FR" sz="2600" b="1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Ptéridophytes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Gymnospermes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Angiospermes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C38712D-2199-45FE-B9AD-B5E2636888F8}"/>
              </a:ext>
            </a:extLst>
          </p:cNvPr>
          <p:cNvSpPr txBox="1"/>
          <p:nvPr/>
        </p:nvSpPr>
        <p:spPr>
          <a:xfrm>
            <a:off x="6317673" y="1628838"/>
            <a:ext cx="5471950" cy="321895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Non</a:t>
            </a: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arhizophytes</a:t>
            </a:r>
            <a:endParaRPr lang="fr-FR" sz="26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623888" indent="-26352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Racine incapable de puiser l’eau et les sels minéraux pour aliment la plante</a:t>
            </a:r>
          </a:p>
          <a:p>
            <a:pPr marL="360363"/>
            <a:r>
              <a:rPr lang="fr-FR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==&gt;</a:t>
            </a: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la plante n’est pas vasculaire</a:t>
            </a:r>
          </a:p>
          <a:p>
            <a:pPr marL="360363"/>
            <a:endParaRPr lang="fr-FR" sz="26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Bryophytes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CE639EA-C8F6-4723-A8AD-CAB28DF56262}"/>
              </a:ext>
            </a:extLst>
          </p:cNvPr>
          <p:cNvSpPr txBox="1"/>
          <p:nvPr/>
        </p:nvSpPr>
        <p:spPr>
          <a:xfrm>
            <a:off x="828082" y="778970"/>
            <a:ext cx="6702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2.5.1) Présence de racine véritable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B4CA7F18-1315-4DF5-ACFC-71EB39288CE9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7525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3422"/>
    </mc:Choice>
    <mc:Fallback xmlns="">
      <p:transition spd="slow" advTm="1734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12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2D9BE1-AF12-4B58-BBC5-105E1E75E109}"/>
              </a:ext>
            </a:extLst>
          </p:cNvPr>
          <p:cNvSpPr txBox="1"/>
          <p:nvPr/>
        </p:nvSpPr>
        <p:spPr>
          <a:xfrm>
            <a:off x="315469" y="157367"/>
            <a:ext cx="9326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2.5) Critères ne concernant que les Cormophytes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BF57691-4AC3-4B42-8590-3391A1B83058}"/>
              </a:ext>
            </a:extLst>
          </p:cNvPr>
          <p:cNvSpPr txBox="1"/>
          <p:nvPr/>
        </p:nvSpPr>
        <p:spPr>
          <a:xfrm>
            <a:off x="401148" y="1636685"/>
            <a:ext cx="5847984" cy="4619341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Oui</a:t>
            </a: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Phanérogames</a:t>
            </a:r>
            <a:endParaRPr lang="fr-FR" sz="26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539750" indent="-18097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organes visibles = Fleurs ou cônes</a:t>
            </a:r>
            <a:endParaRPr lang="fr-FR" sz="2600" b="1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>
              <a:lnSpc>
                <a:spcPct val="150000"/>
              </a:lnSpc>
            </a:pPr>
            <a:endParaRPr lang="fr-FR" sz="26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>
              <a:lnSpc>
                <a:spcPct val="150000"/>
              </a:lnSpc>
            </a:pPr>
            <a:endParaRPr lang="fr-FR" sz="26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>
              <a:lnSpc>
                <a:spcPct val="150000"/>
              </a:lnSpc>
            </a:pPr>
            <a:endParaRPr lang="fr-FR" sz="26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>
              <a:lnSpc>
                <a:spcPct val="150000"/>
              </a:lnSpc>
            </a:pPr>
            <a:endParaRPr lang="fr-FR" sz="26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Gymnospermes (Cônes)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Angiospermes (Fleurs)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C38712D-2199-45FE-B9AD-B5E2636888F8}"/>
              </a:ext>
            </a:extLst>
          </p:cNvPr>
          <p:cNvSpPr txBox="1"/>
          <p:nvPr/>
        </p:nvSpPr>
        <p:spPr>
          <a:xfrm>
            <a:off x="6317673" y="1628838"/>
            <a:ext cx="5471950" cy="2618794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Non</a:t>
            </a: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Cryptogames</a:t>
            </a:r>
            <a:endParaRPr lang="fr-FR" sz="26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623888" indent="-26352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organes cachés = Archégones</a:t>
            </a:r>
          </a:p>
          <a:p>
            <a:pPr marL="360363"/>
            <a:endParaRPr lang="fr-FR" sz="26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Bryophytes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Ptéridophytes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CE639EA-C8F6-4723-A8AD-CAB28DF56262}"/>
              </a:ext>
            </a:extLst>
          </p:cNvPr>
          <p:cNvSpPr txBox="1"/>
          <p:nvPr/>
        </p:nvSpPr>
        <p:spPr>
          <a:xfrm>
            <a:off x="828082" y="778970"/>
            <a:ext cx="82200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2.5.2) Visibilité des organes reproducteurs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B57A2DF3-D439-455B-AF42-5894EF803818}"/>
              </a:ext>
            </a:extLst>
          </p:cNvPr>
          <p:cNvGrpSpPr/>
          <p:nvPr/>
        </p:nvGrpSpPr>
        <p:grpSpPr>
          <a:xfrm>
            <a:off x="1192809" y="2829549"/>
            <a:ext cx="1437958" cy="2087522"/>
            <a:chOff x="1192809" y="2760274"/>
            <a:chExt cx="1437958" cy="2087522"/>
          </a:xfrm>
        </p:grpSpPr>
        <p:pic>
          <p:nvPicPr>
            <p:cNvPr id="11" name="Picture 4" descr="Flamboyant, l'arbre à la robe de feu - Tahiti Heritage">
              <a:extLst>
                <a:ext uri="{FF2B5EF4-FFF2-40B4-BE49-F238E27FC236}">
                  <a16:creationId xmlns:a16="http://schemas.microsoft.com/office/drawing/2014/main" id="{7706B4D6-D997-4D02-AB02-B0E9D7D0796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379" r="10443"/>
            <a:stretch/>
          </p:blipFill>
          <p:spPr bwMode="auto">
            <a:xfrm>
              <a:off x="1289996" y="2829549"/>
              <a:ext cx="1340771" cy="2018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482C550-3CB5-4CBB-811C-29621DC73A1C}"/>
                </a:ext>
              </a:extLst>
            </p:cNvPr>
            <p:cNvSpPr txBox="1"/>
            <p:nvPr/>
          </p:nvSpPr>
          <p:spPr>
            <a:xfrm>
              <a:off x="1192809" y="2760274"/>
              <a:ext cx="8130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highlight>
                    <a:srgbClr val="00FFFF"/>
                  </a:highlight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Fleur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BAAD33C-E0CA-44F3-A3A2-83AF25989273}"/>
              </a:ext>
            </a:extLst>
          </p:cNvPr>
          <p:cNvGrpSpPr/>
          <p:nvPr/>
        </p:nvGrpSpPr>
        <p:grpSpPr>
          <a:xfrm>
            <a:off x="3833551" y="2843404"/>
            <a:ext cx="1529831" cy="2073667"/>
            <a:chOff x="3833551" y="2774129"/>
            <a:chExt cx="1529831" cy="2073667"/>
          </a:xfrm>
        </p:grpSpPr>
        <p:pic>
          <p:nvPicPr>
            <p:cNvPr id="12" name="Picture 2" descr="Les conifères, des végétaux datant de l'ère carbonifère | Dossier">
              <a:extLst>
                <a:ext uri="{FF2B5EF4-FFF2-40B4-BE49-F238E27FC236}">
                  <a16:creationId xmlns:a16="http://schemas.microsoft.com/office/drawing/2014/main" id="{5785E8EA-3DCE-4B06-907C-B68299256E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46" t="12353" r="57519" b="30773"/>
            <a:stretch/>
          </p:blipFill>
          <p:spPr bwMode="auto">
            <a:xfrm>
              <a:off x="3916514" y="2846293"/>
              <a:ext cx="1446868" cy="20015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CD8D8CC4-DEE4-40A1-AD08-6B31C5240414}"/>
                </a:ext>
              </a:extLst>
            </p:cNvPr>
            <p:cNvSpPr txBox="1"/>
            <p:nvPr/>
          </p:nvSpPr>
          <p:spPr>
            <a:xfrm>
              <a:off x="3833551" y="2774129"/>
              <a:ext cx="8850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highlight>
                    <a:srgbClr val="00FFFF"/>
                  </a:highlight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Cônes</a:t>
              </a:r>
            </a:p>
          </p:txBody>
        </p:sp>
      </p:grp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CC7F336A-7055-4717-AC11-C99CFA07B1D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006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889"/>
    </mc:Choice>
    <mc:Fallback xmlns="">
      <p:transition spd="slow" advTm="13088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13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2D9BE1-AF12-4B58-BBC5-105E1E75E109}"/>
              </a:ext>
            </a:extLst>
          </p:cNvPr>
          <p:cNvSpPr txBox="1"/>
          <p:nvPr/>
        </p:nvSpPr>
        <p:spPr>
          <a:xfrm>
            <a:off x="315469" y="157367"/>
            <a:ext cx="9326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2.5) Critères ne concernant que les Cormophytes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BF57691-4AC3-4B42-8590-3391A1B83058}"/>
              </a:ext>
            </a:extLst>
          </p:cNvPr>
          <p:cNvSpPr txBox="1"/>
          <p:nvPr/>
        </p:nvSpPr>
        <p:spPr>
          <a:xfrm>
            <a:off x="401148" y="1636685"/>
            <a:ext cx="5847984" cy="4773230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Oui</a:t>
            </a: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Spermaphytes</a:t>
            </a:r>
            <a:endParaRPr lang="fr-FR" sz="26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539750" indent="-18097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Plantes à graine donc ayant l’ovule, organe hébergeant le gamète femelle (</a:t>
            </a:r>
            <a:r>
              <a:rPr lang="fr-FR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oosphère</a:t>
            </a: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)</a:t>
            </a:r>
            <a:endParaRPr lang="fr-FR" sz="26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Gymnospermes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Angiospermes</a:t>
            </a:r>
          </a:p>
          <a:p>
            <a:pPr>
              <a:lnSpc>
                <a:spcPct val="150000"/>
              </a:lnSpc>
            </a:pPr>
            <a:r>
              <a:rPr lang="fr-FR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==&gt;</a:t>
            </a: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Les Spermaphytes correspondent aux Phanérogames</a:t>
            </a:r>
            <a:endParaRPr lang="fr-FR" sz="26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>
              <a:lnSpc>
                <a:spcPct val="150000"/>
              </a:lnSpc>
            </a:pPr>
            <a:endParaRPr lang="fr-FR" sz="26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C38712D-2199-45FE-B9AD-B5E2636888F8}"/>
              </a:ext>
            </a:extLst>
          </p:cNvPr>
          <p:cNvSpPr txBox="1"/>
          <p:nvPr/>
        </p:nvSpPr>
        <p:spPr>
          <a:xfrm>
            <a:off x="6317673" y="1628838"/>
            <a:ext cx="5471950" cy="3332387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Non</a:t>
            </a: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Archégoniates</a:t>
            </a:r>
            <a:endParaRPr lang="fr-FR" sz="26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623888" indent="-26352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Archégone héberge l’</a:t>
            </a:r>
            <a:r>
              <a:rPr lang="fr-FR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oosphère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Bryophytes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Ptéridophytes</a:t>
            </a:r>
          </a:p>
          <a:p>
            <a:pPr marL="360363" indent="-360363">
              <a:lnSpc>
                <a:spcPct val="150000"/>
              </a:lnSpc>
            </a:pPr>
            <a:r>
              <a:rPr lang="fr-F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==&gt;</a:t>
            </a:r>
            <a:r>
              <a:rPr lang="fr-FR" sz="24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Les Archégoniates sont des cryptogames</a:t>
            </a:r>
            <a:endParaRPr lang="fr-FR" sz="24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CE639EA-C8F6-4723-A8AD-CAB28DF56262}"/>
              </a:ext>
            </a:extLst>
          </p:cNvPr>
          <p:cNvSpPr txBox="1"/>
          <p:nvPr/>
        </p:nvSpPr>
        <p:spPr>
          <a:xfrm>
            <a:off x="828082" y="778970"/>
            <a:ext cx="10454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2.5.3) Présence de graine (provient de l’ovule fécondé)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18A397CF-7512-477C-A720-0129C2BE706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6058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862"/>
    </mc:Choice>
    <mc:Fallback xmlns="">
      <p:transition spd="slow" advTm="1638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14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2D9BE1-AF12-4B58-BBC5-105E1E75E109}"/>
              </a:ext>
            </a:extLst>
          </p:cNvPr>
          <p:cNvSpPr txBox="1"/>
          <p:nvPr/>
        </p:nvSpPr>
        <p:spPr>
          <a:xfrm>
            <a:off x="315469" y="157367"/>
            <a:ext cx="9326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2.5) Critères ne concernant que les Cormophytes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BF57691-4AC3-4B42-8590-3391A1B83058}"/>
              </a:ext>
            </a:extLst>
          </p:cNvPr>
          <p:cNvSpPr txBox="1"/>
          <p:nvPr/>
        </p:nvSpPr>
        <p:spPr>
          <a:xfrm>
            <a:off x="401148" y="1814485"/>
            <a:ext cx="5847984" cy="2618794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Oui</a:t>
            </a: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endParaRPr lang="fr-FR" sz="26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539750" indent="-18097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Les graines sont contenues dans une enceinte close appelée </a:t>
            </a:r>
            <a:r>
              <a:rPr lang="fr-FR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fruit</a:t>
            </a:r>
            <a:endParaRPr lang="fr-FR" sz="2600" b="1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Angiospermes</a:t>
            </a:r>
          </a:p>
          <a:p>
            <a:pPr marL="720725">
              <a:lnSpc>
                <a:spcPct val="150000"/>
              </a:lnSpc>
            </a:pPr>
            <a:endParaRPr lang="fr-FR" sz="26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C38712D-2199-45FE-B9AD-B5E2636888F8}"/>
              </a:ext>
            </a:extLst>
          </p:cNvPr>
          <p:cNvSpPr txBox="1"/>
          <p:nvPr/>
        </p:nvSpPr>
        <p:spPr>
          <a:xfrm>
            <a:off x="6317673" y="1806638"/>
            <a:ext cx="5471950" cy="4019177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Non</a:t>
            </a: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</a:t>
            </a:r>
          </a:p>
          <a:p>
            <a:pPr marL="623888" indent="-26352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Plantes sans graines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Bryophytes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Ptéridophytes</a:t>
            </a:r>
          </a:p>
          <a:p>
            <a:pPr marL="622300" indent="-2667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Plantes possédant la graine, mais les graines sont nues</a:t>
            </a:r>
          </a:p>
          <a:p>
            <a:pPr marL="901700" indent="-1778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Gymnospermes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CE639EA-C8F6-4723-A8AD-CAB28DF56262}"/>
              </a:ext>
            </a:extLst>
          </p:cNvPr>
          <p:cNvSpPr txBox="1"/>
          <p:nvPr/>
        </p:nvSpPr>
        <p:spPr>
          <a:xfrm>
            <a:off x="828082" y="778970"/>
            <a:ext cx="8666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2.5.4) Présence de fruit (provient de l’ovaire)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0B64E52-8121-4083-8ED4-083F9C232222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1309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642"/>
    </mc:Choice>
    <mc:Fallback xmlns="">
      <p:transition spd="slow" advTm="13964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15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28034B5-1727-4E22-826F-8833C235243D}"/>
              </a:ext>
            </a:extLst>
          </p:cNvPr>
          <p:cNvSpPr txBox="1"/>
          <p:nvPr/>
        </p:nvSpPr>
        <p:spPr>
          <a:xfrm>
            <a:off x="315469" y="157367"/>
            <a:ext cx="7400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3) Tableau récapitulatif ou synoptique</a:t>
            </a:r>
          </a:p>
        </p:txBody>
      </p:sp>
      <p:graphicFrame>
        <p:nvGraphicFramePr>
          <p:cNvPr id="9" name="Tableau 2">
            <a:extLst>
              <a:ext uri="{FF2B5EF4-FFF2-40B4-BE49-F238E27FC236}">
                <a16:creationId xmlns:a16="http://schemas.microsoft.com/office/drawing/2014/main" id="{7A93E4C3-D1A3-46A0-BD1B-E2FCC0BDD8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444669"/>
              </p:ext>
            </p:extLst>
          </p:nvPr>
        </p:nvGraphicFramePr>
        <p:xfrm>
          <a:off x="464695" y="745028"/>
          <a:ext cx="11265647" cy="5715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1862">
                  <a:extLst>
                    <a:ext uri="{9D8B030D-6E8A-4147-A177-3AD203B41FA5}">
                      <a16:colId xmlns:a16="http://schemas.microsoft.com/office/drawing/2014/main" val="2555688530"/>
                    </a:ext>
                  </a:extLst>
                </a:gridCol>
                <a:gridCol w="1046902">
                  <a:extLst>
                    <a:ext uri="{9D8B030D-6E8A-4147-A177-3AD203B41FA5}">
                      <a16:colId xmlns:a16="http://schemas.microsoft.com/office/drawing/2014/main" val="482706070"/>
                    </a:ext>
                  </a:extLst>
                </a:gridCol>
                <a:gridCol w="1169362">
                  <a:extLst>
                    <a:ext uri="{9D8B030D-6E8A-4147-A177-3AD203B41FA5}">
                      <a16:colId xmlns:a16="http://schemas.microsoft.com/office/drawing/2014/main" val="125801908"/>
                    </a:ext>
                  </a:extLst>
                </a:gridCol>
                <a:gridCol w="1102343">
                  <a:extLst>
                    <a:ext uri="{9D8B030D-6E8A-4147-A177-3AD203B41FA5}">
                      <a16:colId xmlns:a16="http://schemas.microsoft.com/office/drawing/2014/main" val="942853659"/>
                    </a:ext>
                  </a:extLst>
                </a:gridCol>
                <a:gridCol w="1168911">
                  <a:extLst>
                    <a:ext uri="{9D8B030D-6E8A-4147-A177-3AD203B41FA5}">
                      <a16:colId xmlns:a16="http://schemas.microsoft.com/office/drawing/2014/main" val="2131446532"/>
                    </a:ext>
                  </a:extLst>
                </a:gridCol>
                <a:gridCol w="1192087">
                  <a:extLst>
                    <a:ext uri="{9D8B030D-6E8A-4147-A177-3AD203B41FA5}">
                      <a16:colId xmlns:a16="http://schemas.microsoft.com/office/drawing/2014/main" val="349233101"/>
                    </a:ext>
                  </a:extLst>
                </a:gridCol>
                <a:gridCol w="1271307">
                  <a:extLst>
                    <a:ext uri="{9D8B030D-6E8A-4147-A177-3AD203B41FA5}">
                      <a16:colId xmlns:a16="http://schemas.microsoft.com/office/drawing/2014/main" val="2397721959"/>
                    </a:ext>
                  </a:extLst>
                </a:gridCol>
                <a:gridCol w="1172243">
                  <a:extLst>
                    <a:ext uri="{9D8B030D-6E8A-4147-A177-3AD203B41FA5}">
                      <a16:colId xmlns:a16="http://schemas.microsoft.com/office/drawing/2014/main" val="3997867103"/>
                    </a:ext>
                  </a:extLst>
                </a:gridCol>
                <a:gridCol w="126103">
                  <a:extLst>
                    <a:ext uri="{9D8B030D-6E8A-4147-A177-3AD203B41FA5}">
                      <a16:colId xmlns:a16="http://schemas.microsoft.com/office/drawing/2014/main" val="1339535791"/>
                    </a:ext>
                  </a:extLst>
                </a:gridCol>
                <a:gridCol w="864527">
                  <a:extLst>
                    <a:ext uri="{9D8B030D-6E8A-4147-A177-3AD203B41FA5}">
                      <a16:colId xmlns:a16="http://schemas.microsoft.com/office/drawing/2014/main" val="1971971594"/>
                    </a:ext>
                  </a:extLst>
                </a:gridCol>
              </a:tblGrid>
              <a:tr h="484945">
                <a:tc rowSpan="2">
                  <a:txBody>
                    <a:bodyPr/>
                    <a:lstStyle/>
                    <a:p>
                      <a:r>
                        <a:rPr lang="fr-FR" sz="2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Groupes végétaux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Critères de classification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200" dirty="0">
                        <a:solidFill>
                          <a:srgbClr val="0000CC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70656"/>
                  </a:ext>
                </a:extLst>
              </a:tr>
              <a:tr h="86597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Cellule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Eu-</a:t>
                      </a:r>
                    </a:p>
                    <a:p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caryote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Auto-</a:t>
                      </a:r>
                    </a:p>
                    <a:p>
                      <a:r>
                        <a:rPr lang="fr-FR" sz="2200" dirty="0" err="1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trophe</a:t>
                      </a:r>
                      <a:endParaRPr lang="fr-FR" sz="2200" dirty="0">
                        <a:solidFill>
                          <a:srgbClr val="0000CC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20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Cormo-phyte</a:t>
                      </a:r>
                      <a:endParaRPr lang="fr-FR" sz="2200" dirty="0">
                        <a:solidFill>
                          <a:srgbClr val="0000CC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Racines vraies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 err="1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Phanéo</a:t>
                      </a:r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  <a:p>
                      <a:r>
                        <a:rPr lang="fr-FR" sz="2200" dirty="0" err="1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game</a:t>
                      </a:r>
                      <a:endParaRPr lang="fr-FR" sz="2200" dirty="0">
                        <a:solidFill>
                          <a:srgbClr val="0000CC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Sperma-</a:t>
                      </a:r>
                    </a:p>
                    <a:p>
                      <a:r>
                        <a:rPr lang="fr-FR" sz="2200" dirty="0" err="1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phyte</a:t>
                      </a:r>
                      <a:endParaRPr lang="fr-FR" sz="2200" dirty="0">
                        <a:solidFill>
                          <a:srgbClr val="0000CC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Fruit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2200" dirty="0">
                          <a:solidFill>
                            <a:srgbClr val="0000CC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Fruit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962860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Virus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gridSpan="5"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Ces 4 derniers critères ne s’appliquent que sur les 4 groupes formant les cormophytes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 h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 rowSpan="5" h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 rowSpan="5" h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5" hMerge="1">
                  <a:txBody>
                    <a:bodyPr/>
                    <a:lstStyle/>
                    <a:p>
                      <a:pPr algn="ctr"/>
                      <a:endParaRPr lang="fr-FR" sz="22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9187626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Bactéries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/>
                </a:tc>
                <a:tc gridSpan="5" v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9046186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Cyanophycées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/>
                </a:tc>
                <a:tc gridSpan="5" vMerge="1"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469118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Champignons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/>
                </a:tc>
                <a:tc gridSpan="5" vMerge="1"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21995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r>
                        <a:rPr lang="fr-FR" sz="2200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Algues (autres)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 vMerge="1"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fr-FR" sz="2800" b="1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8393393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r>
                        <a:rPr lang="fr-FR" sz="2200" b="1" dirty="0">
                          <a:solidFill>
                            <a:srgbClr val="2D8F25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Bryophytes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2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209535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r>
                        <a:rPr lang="fr-FR" sz="2200" b="1" dirty="0">
                          <a:solidFill>
                            <a:srgbClr val="2D8F25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Ptéridophytes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2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2155780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r>
                        <a:rPr lang="fr-FR" sz="2100" b="1" dirty="0">
                          <a:solidFill>
                            <a:srgbClr val="2D8F25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Gymnospermes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-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200" b="1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788871"/>
                  </a:ext>
                </a:extLst>
              </a:tr>
              <a:tr h="484945">
                <a:tc>
                  <a:txBody>
                    <a:bodyPr/>
                    <a:lstStyle/>
                    <a:p>
                      <a:r>
                        <a:rPr lang="fr-FR" sz="2200" b="1" dirty="0">
                          <a:solidFill>
                            <a:srgbClr val="2D8F25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Angiospermes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2200" b="1" dirty="0">
                          <a:solidFill>
                            <a:srgbClr val="C00000"/>
                          </a:solidFill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+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2200" b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 anchor="ctr">
                    <a:lnR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4364268"/>
                  </a:ext>
                </a:extLst>
              </a:tr>
            </a:tbl>
          </a:graphicData>
        </a:graphic>
      </p:graphicFrame>
      <p:sp>
        <p:nvSpPr>
          <p:cNvPr id="11" name="Flèche : bas 10">
            <a:extLst>
              <a:ext uri="{FF2B5EF4-FFF2-40B4-BE49-F238E27FC236}">
                <a16:creationId xmlns:a16="http://schemas.microsoft.com/office/drawing/2014/main" id="{16C94E91-1108-44ED-92AF-95E33A2179FB}"/>
              </a:ext>
            </a:extLst>
          </p:cNvPr>
          <p:cNvSpPr/>
          <p:nvPr/>
        </p:nvSpPr>
        <p:spPr>
          <a:xfrm>
            <a:off x="7618194" y="4068484"/>
            <a:ext cx="364112" cy="414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bas 11">
            <a:extLst>
              <a:ext uri="{FF2B5EF4-FFF2-40B4-BE49-F238E27FC236}">
                <a16:creationId xmlns:a16="http://schemas.microsoft.com/office/drawing/2014/main" id="{CB4B2E89-D526-4093-9891-92454CF0A83A}"/>
              </a:ext>
            </a:extLst>
          </p:cNvPr>
          <p:cNvSpPr/>
          <p:nvPr/>
        </p:nvSpPr>
        <p:spPr>
          <a:xfrm>
            <a:off x="4127527" y="745029"/>
            <a:ext cx="364112" cy="414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bas 12">
            <a:extLst>
              <a:ext uri="{FF2B5EF4-FFF2-40B4-BE49-F238E27FC236}">
                <a16:creationId xmlns:a16="http://schemas.microsoft.com/office/drawing/2014/main" id="{79CB42CF-1E4D-42CE-92A5-21C31A6BCC80}"/>
              </a:ext>
            </a:extLst>
          </p:cNvPr>
          <p:cNvSpPr/>
          <p:nvPr/>
        </p:nvSpPr>
        <p:spPr>
          <a:xfrm>
            <a:off x="5307934" y="745029"/>
            <a:ext cx="364112" cy="414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 : bas 13">
            <a:extLst>
              <a:ext uri="{FF2B5EF4-FFF2-40B4-BE49-F238E27FC236}">
                <a16:creationId xmlns:a16="http://schemas.microsoft.com/office/drawing/2014/main" id="{B2585078-92B9-44AA-BAD5-A661C80D89A8}"/>
              </a:ext>
            </a:extLst>
          </p:cNvPr>
          <p:cNvSpPr/>
          <p:nvPr/>
        </p:nvSpPr>
        <p:spPr>
          <a:xfrm>
            <a:off x="6421841" y="745028"/>
            <a:ext cx="364112" cy="414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 : bas 14">
            <a:extLst>
              <a:ext uri="{FF2B5EF4-FFF2-40B4-BE49-F238E27FC236}">
                <a16:creationId xmlns:a16="http://schemas.microsoft.com/office/drawing/2014/main" id="{DA83517F-C917-4D28-A2E9-52898519BB7D}"/>
              </a:ext>
            </a:extLst>
          </p:cNvPr>
          <p:cNvSpPr/>
          <p:nvPr/>
        </p:nvSpPr>
        <p:spPr>
          <a:xfrm>
            <a:off x="8781975" y="4046623"/>
            <a:ext cx="364112" cy="414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 : bas 15">
            <a:extLst>
              <a:ext uri="{FF2B5EF4-FFF2-40B4-BE49-F238E27FC236}">
                <a16:creationId xmlns:a16="http://schemas.microsoft.com/office/drawing/2014/main" id="{2BBCF594-8658-47D2-8189-1BCA5EDE5BC6}"/>
              </a:ext>
            </a:extLst>
          </p:cNvPr>
          <p:cNvSpPr/>
          <p:nvPr/>
        </p:nvSpPr>
        <p:spPr>
          <a:xfrm>
            <a:off x="9970741" y="4046623"/>
            <a:ext cx="364112" cy="414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 : bas 16">
            <a:extLst>
              <a:ext uri="{FF2B5EF4-FFF2-40B4-BE49-F238E27FC236}">
                <a16:creationId xmlns:a16="http://schemas.microsoft.com/office/drawing/2014/main" id="{2F13DB0A-25B8-4000-8B6B-E5F02FEA6FD1}"/>
              </a:ext>
            </a:extLst>
          </p:cNvPr>
          <p:cNvSpPr/>
          <p:nvPr/>
        </p:nvSpPr>
        <p:spPr>
          <a:xfrm>
            <a:off x="11012268" y="4046622"/>
            <a:ext cx="364112" cy="414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16F758-7332-4E1F-889C-8CE9886EE00A}"/>
              </a:ext>
            </a:extLst>
          </p:cNvPr>
          <p:cNvSpPr/>
          <p:nvPr/>
        </p:nvSpPr>
        <p:spPr>
          <a:xfrm>
            <a:off x="2606701" y="4557010"/>
            <a:ext cx="4453666" cy="1869632"/>
          </a:xfrm>
          <a:prstGeom prst="rect">
            <a:avLst/>
          </a:prstGeom>
          <a:noFill/>
          <a:ln w="5715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Flèche : bas 18">
            <a:extLst>
              <a:ext uri="{FF2B5EF4-FFF2-40B4-BE49-F238E27FC236}">
                <a16:creationId xmlns:a16="http://schemas.microsoft.com/office/drawing/2014/main" id="{5ABF5F83-93FF-46F0-A943-310E5E3C20A7}"/>
              </a:ext>
            </a:extLst>
          </p:cNvPr>
          <p:cNvSpPr/>
          <p:nvPr/>
        </p:nvSpPr>
        <p:spPr>
          <a:xfrm>
            <a:off x="3129176" y="733250"/>
            <a:ext cx="364112" cy="41494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3BC9B8B-8083-4A8C-872F-163D2FF2A864}"/>
              </a:ext>
            </a:extLst>
          </p:cNvPr>
          <p:cNvSpPr txBox="1"/>
          <p:nvPr/>
        </p:nvSpPr>
        <p:spPr>
          <a:xfrm>
            <a:off x="482391" y="5995755"/>
            <a:ext cx="2114781" cy="43088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Angiospermes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15420DC-A620-4F17-97B3-2DC3CC4601B8}"/>
              </a:ext>
            </a:extLst>
          </p:cNvPr>
          <p:cNvSpPr txBox="1"/>
          <p:nvPr/>
        </p:nvSpPr>
        <p:spPr>
          <a:xfrm>
            <a:off x="491920" y="2122482"/>
            <a:ext cx="2114781" cy="430887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200" b="1" dirty="0">
                <a:solidFill>
                  <a:schemeClr val="bg1"/>
                </a:solidFill>
              </a:rPr>
              <a:t>Virus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CED49052-886C-4E27-A0D4-62AF7AB3EA3F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3251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9079"/>
    </mc:Choice>
    <mc:Fallback xmlns="">
      <p:transition spd="slow" advTm="3690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16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61C07D4-C914-4301-A805-1943ECAE00E2}"/>
              </a:ext>
            </a:extLst>
          </p:cNvPr>
          <p:cNvSpPr txBox="1"/>
          <p:nvPr/>
        </p:nvSpPr>
        <p:spPr>
          <a:xfrm>
            <a:off x="963680" y="1600260"/>
            <a:ext cx="10264639" cy="2387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1500" b="1" dirty="0">
                <a:solidFill>
                  <a:srgbClr val="C00000"/>
                </a:solidFill>
                <a:latin typeface="Agency FB" panose="020B0503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A Bientôt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7BEED7D-3C91-4265-A124-3E0C469CA0D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78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738"/>
    </mc:Choice>
    <mc:Fallback>
      <p:transition spd="slow" advTm="707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2D547DF-805F-4770-8920-D4A735702990}"/>
              </a:ext>
            </a:extLst>
          </p:cNvPr>
          <p:cNvSpPr txBox="1"/>
          <p:nvPr/>
        </p:nvSpPr>
        <p:spPr>
          <a:xfrm>
            <a:off x="284349" y="290287"/>
            <a:ext cx="3914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Objectifs de ce cours 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87A1E0A-13C5-4A12-A280-E8DD6C4D36B7}"/>
              </a:ext>
            </a:extLst>
          </p:cNvPr>
          <p:cNvSpPr txBox="1"/>
          <p:nvPr/>
        </p:nvSpPr>
        <p:spPr>
          <a:xfrm>
            <a:off x="853129" y="2293665"/>
            <a:ext cx="10755102" cy="2193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Avoir un prérequis sur la diversité des organes des plantes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Savoir que toute espèce de plante dans notre environnement a ou doit avoir un nom unique sous lequel elle est reconnue  partout dans le monde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7D29D52-BAB6-4D1A-92C6-89AE254C3100}"/>
              </a:ext>
            </a:extLst>
          </p:cNvPr>
          <p:cNvSpPr txBox="1"/>
          <p:nvPr/>
        </p:nvSpPr>
        <p:spPr>
          <a:xfrm>
            <a:off x="594316" y="1477954"/>
            <a:ext cx="6493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l’issue de cet enseignement l’étudiant doit :</a:t>
            </a: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2DF1E6E4-9719-4E89-B9C8-8BB31425B79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8703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2572"/>
    </mc:Choice>
    <mc:Fallback>
      <p:transition spd="slow" advTm="825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187A1E0A-13C5-4A12-A280-E8DD6C4D36B7}"/>
              </a:ext>
            </a:extLst>
          </p:cNvPr>
          <p:cNvSpPr txBox="1"/>
          <p:nvPr/>
        </p:nvSpPr>
        <p:spPr>
          <a:xfrm>
            <a:off x="831380" y="120430"/>
            <a:ext cx="10755102" cy="716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Organographie : étude des divers organes de plantes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97EB602-CCE7-4C56-8B1B-90F327FC570E}"/>
              </a:ext>
            </a:extLst>
          </p:cNvPr>
          <p:cNvSpPr txBox="1"/>
          <p:nvPr/>
        </p:nvSpPr>
        <p:spPr>
          <a:xfrm>
            <a:off x="831380" y="5578653"/>
            <a:ext cx="10755102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Systématique : comment nommer et classer les espèces de plantes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ECAD5913-42C4-492E-8168-F3794677CFCB}"/>
              </a:ext>
            </a:extLst>
          </p:cNvPr>
          <p:cNvGrpSpPr/>
          <p:nvPr/>
        </p:nvGrpSpPr>
        <p:grpSpPr>
          <a:xfrm>
            <a:off x="1438544" y="1178500"/>
            <a:ext cx="3317405" cy="1776979"/>
            <a:chOff x="989095" y="1445409"/>
            <a:chExt cx="3317405" cy="1776979"/>
          </a:xfrm>
        </p:grpSpPr>
        <p:pic>
          <p:nvPicPr>
            <p:cNvPr id="6" name="Picture 6" descr="Les racines">
              <a:extLst>
                <a:ext uri="{FF2B5EF4-FFF2-40B4-BE49-F238E27FC236}">
                  <a16:creationId xmlns:a16="http://schemas.microsoft.com/office/drawing/2014/main" id="{907D09B8-41ED-4FEE-8604-7EBEEB4184F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97" t="48251" r="18236"/>
            <a:stretch/>
          </p:blipFill>
          <p:spPr bwMode="auto">
            <a:xfrm>
              <a:off x="989095" y="1445409"/>
              <a:ext cx="3317405" cy="1776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A6796EE-4686-42A4-AF0F-090A828692F2}"/>
                </a:ext>
              </a:extLst>
            </p:cNvPr>
            <p:cNvSpPr txBox="1"/>
            <p:nvPr/>
          </p:nvSpPr>
          <p:spPr>
            <a:xfrm>
              <a:off x="989095" y="2849882"/>
              <a:ext cx="9412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highlight>
                    <a:srgbClr val="FFFAEB"/>
                  </a:highligh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Racine</a:t>
              </a: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A21EA57-93F2-4995-A367-00D46068A4FD}"/>
              </a:ext>
            </a:extLst>
          </p:cNvPr>
          <p:cNvGrpSpPr/>
          <p:nvPr/>
        </p:nvGrpSpPr>
        <p:grpSpPr>
          <a:xfrm>
            <a:off x="5670603" y="1189230"/>
            <a:ext cx="2399540" cy="1785829"/>
            <a:chOff x="5221154" y="1456139"/>
            <a:chExt cx="2399540" cy="1785829"/>
          </a:xfrm>
        </p:grpSpPr>
        <p:pic>
          <p:nvPicPr>
            <p:cNvPr id="11" name="Picture 8" descr="Champ de Céréales / Champ de Maïs / Europe | SD Stock Video 434-992-014 |  Framepool Stock Footage">
              <a:extLst>
                <a:ext uri="{FF2B5EF4-FFF2-40B4-BE49-F238E27FC236}">
                  <a16:creationId xmlns:a16="http://schemas.microsoft.com/office/drawing/2014/main" id="{A7B9EBE5-C290-44A8-A279-8D67E67D48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7" t="1776" r="1924" b="1581"/>
            <a:stretch/>
          </p:blipFill>
          <p:spPr bwMode="auto">
            <a:xfrm>
              <a:off x="5270919" y="1456139"/>
              <a:ext cx="2349775" cy="1785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2D54197E-2FFD-4902-85AB-5DC98936605E}"/>
                </a:ext>
              </a:extLst>
            </p:cNvPr>
            <p:cNvSpPr txBox="1"/>
            <p:nvPr/>
          </p:nvSpPr>
          <p:spPr>
            <a:xfrm>
              <a:off x="5221154" y="2864398"/>
              <a:ext cx="783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highlight>
                    <a:srgbClr val="FFFAEB"/>
                  </a:highligh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Tige  </a:t>
              </a:r>
            </a:p>
          </p:txBody>
        </p: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F153C001-FA2B-4138-A52B-0BA126D2B39E}"/>
              </a:ext>
            </a:extLst>
          </p:cNvPr>
          <p:cNvGrpSpPr/>
          <p:nvPr/>
        </p:nvGrpSpPr>
        <p:grpSpPr>
          <a:xfrm>
            <a:off x="8711656" y="1089445"/>
            <a:ext cx="1867367" cy="1905253"/>
            <a:chOff x="8262207" y="1356354"/>
            <a:chExt cx="1867367" cy="1905253"/>
          </a:xfrm>
        </p:grpSpPr>
        <p:pic>
          <p:nvPicPr>
            <p:cNvPr id="7170" name="Picture 2" descr="Morphologie PNG - 105 images de Morphologie transparentes | PNG gratuit">
              <a:extLst>
                <a:ext uri="{FF2B5EF4-FFF2-40B4-BE49-F238E27FC236}">
                  <a16:creationId xmlns:a16="http://schemas.microsoft.com/office/drawing/2014/main" id="{EFDB0555-9D0B-4145-970C-111DA3EC5B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2207" y="1356354"/>
              <a:ext cx="1860632" cy="18606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3D505F56-68A8-44C9-8E36-F18E48B9DF0B}"/>
                </a:ext>
              </a:extLst>
            </p:cNvPr>
            <p:cNvSpPr txBox="1"/>
            <p:nvPr/>
          </p:nvSpPr>
          <p:spPr>
            <a:xfrm>
              <a:off x="9213939" y="2892275"/>
              <a:ext cx="9156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highlight>
                    <a:srgbClr val="FFFAEB"/>
                  </a:highligh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Feuille</a:t>
              </a:r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13F13A41-B580-4C8A-BA2F-E016AA7FA369}"/>
              </a:ext>
            </a:extLst>
          </p:cNvPr>
          <p:cNvGrpSpPr/>
          <p:nvPr/>
        </p:nvGrpSpPr>
        <p:grpSpPr>
          <a:xfrm>
            <a:off x="1840990" y="3157715"/>
            <a:ext cx="2481519" cy="1848196"/>
            <a:chOff x="1391541" y="3424624"/>
            <a:chExt cx="2481519" cy="1848196"/>
          </a:xfrm>
        </p:grpSpPr>
        <p:pic>
          <p:nvPicPr>
            <p:cNvPr id="9" name="Picture 8" descr="Reconnaître les plantes envahissantes | Plante, Mauvaises herbes, Mouron  des oiseaux">
              <a:extLst>
                <a:ext uri="{FF2B5EF4-FFF2-40B4-BE49-F238E27FC236}">
                  <a16:creationId xmlns:a16="http://schemas.microsoft.com/office/drawing/2014/main" id="{1B086718-BF9C-4F27-BF7F-BCA9ABD3CFE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212"/>
            <a:stretch/>
          </p:blipFill>
          <p:spPr bwMode="auto">
            <a:xfrm>
              <a:off x="1422537" y="3424624"/>
              <a:ext cx="2450523" cy="18326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EF52BE0A-5FF7-4407-B30C-9B5A436ED499}"/>
                </a:ext>
              </a:extLst>
            </p:cNvPr>
            <p:cNvSpPr txBox="1"/>
            <p:nvPr/>
          </p:nvSpPr>
          <p:spPr>
            <a:xfrm>
              <a:off x="1391541" y="4903488"/>
              <a:ext cx="7489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highlight>
                    <a:srgbClr val="FFFAEB"/>
                  </a:highligh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Fleur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824D9CFD-006B-44FB-81BD-5B5F5F6EE134}"/>
              </a:ext>
            </a:extLst>
          </p:cNvPr>
          <p:cNvGrpSpPr/>
          <p:nvPr/>
        </p:nvGrpSpPr>
        <p:grpSpPr>
          <a:xfrm>
            <a:off x="4775034" y="3236728"/>
            <a:ext cx="2232576" cy="1786705"/>
            <a:chOff x="4325585" y="3503637"/>
            <a:chExt cx="2232576" cy="1786705"/>
          </a:xfrm>
        </p:grpSpPr>
        <p:pic>
          <p:nvPicPr>
            <p:cNvPr id="10" name="Picture 4" descr="Papaye : calories et composition nutritionnelle | Aprifel">
              <a:extLst>
                <a:ext uri="{FF2B5EF4-FFF2-40B4-BE49-F238E27FC236}">
                  <a16:creationId xmlns:a16="http://schemas.microsoft.com/office/drawing/2014/main" id="{1CE4558D-5D08-4897-8F3A-847851CED2B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81" t="10677" r="22790" b="8225"/>
            <a:stretch/>
          </p:blipFill>
          <p:spPr bwMode="auto">
            <a:xfrm>
              <a:off x="4325585" y="3584674"/>
              <a:ext cx="2232576" cy="17056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C94B5328-5AE5-4C73-8544-A05C2B44F6F8}"/>
                </a:ext>
              </a:extLst>
            </p:cNvPr>
            <p:cNvSpPr txBox="1"/>
            <p:nvPr/>
          </p:nvSpPr>
          <p:spPr>
            <a:xfrm>
              <a:off x="4453593" y="3503637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highlight>
                    <a:srgbClr val="FFFAEB"/>
                  </a:highligh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Fruit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A76D60CF-EE6B-4E59-8CEC-4DAB82353D4A}"/>
              </a:ext>
            </a:extLst>
          </p:cNvPr>
          <p:cNvGrpSpPr/>
          <p:nvPr/>
        </p:nvGrpSpPr>
        <p:grpSpPr>
          <a:xfrm>
            <a:off x="7588143" y="3199826"/>
            <a:ext cx="2545887" cy="1965957"/>
            <a:chOff x="7138694" y="3466735"/>
            <a:chExt cx="2545887" cy="1965957"/>
          </a:xfrm>
        </p:grpSpPr>
        <p:pic>
          <p:nvPicPr>
            <p:cNvPr id="12" name="Picture 2" descr="upload.wikimedia.org/wikipedia/commons/9/95/Len...">
              <a:extLst>
                <a:ext uri="{FF2B5EF4-FFF2-40B4-BE49-F238E27FC236}">
                  <a16:creationId xmlns:a16="http://schemas.microsoft.com/office/drawing/2014/main" id="{0990128D-14A4-46B5-9374-7E3739D82C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509579" y="3257690"/>
              <a:ext cx="1946318" cy="2403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48F4EF99-5568-47E4-B86F-5AF0223661AB}"/>
                </a:ext>
              </a:extLst>
            </p:cNvPr>
            <p:cNvSpPr txBox="1"/>
            <p:nvPr/>
          </p:nvSpPr>
          <p:spPr>
            <a:xfrm>
              <a:off x="7138694" y="3466735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highlight>
                    <a:srgbClr val="FFFAEB"/>
                  </a:highligh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Graines</a:t>
              </a:r>
            </a:p>
          </p:txBody>
        </p:sp>
      </p:grp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DD00F2C1-5FF2-4643-BCEB-98DA3EBCF245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8766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9586"/>
    </mc:Choice>
    <mc:Fallback>
      <p:transition spd="slow" advTm="1295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4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3F6E354-FF55-42B0-81FE-F622FB04F47A}"/>
              </a:ext>
            </a:extLst>
          </p:cNvPr>
          <p:cNvSpPr txBox="1"/>
          <p:nvPr/>
        </p:nvSpPr>
        <p:spPr>
          <a:xfrm>
            <a:off x="471055" y="171533"/>
            <a:ext cx="1592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u="sng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A184D9C-CAB3-43FE-90AC-7891672BA760}"/>
              </a:ext>
            </a:extLst>
          </p:cNvPr>
          <p:cNvSpPr txBox="1"/>
          <p:nvPr/>
        </p:nvSpPr>
        <p:spPr>
          <a:xfrm>
            <a:off x="1714008" y="1134104"/>
            <a:ext cx="925035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I- Introduction au monde végétal</a:t>
            </a:r>
          </a:p>
          <a:p>
            <a:r>
              <a:rPr lang="fr-FR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II- Bryophytes et Ptéridophytes</a:t>
            </a:r>
          </a:p>
          <a:p>
            <a:r>
              <a:rPr lang="fr-FR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III- Tissus végétaux</a:t>
            </a:r>
          </a:p>
          <a:p>
            <a:r>
              <a:rPr lang="fr-FR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IV- Anatomie des organes végétaux</a:t>
            </a:r>
          </a:p>
          <a:p>
            <a:r>
              <a:rPr lang="fr-FR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V- Morphologie des organes végétaux</a:t>
            </a:r>
          </a:p>
          <a:p>
            <a:r>
              <a:rPr lang="fr-FR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VI- Étude de la fleur des Angiospermes</a:t>
            </a:r>
          </a:p>
          <a:p>
            <a:r>
              <a:rPr lang="fr-FR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VII- Reproduction des Angiospermes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26031D4A-02EC-4309-9C8B-BC76ED865B9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6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393"/>
    </mc:Choice>
    <mc:Fallback xmlns="">
      <p:transition spd="slow" advTm="603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5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3F6E354-FF55-42B0-81FE-F622FB04F47A}"/>
              </a:ext>
            </a:extLst>
          </p:cNvPr>
          <p:cNvSpPr txBox="1"/>
          <p:nvPr/>
        </p:nvSpPr>
        <p:spPr>
          <a:xfrm>
            <a:off x="471055" y="171533"/>
            <a:ext cx="15921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u="sng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A184D9C-CAB3-43FE-90AC-7891672BA760}"/>
              </a:ext>
            </a:extLst>
          </p:cNvPr>
          <p:cNvSpPr txBox="1"/>
          <p:nvPr/>
        </p:nvSpPr>
        <p:spPr>
          <a:xfrm>
            <a:off x="1714008" y="1134104"/>
            <a:ext cx="8650830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I- Introduction au monde végétal</a:t>
            </a:r>
          </a:p>
          <a:p>
            <a:r>
              <a:rPr lang="fr-FR" sz="4000" dirty="0">
                <a:solidFill>
                  <a:schemeClr val="bg1">
                    <a:lumMod val="8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II- Bryophytes et Ptéridophytes</a:t>
            </a:r>
          </a:p>
          <a:p>
            <a:r>
              <a:rPr lang="fr-FR" sz="4000" dirty="0">
                <a:solidFill>
                  <a:schemeClr val="bg1">
                    <a:lumMod val="8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III- Tissus végétaux</a:t>
            </a:r>
          </a:p>
          <a:p>
            <a:r>
              <a:rPr lang="fr-FR" sz="4000" dirty="0">
                <a:solidFill>
                  <a:schemeClr val="bg1">
                    <a:lumMod val="8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IV- Anatomie des organes végétaux</a:t>
            </a:r>
          </a:p>
          <a:p>
            <a:r>
              <a:rPr lang="fr-FR" sz="4000" dirty="0">
                <a:solidFill>
                  <a:schemeClr val="bg1">
                    <a:lumMod val="8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V- Morphologie des organes végétaux</a:t>
            </a:r>
          </a:p>
          <a:p>
            <a:r>
              <a:rPr lang="fr-FR" sz="4000" dirty="0">
                <a:solidFill>
                  <a:schemeClr val="bg1">
                    <a:lumMod val="8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VI- Étude de la fleur des Angiospermes</a:t>
            </a:r>
          </a:p>
          <a:p>
            <a:r>
              <a:rPr lang="fr-FR" sz="4000" dirty="0">
                <a:solidFill>
                  <a:schemeClr val="bg1">
                    <a:lumMod val="8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VII- Reproduction des Angiospermes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28376F86-2CDA-4FF7-9682-96A052BFF2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72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57"/>
    </mc:Choice>
    <mc:Fallback xmlns="">
      <p:transition spd="slow" advTm="77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6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92A2678-BA1B-4B00-A039-0E9E8D76A38C}"/>
              </a:ext>
            </a:extLst>
          </p:cNvPr>
          <p:cNvSpPr txBox="1"/>
          <p:nvPr/>
        </p:nvSpPr>
        <p:spPr>
          <a:xfrm>
            <a:off x="273126" y="167580"/>
            <a:ext cx="1052608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1) Présentation du monde végétal</a:t>
            </a: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(d’après le cours d’Amphi)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B070849-0DD7-4B4A-95A7-1BC65273846A}"/>
              </a:ext>
            </a:extLst>
          </p:cNvPr>
          <p:cNvSpPr txBox="1"/>
          <p:nvPr/>
        </p:nvSpPr>
        <p:spPr>
          <a:xfrm>
            <a:off x="1320802" y="874171"/>
            <a:ext cx="320709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Virus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Bactéries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Cyanophycées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Champignons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Algues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Bryophytes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Ptéridophytes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Gymnospermes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Angiospermes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5676E9B-63DC-4E3D-B7B3-9680A39AB0B7}"/>
              </a:ext>
            </a:extLst>
          </p:cNvPr>
          <p:cNvSpPr txBox="1"/>
          <p:nvPr/>
        </p:nvSpPr>
        <p:spPr>
          <a:xfrm>
            <a:off x="827316" y="5309955"/>
            <a:ext cx="107354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11213" indent="-811213"/>
            <a:r>
              <a:rPr lang="fr-FR" sz="30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==&gt; La connaissance de ce monde impose d’établir </a:t>
            </a:r>
            <a:r>
              <a:rPr lang="fr-FR" sz="30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des critères de reconnaissance ou caractères</a:t>
            </a:r>
            <a:endParaRPr lang="fr-FR" sz="3000" u="sng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EE3212B7-9314-406D-B6D8-55F10E513655}"/>
              </a:ext>
            </a:extLst>
          </p:cNvPr>
          <p:cNvGrpSpPr/>
          <p:nvPr/>
        </p:nvGrpSpPr>
        <p:grpSpPr>
          <a:xfrm>
            <a:off x="5862516" y="1527218"/>
            <a:ext cx="4876800" cy="3143357"/>
            <a:chOff x="6195025" y="1397522"/>
            <a:chExt cx="4876800" cy="3143357"/>
          </a:xfrm>
        </p:grpSpPr>
        <p:pic>
          <p:nvPicPr>
            <p:cNvPr id="11" name="Picture 2" descr="Prokaryote: Nostocales: Anabaenopsis oscillarioides">
              <a:extLst>
                <a:ext uri="{FF2B5EF4-FFF2-40B4-BE49-F238E27FC236}">
                  <a16:creationId xmlns:a16="http://schemas.microsoft.com/office/drawing/2014/main" id="{22498E77-6C55-4692-BCD4-7ADCE6C212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5025" y="1454779"/>
              <a:ext cx="4876800" cy="30861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C9E39792-CD6D-417C-B615-E1F397697E9C}"/>
                </a:ext>
              </a:extLst>
            </p:cNvPr>
            <p:cNvSpPr txBox="1"/>
            <p:nvPr/>
          </p:nvSpPr>
          <p:spPr>
            <a:xfrm>
              <a:off x="7356056" y="1397522"/>
              <a:ext cx="25547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11213" indent="-811213"/>
              <a:r>
                <a:rPr lang="fr-FR" sz="3000" dirty="0">
                  <a:solidFill>
                    <a:schemeClr val="tx1">
                      <a:lumMod val="95000"/>
                      <a:lumOff val="5000"/>
                    </a:schemeClr>
                  </a:solidFill>
                  <a:highlight>
                    <a:srgbClr val="00FFFF"/>
                  </a:highlight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Cyanophycées</a:t>
              </a:r>
              <a:endParaRPr lang="fr-FR" sz="3000" u="sng" dirty="0">
                <a:solidFill>
                  <a:srgbClr val="C00000"/>
                </a:solidFill>
                <a:highlight>
                  <a:srgbClr val="00FFFF"/>
                </a:highlight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D9F1884-599E-4E50-AB8D-784AFEBAD53C}"/>
              </a:ext>
            </a:extLst>
          </p:cNvPr>
          <p:cNvGrpSpPr/>
          <p:nvPr/>
        </p:nvGrpSpPr>
        <p:grpSpPr>
          <a:xfrm>
            <a:off x="5954756" y="1527218"/>
            <a:ext cx="4692318" cy="3143358"/>
            <a:chOff x="3749841" y="1609702"/>
            <a:chExt cx="4692318" cy="3143358"/>
          </a:xfrm>
        </p:grpSpPr>
        <p:pic>
          <p:nvPicPr>
            <p:cNvPr id="14" name="Picture 4" descr="Quiz : Les champignons">
              <a:extLst>
                <a:ext uri="{FF2B5EF4-FFF2-40B4-BE49-F238E27FC236}">
                  <a16:creationId xmlns:a16="http://schemas.microsoft.com/office/drawing/2014/main" id="{5CF196FB-A775-467C-97DC-BCB800C7F1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9841" y="1669382"/>
              <a:ext cx="4692318" cy="3083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6B0AEEC3-7F34-4061-AAC7-367181A3DA4E}"/>
                </a:ext>
              </a:extLst>
            </p:cNvPr>
            <p:cNvSpPr txBox="1"/>
            <p:nvPr/>
          </p:nvSpPr>
          <p:spPr>
            <a:xfrm>
              <a:off x="5002242" y="1609702"/>
              <a:ext cx="255473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11213" indent="-811213"/>
              <a:r>
                <a:rPr lang="fr-FR" sz="3000" dirty="0">
                  <a:solidFill>
                    <a:schemeClr val="tx1">
                      <a:lumMod val="95000"/>
                      <a:lumOff val="5000"/>
                    </a:schemeClr>
                  </a:solidFill>
                  <a:highlight>
                    <a:srgbClr val="C0C0C0"/>
                  </a:highlight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Champignons</a:t>
              </a:r>
              <a:endParaRPr lang="fr-FR" sz="3000" u="sng" dirty="0">
                <a:solidFill>
                  <a:srgbClr val="C00000"/>
                </a:solidFill>
                <a:highlight>
                  <a:srgbClr val="C0C0C0"/>
                </a:highlight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D99FAAC1-A504-4311-B39E-C9B5ECD7B6C9}"/>
              </a:ext>
            </a:extLst>
          </p:cNvPr>
          <p:cNvGrpSpPr/>
          <p:nvPr/>
        </p:nvGrpSpPr>
        <p:grpSpPr>
          <a:xfrm>
            <a:off x="5622015" y="1888653"/>
            <a:ext cx="5725019" cy="2254226"/>
            <a:chOff x="3233491" y="2301887"/>
            <a:chExt cx="5725019" cy="2254226"/>
          </a:xfrm>
        </p:grpSpPr>
        <p:pic>
          <p:nvPicPr>
            <p:cNvPr id="17" name="Picture 2" descr="Les algues comestibles – Cuisine à l'ouest">
              <a:extLst>
                <a:ext uri="{FF2B5EF4-FFF2-40B4-BE49-F238E27FC236}">
                  <a16:creationId xmlns:a16="http://schemas.microsoft.com/office/drawing/2014/main" id="{A780D577-BF51-4A18-9D4A-42D198ACE0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91" y="2301887"/>
              <a:ext cx="5725019" cy="22542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363679E9-1083-490C-B497-FFD1C9B439F4}"/>
                </a:ext>
              </a:extLst>
            </p:cNvPr>
            <p:cNvSpPr txBox="1"/>
            <p:nvPr/>
          </p:nvSpPr>
          <p:spPr>
            <a:xfrm>
              <a:off x="5436826" y="2301887"/>
              <a:ext cx="131834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11213" indent="-811213"/>
              <a:r>
                <a:rPr lang="fr-FR" sz="3000" dirty="0">
                  <a:solidFill>
                    <a:schemeClr val="tx1">
                      <a:lumMod val="95000"/>
                      <a:lumOff val="5000"/>
                    </a:schemeClr>
                  </a:solidFill>
                  <a:highlight>
                    <a:srgbClr val="0066FF"/>
                  </a:highlight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Algues</a:t>
              </a:r>
              <a:endParaRPr lang="fr-FR" sz="3000" u="sng" dirty="0">
                <a:solidFill>
                  <a:srgbClr val="C00000"/>
                </a:solidFill>
                <a:highlight>
                  <a:srgbClr val="0066FF"/>
                </a:highlight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6D1CCBF2-A56B-49CB-85B4-E5A580B9ECF3}"/>
              </a:ext>
            </a:extLst>
          </p:cNvPr>
          <p:cNvGrpSpPr/>
          <p:nvPr/>
        </p:nvGrpSpPr>
        <p:grpSpPr>
          <a:xfrm>
            <a:off x="6061001" y="1635442"/>
            <a:ext cx="4479827" cy="2984166"/>
            <a:chOff x="3856087" y="1838172"/>
            <a:chExt cx="4479827" cy="2984166"/>
          </a:xfrm>
        </p:grpSpPr>
        <p:pic>
          <p:nvPicPr>
            <p:cNvPr id="20" name="Picture 2" descr="Premium Photo | Ancient brick wall cover with moss, background">
              <a:extLst>
                <a:ext uri="{FF2B5EF4-FFF2-40B4-BE49-F238E27FC236}">
                  <a16:creationId xmlns:a16="http://schemas.microsoft.com/office/drawing/2014/main" id="{86609F86-F644-464E-A72D-EBFEA10BF9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87" y="1838172"/>
              <a:ext cx="4479827" cy="2984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296A54C8-F952-40F3-8FA6-91B8E774A4E2}"/>
                </a:ext>
              </a:extLst>
            </p:cNvPr>
            <p:cNvSpPr txBox="1"/>
            <p:nvPr/>
          </p:nvSpPr>
          <p:spPr>
            <a:xfrm>
              <a:off x="4223344" y="1838172"/>
              <a:ext cx="41125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11213" indent="-811213"/>
              <a:r>
                <a:rPr lang="fr-FR" sz="3000" dirty="0">
                  <a:solidFill>
                    <a:schemeClr val="tx1">
                      <a:lumMod val="95000"/>
                      <a:lumOff val="5000"/>
                    </a:schemeClr>
                  </a:solidFill>
                  <a:highlight>
                    <a:srgbClr val="C0C0C0"/>
                  </a:highlight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Bryophytes (Mousses)</a:t>
              </a:r>
              <a:endParaRPr lang="fr-FR" sz="3000" u="sng" dirty="0">
                <a:solidFill>
                  <a:srgbClr val="C00000"/>
                </a:solidFill>
                <a:highlight>
                  <a:srgbClr val="C0C0C0"/>
                </a:highlight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E7272A50-D2A1-4661-B1FC-4755C2BD6CA1}"/>
              </a:ext>
            </a:extLst>
          </p:cNvPr>
          <p:cNvGrpSpPr/>
          <p:nvPr/>
        </p:nvGrpSpPr>
        <p:grpSpPr>
          <a:xfrm>
            <a:off x="6107448" y="1198554"/>
            <a:ext cx="2903371" cy="3922934"/>
            <a:chOff x="2275455" y="1314583"/>
            <a:chExt cx="2903371" cy="3922934"/>
          </a:xfrm>
        </p:grpSpPr>
        <p:pic>
          <p:nvPicPr>
            <p:cNvPr id="22" name="Picture 2" descr="Fougère Verte Sur Palmier Banque D'Images Et Photos Libres De Droits. Image  21868181.">
              <a:extLst>
                <a:ext uri="{FF2B5EF4-FFF2-40B4-BE49-F238E27FC236}">
                  <a16:creationId xmlns:a16="http://schemas.microsoft.com/office/drawing/2014/main" id="{07038D0C-4DDF-4BC5-9C44-132844ECCC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5455" y="1314583"/>
              <a:ext cx="2903371" cy="38711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E011AC3A-3522-4AD4-B5B3-3FC894BF9A6D}"/>
                </a:ext>
              </a:extLst>
            </p:cNvPr>
            <p:cNvSpPr txBox="1"/>
            <p:nvPr/>
          </p:nvSpPr>
          <p:spPr>
            <a:xfrm>
              <a:off x="2533512" y="4683519"/>
              <a:ext cx="255473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11213" indent="-811213"/>
              <a:r>
                <a:rPr lang="fr-FR" sz="3000" dirty="0">
                  <a:solidFill>
                    <a:schemeClr val="tx1">
                      <a:lumMod val="95000"/>
                      <a:lumOff val="5000"/>
                    </a:schemeClr>
                  </a:solidFill>
                  <a:highlight>
                    <a:srgbClr val="C0C0C0"/>
                  </a:highlight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Ptéridophytes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146277DF-D42A-48A2-BF6F-DC96ECF89E41}"/>
              </a:ext>
            </a:extLst>
          </p:cNvPr>
          <p:cNvGrpSpPr/>
          <p:nvPr/>
        </p:nvGrpSpPr>
        <p:grpSpPr>
          <a:xfrm>
            <a:off x="5586849" y="965145"/>
            <a:ext cx="3911497" cy="4305957"/>
            <a:chOff x="5586849" y="965145"/>
            <a:chExt cx="3911497" cy="4305957"/>
          </a:xfrm>
        </p:grpSpPr>
        <p:pic>
          <p:nvPicPr>
            <p:cNvPr id="25" name="Picture 2" descr="Comment reconnaître un sapin et un épicéa ?">
              <a:extLst>
                <a:ext uri="{FF2B5EF4-FFF2-40B4-BE49-F238E27FC236}">
                  <a16:creationId xmlns:a16="http://schemas.microsoft.com/office/drawing/2014/main" id="{CED75F35-17AE-42D5-93D4-2F218FCB18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77362" y="1012825"/>
              <a:ext cx="3004451" cy="42582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5D84C777-1FF1-49D3-8A8C-5CB4A2505F65}"/>
                </a:ext>
              </a:extLst>
            </p:cNvPr>
            <p:cNvSpPr txBox="1"/>
            <p:nvPr/>
          </p:nvSpPr>
          <p:spPr>
            <a:xfrm>
              <a:off x="5586849" y="965145"/>
              <a:ext cx="39114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11213" indent="-811213"/>
              <a:r>
                <a:rPr lang="fr-FR" sz="2800" dirty="0">
                  <a:solidFill>
                    <a:schemeClr val="tx1">
                      <a:lumMod val="95000"/>
                      <a:lumOff val="5000"/>
                    </a:schemeClr>
                  </a:solidFill>
                  <a:highlight>
                    <a:srgbClr val="C0C0C0"/>
                  </a:highlight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Gymnospermes (Sapins)</a:t>
              </a:r>
              <a:endParaRPr lang="fr-FR" sz="2800" u="sng" dirty="0">
                <a:solidFill>
                  <a:srgbClr val="C00000"/>
                </a:solidFill>
                <a:highlight>
                  <a:srgbClr val="C0C0C0"/>
                </a:highlight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1E4F9BE-E3D8-4A22-AD15-EC8C153BE2ED}"/>
              </a:ext>
            </a:extLst>
          </p:cNvPr>
          <p:cNvGrpSpPr/>
          <p:nvPr/>
        </p:nvGrpSpPr>
        <p:grpSpPr>
          <a:xfrm>
            <a:off x="5164277" y="1721774"/>
            <a:ext cx="5448769" cy="3542355"/>
            <a:chOff x="5733185" y="535604"/>
            <a:chExt cx="5448769" cy="3542355"/>
          </a:xfrm>
        </p:grpSpPr>
        <p:pic>
          <p:nvPicPr>
            <p:cNvPr id="28" name="Picture 2" descr="Flamboyant, Delonix regia, Poinciana regia : planter, cultiver, multiplier">
              <a:extLst>
                <a:ext uri="{FF2B5EF4-FFF2-40B4-BE49-F238E27FC236}">
                  <a16:creationId xmlns:a16="http://schemas.microsoft.com/office/drawing/2014/main" id="{0ED8702A-BCEA-48F5-A6AC-BC21764E32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535604"/>
              <a:ext cx="4723141" cy="35423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C5A83FF9-6F13-4AFA-826D-7A4D2E5EF31E}"/>
                </a:ext>
              </a:extLst>
            </p:cNvPr>
            <p:cNvSpPr txBox="1"/>
            <p:nvPr/>
          </p:nvSpPr>
          <p:spPr>
            <a:xfrm>
              <a:off x="5733185" y="535604"/>
              <a:ext cx="544876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11213" indent="-811213"/>
              <a:r>
                <a:rPr lang="fr-FR" sz="3000" dirty="0">
                  <a:solidFill>
                    <a:schemeClr val="tx1">
                      <a:lumMod val="95000"/>
                      <a:lumOff val="5000"/>
                    </a:schemeClr>
                  </a:solidFill>
                  <a:highlight>
                    <a:srgbClr val="00FFFF"/>
                  </a:highlight>
                  <a:latin typeface="Cambria" panose="02040503050406030204" pitchFamily="18" charset="0"/>
                  <a:ea typeface="Cambria" panose="02040503050406030204" pitchFamily="18" charset="0"/>
                  <a:cs typeface="Arial" panose="020B0604020202020204" pitchFamily="34" charset="0"/>
                </a:rPr>
                <a:t>Angiospermes (Plantes à fleurs)</a:t>
              </a:r>
              <a:endParaRPr lang="fr-FR" sz="3000" u="sng" dirty="0">
                <a:solidFill>
                  <a:srgbClr val="C00000"/>
                </a:solidFill>
                <a:highlight>
                  <a:srgbClr val="00FFFF"/>
                </a:highlight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pic>
        <p:nvPicPr>
          <p:cNvPr id="30" name="Audio 29">
            <a:hlinkClick r:id="" action="ppaction://media"/>
            <a:extLst>
              <a:ext uri="{FF2B5EF4-FFF2-40B4-BE49-F238E27FC236}">
                <a16:creationId xmlns:a16="http://schemas.microsoft.com/office/drawing/2014/main" id="{953244DD-F979-4A28-B24A-0987F51A0B84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069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256"/>
    </mc:Choice>
    <mc:Fallback xmlns="">
      <p:transition spd="slow" advTm="1602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7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258898F-79D8-459C-8087-0EACF86D394D}"/>
              </a:ext>
            </a:extLst>
          </p:cNvPr>
          <p:cNvSpPr txBox="1"/>
          <p:nvPr/>
        </p:nvSpPr>
        <p:spPr>
          <a:xfrm>
            <a:off x="315469" y="157367"/>
            <a:ext cx="53282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2.1) Organismes cellulaires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80F4280-49F4-4D61-BBFC-ECB586BA7202}"/>
              </a:ext>
            </a:extLst>
          </p:cNvPr>
          <p:cNvSpPr txBox="1"/>
          <p:nvPr/>
        </p:nvSpPr>
        <p:spPr>
          <a:xfrm>
            <a:off x="401148" y="860829"/>
            <a:ext cx="5159444" cy="569386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fr-FR" sz="28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Oui</a:t>
            </a: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</a:p>
          <a:p>
            <a:pPr marL="539750" indent="-180975">
              <a:buFont typeface="Wingdings" panose="05000000000000000000" pitchFamily="2" charset="2"/>
              <a:buChar char="§"/>
            </a:pP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Matériel génétique = </a:t>
            </a:r>
            <a:r>
              <a:rPr lang="fr-F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ADN</a:t>
            </a:r>
          </a:p>
          <a:p>
            <a:pPr marL="539750" indent="-180975">
              <a:buFont typeface="Wingdings" panose="05000000000000000000" pitchFamily="2" charset="2"/>
              <a:buChar char="§"/>
            </a:pPr>
            <a:r>
              <a:rPr lang="fr-F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Organites</a:t>
            </a: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toujours présents (Ex: ribosome, appareil de Golgi, mitochondrie, etc.)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Bactéries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Cyanophycées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Champignons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Algues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Bryophytes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Ptéridophytes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Gymnospermes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Angiospermes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8DADC3-6867-424E-ABDE-989764D64665}"/>
              </a:ext>
            </a:extLst>
          </p:cNvPr>
          <p:cNvSpPr txBox="1"/>
          <p:nvPr/>
        </p:nvSpPr>
        <p:spPr>
          <a:xfrm>
            <a:off x="5604706" y="852982"/>
            <a:ext cx="6184917" cy="181588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fr-FR" sz="28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Non</a:t>
            </a: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</a:p>
          <a:p>
            <a:pPr marL="623888" indent="-263525">
              <a:buFont typeface="Wingdings" panose="05000000000000000000" pitchFamily="2" charset="2"/>
              <a:buChar char="§"/>
            </a:pP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Matériel génétique = </a:t>
            </a:r>
            <a:r>
              <a:rPr lang="fr-FR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ARN ou ADN</a:t>
            </a:r>
            <a:endParaRPr lang="fr-FR" sz="28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623888" indent="-263525">
              <a:buFont typeface="Wingdings" panose="05000000000000000000" pitchFamily="2" charset="2"/>
              <a:buChar char="§"/>
            </a:pPr>
            <a:r>
              <a:rPr lang="fr-FR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Jamais d’organites</a:t>
            </a:r>
          </a:p>
          <a:p>
            <a:pPr marL="900113" indent="-179388">
              <a:buFont typeface="Arial" panose="020B0604020202020204" pitchFamily="34" charset="0"/>
              <a:buChar char="•"/>
            </a:pPr>
            <a:r>
              <a:rPr lang="fr-FR" sz="28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Virus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21CCCB45-08EF-46F5-B7FE-6A8BB0A9FC3E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488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646"/>
    </mc:Choice>
    <mc:Fallback xmlns="">
      <p:transition spd="slow" advTm="1056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8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2D9BE1-AF12-4B58-BBC5-105E1E75E109}"/>
              </a:ext>
            </a:extLst>
          </p:cNvPr>
          <p:cNvSpPr txBox="1"/>
          <p:nvPr/>
        </p:nvSpPr>
        <p:spPr>
          <a:xfrm>
            <a:off x="315469" y="157367"/>
            <a:ext cx="8273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2.2) Organismes ayant un noyau cellulaire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BF57691-4AC3-4B42-8590-3391A1B83058}"/>
              </a:ext>
            </a:extLst>
          </p:cNvPr>
          <p:cNvSpPr txBox="1"/>
          <p:nvPr/>
        </p:nvSpPr>
        <p:spPr>
          <a:xfrm>
            <a:off x="401148" y="791554"/>
            <a:ext cx="5159444" cy="5219506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Oui</a:t>
            </a: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Eucaryotes</a:t>
            </a:r>
          </a:p>
          <a:p>
            <a:pPr marL="539750" indent="-18097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Noyau = Matériel génétique entouré par une membrane nucléaire.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Champignons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Algues eucaryotes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Bryophytes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Ptéridophytes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Gymnospermes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Angiospermes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C38712D-2199-45FE-B9AD-B5E2636888F8}"/>
              </a:ext>
            </a:extLst>
          </p:cNvPr>
          <p:cNvSpPr txBox="1"/>
          <p:nvPr/>
        </p:nvSpPr>
        <p:spPr>
          <a:xfrm>
            <a:off x="5604706" y="783707"/>
            <a:ext cx="6184917" cy="321895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Non</a:t>
            </a: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Procaryotes</a:t>
            </a:r>
            <a:endParaRPr lang="fr-FR" sz="26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623888" indent="-26352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Matériel génétique sans membrane nucléaire.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Virus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Bactéries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Cyanophycées (Algues bleues)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BDE1FEB5-6671-44EC-A0B4-A9FCEE5E4471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0293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028"/>
    </mc:Choice>
    <mc:Fallback xmlns="">
      <p:transition spd="slow" advTm="1070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9DAB0-7ABD-4579-9AB2-5B9B0D74C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4769" y="6465871"/>
            <a:ext cx="597265" cy="365125"/>
          </a:xfrm>
          <a:ln>
            <a:noFill/>
          </a:ln>
        </p:spPr>
        <p:txBody>
          <a:bodyPr/>
          <a:lstStyle/>
          <a:p>
            <a:fld id="{EE0992F2-2E3D-4081-AC27-31655D48DFC0}" type="slidenum">
              <a:rPr lang="fr-FR" sz="16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9</a:t>
            </a:fld>
            <a:endParaRPr lang="fr-FR" sz="1600" b="1" dirty="0">
              <a:solidFill>
                <a:schemeClr val="tx1">
                  <a:lumMod val="95000"/>
                  <a:lumOff val="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22D9BE1-AF12-4B58-BBC5-105E1E75E109}"/>
              </a:ext>
            </a:extLst>
          </p:cNvPr>
          <p:cNvSpPr txBox="1"/>
          <p:nvPr/>
        </p:nvSpPr>
        <p:spPr>
          <a:xfrm>
            <a:off x="315469" y="157367"/>
            <a:ext cx="76460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2.3) Mode de nutrition = Photosynthèse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BF57691-4AC3-4B42-8590-3391A1B83058}"/>
              </a:ext>
            </a:extLst>
          </p:cNvPr>
          <p:cNvSpPr txBox="1"/>
          <p:nvPr/>
        </p:nvSpPr>
        <p:spPr>
          <a:xfrm>
            <a:off x="401148" y="791554"/>
            <a:ext cx="5159444" cy="509370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Oui</a:t>
            </a: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Organismes autotrophes ou chlorophyllien</a:t>
            </a:r>
            <a:endParaRPr lang="fr-FR" sz="2600" dirty="0">
              <a:solidFill>
                <a:schemeClr val="tx1">
                  <a:lumMod val="95000"/>
                  <a:lumOff val="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539750" indent="-180975"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Chlorophylle = pigment responsable de la réalisation de la photosynthèse</a:t>
            </a:r>
          </a:p>
          <a:p>
            <a:pPr marL="720725" indent="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Algues procaryotes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Algues eucaryotes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Bryophytes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Ptéridophytes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Gymnospermes</a:t>
            </a:r>
          </a:p>
          <a:p>
            <a:pPr marL="720725" indent="1793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Angiospermes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C38712D-2199-45FE-B9AD-B5E2636888F8}"/>
              </a:ext>
            </a:extLst>
          </p:cNvPr>
          <p:cNvSpPr txBox="1"/>
          <p:nvPr/>
        </p:nvSpPr>
        <p:spPr>
          <a:xfrm>
            <a:off x="5604706" y="783707"/>
            <a:ext cx="6184917" cy="2818849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Non</a:t>
            </a: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: </a:t>
            </a:r>
            <a:r>
              <a:rPr lang="fr-FR" sz="2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Organismes hétérotrophes</a:t>
            </a:r>
            <a:endParaRPr lang="fr-FR" sz="26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623888" indent="-263525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Chlorophylle absent.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Virus</a:t>
            </a:r>
          </a:p>
          <a:p>
            <a:pPr marL="900113" indent="-179388"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Bactéries</a:t>
            </a:r>
          </a:p>
          <a:p>
            <a:pPr marL="900113" indent="-17938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Champignons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1C5ED40A-8F61-4740-BDAA-620544F092D7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439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870"/>
    </mc:Choice>
    <mc:Fallback xmlns="">
      <p:transition spd="slow" advTm="998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3.6|4.7|2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38.3|29.7|24.5|27.7|13.9|9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6|13|49.9|1.9|1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5.3|76|1.8|0.9|1|2|52.5|1|23.9|12.9|29.6|31.3|1.5|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|11.5|7.6|9.7|23.9|7.9|3.6|1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1|27.1|9.6|0.8|6.3|0.9|10.8|0.9|19.9|1.4|11.9|1.2|11.5|1.5|15.9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3.5|28.5|2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4|17.6|31|16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4|22.5|16.8|9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8.2|10.9|40.4|19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|21.1|70.1|34.5|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|23.8|16.4|12.7|15.8|20.2|11.6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TM04033921[[fn=Damas]]</Template>
  <TotalTime>1300</TotalTime>
  <Words>729</Words>
  <Application>Microsoft Office PowerPoint</Application>
  <PresentationFormat>Grand écran</PresentationFormat>
  <Paragraphs>257</Paragraphs>
  <Slides>16</Slides>
  <Notes>1</Notes>
  <HiddenSlides>0</HiddenSlides>
  <MMClips>16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26" baseType="lpstr">
      <vt:lpstr>Agency FB</vt:lpstr>
      <vt:lpstr>Arial</vt:lpstr>
      <vt:lpstr>Arial Black</vt:lpstr>
      <vt:lpstr>Calibri</vt:lpstr>
      <vt:lpstr>Calibri Light</vt:lpstr>
      <vt:lpstr>Cambria</vt:lpstr>
      <vt:lpstr>Monotype Corsiva</vt:lpstr>
      <vt:lpstr>Wingdings</vt:lpstr>
      <vt:lpstr>Thème Office</vt:lpstr>
      <vt:lpstr>1_Thème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Mesmin KOFFI</dc:creator>
  <cp:lastModifiedBy>Mesmin</cp:lastModifiedBy>
  <cp:revision>102</cp:revision>
  <dcterms:created xsi:type="dcterms:W3CDTF">2021-05-04T14:22:20Z</dcterms:created>
  <dcterms:modified xsi:type="dcterms:W3CDTF">2022-10-30T21:12:50Z</dcterms:modified>
</cp:coreProperties>
</file>