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89" r:id="rId3"/>
    <p:sldId id="290" r:id="rId4"/>
    <p:sldId id="257" r:id="rId5"/>
    <p:sldId id="291" r:id="rId6"/>
    <p:sldId id="259" r:id="rId7"/>
    <p:sldId id="260" r:id="rId8"/>
    <p:sldId id="293" r:id="rId9"/>
    <p:sldId id="292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94" r:id="rId23"/>
    <p:sldId id="273" r:id="rId24"/>
    <p:sldId id="274" r:id="rId25"/>
    <p:sldId id="275" r:id="rId26"/>
    <p:sldId id="276" r:id="rId27"/>
    <p:sldId id="296" r:id="rId28"/>
    <p:sldId id="297" r:id="rId29"/>
    <p:sldId id="277" r:id="rId30"/>
    <p:sldId id="295" r:id="rId31"/>
    <p:sldId id="288" r:id="rId3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03" autoAdjust="0"/>
    <p:restoredTop sz="94660"/>
  </p:normalViewPr>
  <p:slideViewPr>
    <p:cSldViewPr snapToGrid="0">
      <p:cViewPr varScale="1">
        <p:scale>
          <a:sx n="40" d="100"/>
          <a:sy n="40" d="100"/>
        </p:scale>
        <p:origin x="120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620CA-E9F6-4730-A474-B04A9AC58238}" type="datetimeFigureOut">
              <a:rPr lang="fr-FR" smtClean="0"/>
              <a:pPr/>
              <a:t>17/06/2021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9EB26-A203-4CBB-924C-93818956CB9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671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9EB26-A203-4CBB-924C-93818956CB95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3116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9EB26-A203-4CBB-924C-93818956CB95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19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9EB26-A203-4CBB-924C-93818956CB95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794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2F99-B4AB-4C8A-84F3-B6DFCD5A802F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97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BB7CD-7A2A-4F64-B33C-376A0B6877A0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24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6E89-15E8-4FE6-ACFC-40BBB2A27132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195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9EE8-A29A-494B-BF55-C22E342C5828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570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745D-B2C6-4421-96B0-8075A317BC18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0339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E35-D508-4F58-BF18-0805776C2BFD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639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D6093-5392-4936-9E33-5CF06AB25C4C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685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2D55-1E71-4DE9-B697-214A2670B112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6182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596E-7B74-4F19-B939-6193E599DEAC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65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7DD4-A21E-4643-BAAD-13E795E0D6E3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99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4AE7-6CC2-4906-AA40-BD289A9C622D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33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4760E-23B8-4BF5-AA38-540DC70A4261}" type="datetime1">
              <a:rPr lang="fr-FR" smtClean="0"/>
              <a:pPr/>
              <a:t>17/06/2021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DCC38-D1D7-4B72-AA98-C2D63224A5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571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650" y="111910"/>
            <a:ext cx="664855" cy="638167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99852" y="1313645"/>
            <a:ext cx="11140225" cy="31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Introduction Générale</a:t>
            </a:r>
            <a:br>
              <a:rPr kumimoji="0" lang="fr-FR" altLang="fr-FR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fr-FR" altLang="fr-FR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à  la </a:t>
            </a:r>
            <a:br>
              <a:rPr kumimoji="0" lang="fr-FR" altLang="fr-FR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fr-FR" altLang="fr-FR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Parasitologie médicale</a:t>
            </a:r>
          </a:p>
        </p:txBody>
      </p:sp>
    </p:spTree>
    <p:extLst>
      <p:ext uri="{BB962C8B-B14F-4D97-AF65-F5344CB8AC3E}">
        <p14:creationId xmlns:p14="http://schemas.microsoft.com/office/powerpoint/2010/main" val="418925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1152" y="1326524"/>
            <a:ext cx="10882648" cy="4932608"/>
          </a:xfrm>
        </p:spPr>
        <p:txBody>
          <a:bodyPr>
            <a:normAutofit/>
          </a:bodyPr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fr-FR" altLang="fr-FR" sz="3200" b="1" kern="0" dirty="0">
                <a:solidFill>
                  <a:srgbClr val="000000"/>
                </a:solidFill>
                <a:latin typeface="Arial"/>
                <a:cs typeface="Arial" panose="020B0604020202020204" pitchFamily="34" charset="0"/>
              </a:rPr>
              <a:t>• </a:t>
            </a:r>
            <a:r>
              <a:rPr lang="fr-FR" altLang="fr-FR" b="1" kern="0" dirty="0">
                <a:solidFill>
                  <a:srgbClr val="000000"/>
                </a:solidFill>
                <a:latin typeface="Arial"/>
              </a:rPr>
              <a:t>Selon la localisation </a:t>
            </a:r>
            <a:r>
              <a:rPr lang="fr-FR" altLang="fr-FR" b="1" kern="0" dirty="0" smtClean="0">
                <a:solidFill>
                  <a:srgbClr val="000000"/>
                </a:solidFill>
                <a:latin typeface="Arial"/>
              </a:rPr>
              <a:t>du parasite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None/>
            </a:pPr>
            <a:endParaRPr lang="fr-FR" altLang="fr-FR" b="1" kern="0" dirty="0" smtClean="0">
              <a:solidFill>
                <a:srgbClr val="000000"/>
              </a:solidFill>
              <a:latin typeface="Arial"/>
            </a:endParaRPr>
          </a:p>
          <a:p>
            <a:pPr lvl="1" algn="just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r-FR" altLang="fr-FR" b="1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r-FR" altLang="fr-FR" sz="2800" b="1" kern="0" dirty="0">
                <a:solidFill>
                  <a:srgbClr val="0070C0"/>
                </a:solidFill>
                <a:latin typeface="Arial"/>
              </a:rPr>
              <a:t>Ectoparasite</a:t>
            </a:r>
            <a:r>
              <a:rPr lang="fr-FR" altLang="fr-FR" sz="2800" kern="0" dirty="0">
                <a:solidFill>
                  <a:srgbClr val="000000"/>
                </a:solidFill>
                <a:latin typeface="Arial"/>
              </a:rPr>
              <a:t>: parasite qui se développe sur les téguments de l’hôte ou vient s’y poser pour se nourrir et s’en </a:t>
            </a:r>
            <a:r>
              <a:rPr lang="fr-FR" altLang="fr-FR" sz="2800" kern="0" dirty="0" smtClean="0">
                <a:solidFill>
                  <a:srgbClr val="000000"/>
                </a:solidFill>
                <a:latin typeface="Arial"/>
              </a:rPr>
              <a:t>aller.</a:t>
            </a:r>
          </a:p>
          <a:p>
            <a:pPr lvl="1" algn="just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fr-FR" altLang="fr-FR" sz="2800" kern="0" dirty="0" smtClean="0">
              <a:solidFill>
                <a:srgbClr val="000000"/>
              </a:solidFill>
              <a:latin typeface="Arial"/>
            </a:endParaRPr>
          </a:p>
          <a:p>
            <a:pPr lvl="1" algn="just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r-FR" altLang="fr-FR" sz="2800" b="1" kern="0" dirty="0" smtClean="0">
                <a:solidFill>
                  <a:srgbClr val="0070C0"/>
                </a:solidFill>
                <a:latin typeface="Arial"/>
              </a:rPr>
              <a:t>Endoparasite</a:t>
            </a:r>
            <a:r>
              <a:rPr lang="fr-FR" altLang="fr-FR" sz="2800" kern="0" dirty="0" smtClean="0">
                <a:solidFill>
                  <a:srgbClr val="000000"/>
                </a:solidFill>
                <a:latin typeface="Arial"/>
              </a:rPr>
              <a:t>: parasite qui s’établit à l’intérieur de l’hôte.</a:t>
            </a:r>
          </a:p>
          <a:p>
            <a:pPr lvl="2" algn="just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fr-FR" altLang="fr-FR" sz="2400" b="1" kern="0" dirty="0" smtClean="0">
                <a:solidFill>
                  <a:srgbClr val="000000"/>
                </a:solidFill>
                <a:latin typeface="Arial"/>
              </a:rPr>
              <a:t>Parasite intracellulaire</a:t>
            </a:r>
          </a:p>
          <a:p>
            <a:pPr lvl="2" algn="just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fr-FR" altLang="fr-FR" sz="2400" b="1" kern="0" dirty="0" smtClean="0">
                <a:solidFill>
                  <a:srgbClr val="000000"/>
                </a:solidFill>
                <a:latin typeface="Arial"/>
              </a:rPr>
              <a:t>Parasite extracellulaire</a:t>
            </a:r>
            <a:r>
              <a:rPr lang="fr-FR" altLang="fr-FR" sz="2400" kern="0" dirty="0" smtClean="0">
                <a:solidFill>
                  <a:srgbClr val="000000"/>
                </a:solidFill>
                <a:latin typeface="Arial"/>
              </a:rPr>
              <a:t>:</a:t>
            </a:r>
          </a:p>
          <a:p>
            <a:pPr lvl="2" algn="just" fontAlgn="base">
              <a:spcBef>
                <a:spcPct val="20000"/>
              </a:spcBef>
              <a:spcAft>
                <a:spcPct val="0"/>
              </a:spcAft>
              <a:buNone/>
            </a:pPr>
            <a:endParaRPr lang="fr-FR" altLang="fr-FR" sz="2400" kern="0" dirty="0" smtClean="0">
              <a:solidFill>
                <a:srgbClr val="000000"/>
              </a:solidFill>
              <a:latin typeface="Arial"/>
            </a:endParaRPr>
          </a:p>
          <a:p>
            <a:pPr lvl="1" algn="just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fr-FR" altLang="fr-FR" sz="3000" b="1" kern="0" dirty="0" smtClean="0">
                <a:solidFill>
                  <a:srgbClr val="0070C0"/>
                </a:solidFill>
                <a:latin typeface="Arial"/>
              </a:rPr>
              <a:t>Mésoparasite</a:t>
            </a:r>
            <a:r>
              <a:rPr lang="fr-FR" altLang="fr-FR" sz="3000" kern="0" dirty="0" smtClean="0">
                <a:solidFill>
                  <a:srgbClr val="000000"/>
                </a:solidFill>
                <a:latin typeface="Arial"/>
              </a:rPr>
              <a:t>: parasite vivant dans un organe ouvert sur le milieu extérieur </a:t>
            </a:r>
            <a:endParaRPr lang="fr-FR" altLang="fr-FR" sz="30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None/>
            </a:pPr>
            <a:endParaRPr lang="fr-FR" altLang="fr-FR" b="1" kern="0" dirty="0">
              <a:solidFill>
                <a:srgbClr val="000000"/>
              </a:solidFill>
              <a:latin typeface="Arial"/>
            </a:endParaRPr>
          </a:p>
          <a:p>
            <a:pPr algn="just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778358" y="21892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71152" y="695742"/>
            <a:ext cx="3567448" cy="52803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14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1152" y="1307170"/>
            <a:ext cx="11094076" cy="4869793"/>
          </a:xfrm>
        </p:spPr>
        <p:txBody>
          <a:bodyPr/>
          <a:lstStyle/>
          <a:p>
            <a:pPr algn="just"/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Selon la maladie</a:t>
            </a:r>
          </a:p>
          <a:p>
            <a:pPr algn="just"/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altLang="fr-FR" sz="2800" b="1" kern="0" dirty="0" smtClean="0">
                <a:solidFill>
                  <a:srgbClr val="0070C0"/>
                </a:solidFill>
                <a:latin typeface="Arial"/>
              </a:rPr>
              <a:t>Zoonose</a:t>
            </a:r>
            <a:r>
              <a:rPr lang="fr-FR" altLang="fr-FR" sz="2800" kern="0" dirty="0" smtClean="0">
                <a:solidFill>
                  <a:srgbClr val="00B050"/>
                </a:solidFill>
                <a:latin typeface="Arial"/>
              </a:rPr>
              <a:t> </a:t>
            </a:r>
            <a:r>
              <a:rPr lang="fr-FR" altLang="fr-FR" sz="2800" kern="0" dirty="0">
                <a:solidFill>
                  <a:srgbClr val="000000"/>
                </a:solidFill>
                <a:latin typeface="Arial"/>
              </a:rPr>
              <a:t>: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maladie qui touche uniquement les animaux, mais pouvant contaminer   l’homme</a:t>
            </a:r>
            <a:r>
              <a:rPr lang="fr-FR" sz="2800" dirty="0" smtClean="0"/>
              <a:t>. </a:t>
            </a:r>
            <a:endParaRPr lang="fr-FR" altLang="fr-FR" sz="2800" kern="0" dirty="0" smtClean="0">
              <a:solidFill>
                <a:srgbClr val="000000"/>
              </a:solidFill>
              <a:latin typeface="Arial"/>
            </a:endParaRPr>
          </a:p>
          <a:p>
            <a:pPr lvl="1" algn="just">
              <a:buNone/>
            </a:pPr>
            <a:endParaRPr lang="fr-FR" altLang="fr-FR" sz="2800" kern="0" dirty="0" smtClean="0">
              <a:solidFill>
                <a:srgbClr val="000000"/>
              </a:solidFill>
              <a:latin typeface="Arial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altLang="fr-FR" sz="2800" b="1" kern="0" dirty="0" err="1" smtClean="0">
                <a:solidFill>
                  <a:srgbClr val="0070C0"/>
                </a:solidFill>
                <a:latin typeface="Arial"/>
              </a:rPr>
              <a:t>Anthroponose</a:t>
            </a:r>
            <a:r>
              <a:rPr lang="fr-FR" altLang="fr-FR" sz="2800" b="1" kern="0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fr-FR" altLang="fr-FR" sz="2800" kern="0" dirty="0" smtClean="0">
                <a:latin typeface="Arial"/>
              </a:rPr>
              <a:t>: </a:t>
            </a:r>
            <a:r>
              <a:rPr lang="fr-FR" altLang="fr-FR" sz="2800" kern="0" dirty="0">
                <a:solidFill>
                  <a:srgbClr val="000000"/>
                </a:solidFill>
                <a:latin typeface="Arial"/>
              </a:rPr>
              <a:t>maladie qui touche uniquement l’homme, celui-ci pouvant contaminer un autre homme.</a:t>
            </a:r>
            <a:endParaRPr lang="fr-FR" altLang="fr-FR" sz="2800" kern="0" dirty="0" smtClean="0">
              <a:latin typeface="Arial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endParaRPr lang="fr-FR" altLang="fr-FR" sz="2800" kern="0" dirty="0">
              <a:latin typeface="Arial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altLang="fr-FR" sz="2800" b="1" kern="0" dirty="0" smtClean="0">
                <a:solidFill>
                  <a:srgbClr val="0070C0"/>
                </a:solidFill>
                <a:latin typeface="Arial"/>
              </a:rPr>
              <a:t>Anthropozoonose</a:t>
            </a:r>
            <a:r>
              <a:rPr lang="fr-FR" altLang="fr-FR" sz="2800" kern="0" dirty="0" smtClean="0">
                <a:latin typeface="Arial"/>
              </a:rPr>
              <a:t> ou </a:t>
            </a:r>
            <a:r>
              <a:rPr lang="fr-FR" altLang="fr-FR" sz="2800" b="1" kern="0" dirty="0" smtClean="0">
                <a:solidFill>
                  <a:srgbClr val="0070C0"/>
                </a:solidFill>
                <a:latin typeface="Arial"/>
              </a:rPr>
              <a:t>Zooanthroponose</a:t>
            </a:r>
            <a:r>
              <a:rPr lang="fr-FR" altLang="fr-FR" sz="2800" kern="0" dirty="0" smtClean="0">
                <a:latin typeface="Arial"/>
              </a:rPr>
              <a:t>: </a:t>
            </a:r>
            <a:r>
              <a:rPr lang="fr-FR" altLang="fr-FR" sz="2800" kern="0" dirty="0">
                <a:solidFill>
                  <a:srgbClr val="000000"/>
                </a:solidFill>
                <a:latin typeface="Arial"/>
              </a:rPr>
              <a:t>maladie qui touche à la fois l’animal et l’homme.</a:t>
            </a:r>
            <a:endParaRPr lang="fr-FR" altLang="fr-FR" sz="2800" kern="0" dirty="0" smtClean="0">
              <a:latin typeface="Arial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endParaRPr lang="fr-FR" altLang="fr-FR" sz="2800" kern="0" dirty="0">
              <a:latin typeface="Arial"/>
            </a:endParaRPr>
          </a:p>
          <a:p>
            <a:pPr algn="just"/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71152" y="695742"/>
            <a:ext cx="3567448" cy="52803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98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1152" y="1481070"/>
            <a:ext cx="10882648" cy="4875280"/>
          </a:xfrm>
        </p:spPr>
        <p:txBody>
          <a:bodyPr/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Selon le nombre d’hôte</a:t>
            </a:r>
          </a:p>
          <a:p>
            <a:endParaRPr lang="fr-F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Parasite monoxène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parasite évoluant chez un seul hôte.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Parasite hétéroxène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parasite évoluant au moins chez 2 hôtes.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Selon l’adaptation du parasite à l’hôte</a:t>
            </a:r>
          </a:p>
          <a:p>
            <a:endParaRPr lang="fr-F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Parasite sténoxène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adaptation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parfaite, étroite à 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l’hôte.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Parasite euryxène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adaptation imparfaite, lâche à 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l’hôte.</a:t>
            </a:r>
            <a:endParaRPr lang="fr-FR" altLang="fr-FR" kern="0" dirty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21892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71152" y="695742"/>
            <a:ext cx="3567448" cy="52803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91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1151" y="1307170"/>
            <a:ext cx="11480443" cy="5049180"/>
          </a:xfrm>
        </p:spPr>
        <p:txBody>
          <a:bodyPr>
            <a:normAutofit/>
          </a:bodyPr>
          <a:lstStyle/>
          <a:p>
            <a:pPr algn="just"/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Selon la taille</a:t>
            </a:r>
          </a:p>
          <a:p>
            <a:pPr algn="just"/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Microparasite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parasite invisible à l’œil (microscopique).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Macroparasite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parasite visible sans microscope.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fr-F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Selon le cycle</a:t>
            </a:r>
          </a:p>
          <a:p>
            <a:pPr algn="just"/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Parasite permanent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existence entière dans un ou plusieurs hôtes.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Parasite temporaire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existence parasitaire avec des stades libres dans l’environnement.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Parasite facultatif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saprophyte ou commensal parasite occasionnel.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21892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71152" y="695742"/>
            <a:ext cx="3567448" cy="52803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2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6670" y="1435960"/>
            <a:ext cx="10787130" cy="4741003"/>
          </a:xfrm>
        </p:spPr>
        <p:txBody>
          <a:bodyPr/>
          <a:lstStyle/>
          <a:p>
            <a:pPr algn="just"/>
            <a:r>
              <a:rPr lang="fr-FR" alt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Mycologie médicale</a:t>
            </a: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: science qui étudie les maladies ou affections déterminées par les champignons microscopiques (</a:t>
            </a:r>
            <a:r>
              <a:rPr lang="fr-FR" altLang="fr-FR" dirty="0" err="1">
                <a:latin typeface="Arial" panose="020B0604020202020204" pitchFamily="34" charset="0"/>
                <a:cs typeface="Arial" panose="020B0604020202020204" pitchFamily="34" charset="0"/>
              </a:rPr>
              <a:t>fungi</a:t>
            </a: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) chez l’homme (</a:t>
            </a:r>
            <a:r>
              <a:rPr lang="fr-FR" altLang="fr-FR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mycoses</a:t>
            </a: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/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alt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Entomologie médicale</a:t>
            </a: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: science qui étudie la morphologie et la biologie des insectes vecteurs de maladies chez l’homme. </a:t>
            </a:r>
          </a:p>
          <a:p>
            <a:pPr algn="just"/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alt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Prophylaxie (Prévention)</a:t>
            </a: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: ensemble des mesures destinées à empêcher l’apparition ou la propagation d’une maladie.</a:t>
            </a:r>
            <a:endParaRPr lang="fr-FR" altLang="fr-FR" dirty="0">
              <a:solidFill>
                <a:schemeClr val="fol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21892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71152" y="695742"/>
            <a:ext cx="3567448" cy="52803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29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0608" y="1307170"/>
            <a:ext cx="10993192" cy="4869793"/>
          </a:xfrm>
        </p:spPr>
        <p:txBody>
          <a:bodyPr/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Selon l’origine du parasite</a:t>
            </a:r>
          </a:p>
          <a:p>
            <a:endParaRPr lang="fr-F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Zoo parasite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parasite d’origine animale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Phyto parasite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parasite d’origine végétale</a:t>
            </a:r>
          </a:p>
          <a:p>
            <a:pPr>
              <a:buNone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Parasitémie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nombre de parasite par microlitre de sang</a:t>
            </a:r>
          </a:p>
          <a:p>
            <a:pPr>
              <a:buNone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 Parasitaire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nombre de parasite (œufs) éliminé par gramme de selles / par 10 millilitres d’urines.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21892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71152" y="695742"/>
            <a:ext cx="3567448" cy="52803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0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1065" y="791734"/>
            <a:ext cx="6349284" cy="502276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 hôte-parasite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631065" y="1487503"/>
            <a:ext cx="11088709" cy="4874970"/>
          </a:xfrm>
        </p:spPr>
        <p:txBody>
          <a:bodyPr>
            <a:normAutofit lnSpcReduction="10000"/>
          </a:bodyPr>
          <a:lstStyle/>
          <a:p>
            <a:pPr algn="just"/>
            <a:r>
              <a:rPr lang="fr-FR" altLang="fr-FR" sz="2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Parasitisme</a:t>
            </a:r>
            <a:r>
              <a:rPr lang="fr-FR" altLang="fr-FR" sz="2600" dirty="0">
                <a:latin typeface="Arial" panose="020B0604020202020204" pitchFamily="34" charset="0"/>
                <a:cs typeface="Arial" panose="020B0604020202020204" pitchFamily="34" charset="0"/>
              </a:rPr>
              <a:t>: association entre 2 êtres vivants dont un seul, qui est le parasite,  tire profit. </a:t>
            </a:r>
            <a:endParaRPr lang="fr-FR" altLang="fr-FR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altLang="fr-F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2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Symbiose </a:t>
            </a:r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ou </a:t>
            </a:r>
            <a:r>
              <a:rPr lang="fr-FR" sz="2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mutualisme</a:t>
            </a:r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: chacun </a:t>
            </a:r>
            <a:r>
              <a:rPr lang="fr-FR" sz="2600" dirty="0">
                <a:latin typeface="Arial" panose="020B0604020202020204" pitchFamily="34" charset="0"/>
                <a:cs typeface="Arial" panose="020B0604020202020204" pitchFamily="34" charset="0"/>
              </a:rPr>
              <a:t>tire un bénéfice de </a:t>
            </a:r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l'autre. C’est </a:t>
            </a:r>
            <a:r>
              <a:rPr lang="fr-FR" sz="2600" dirty="0">
                <a:latin typeface="Arial" panose="020B0604020202020204" pitchFamily="34" charset="0"/>
                <a:cs typeface="Arial" panose="020B0604020202020204" pitchFamily="34" charset="0"/>
              </a:rPr>
              <a:t>une association durable, sinon constante, </a:t>
            </a:r>
            <a:r>
              <a:rPr lang="fr-F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nécessaire</a:t>
            </a:r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600" dirty="0">
                <a:latin typeface="Arial" panose="020B0604020202020204" pitchFamily="34" charset="0"/>
                <a:cs typeface="Arial" panose="020B0604020202020204" pitchFamily="34" charset="0"/>
              </a:rPr>
              <a:t>à bénéfice </a:t>
            </a:r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réciproque.</a:t>
            </a:r>
          </a:p>
          <a:p>
            <a:pPr algn="just"/>
            <a:endParaRPr lang="fr-F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2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Commensalisme</a:t>
            </a:r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: association entre deux êtres</a:t>
            </a:r>
            <a:r>
              <a:rPr lang="fr-FR" sz="2600" dirty="0">
                <a:latin typeface="Arial" panose="020B0604020202020204" pitchFamily="34" charset="0"/>
                <a:cs typeface="Arial" panose="020B0604020202020204" pitchFamily="34" charset="0"/>
              </a:rPr>
              <a:t>, profitable pour l'un d'eux et sans danger pour </a:t>
            </a:r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l'autre. </a:t>
            </a:r>
          </a:p>
          <a:p>
            <a:pPr algn="just"/>
            <a:endParaRPr lang="fr-F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altLang="fr-FR" sz="2600" b="1" kern="0" dirty="0" smtClean="0">
                <a:solidFill>
                  <a:srgbClr val="0070C0"/>
                </a:solidFill>
                <a:latin typeface="Arial"/>
                <a:cs typeface="Arial" panose="020B0604020202020204" pitchFamily="34" charset="0"/>
              </a:rPr>
              <a:t>Saprophytisme</a:t>
            </a:r>
            <a:r>
              <a:rPr lang="fr-FR" altLang="fr-FR" sz="2600" kern="0" dirty="0" smtClean="0">
                <a:solidFill>
                  <a:srgbClr val="000000"/>
                </a:solidFill>
                <a:latin typeface="Arial"/>
                <a:cs typeface="Arial" panose="020B0604020202020204" pitchFamily="34" charset="0"/>
              </a:rPr>
              <a:t>: </a:t>
            </a:r>
            <a:r>
              <a:rPr lang="fr-FR" altLang="fr-FR" sz="2600" kern="0" dirty="0" smtClean="0">
                <a:solidFill>
                  <a:srgbClr val="000000"/>
                </a:solidFill>
                <a:latin typeface="Arial"/>
              </a:rPr>
              <a:t>vie aux </a:t>
            </a:r>
            <a:r>
              <a:rPr lang="fr-FR" altLang="fr-FR" sz="2600" kern="0" dirty="0">
                <a:solidFill>
                  <a:srgbClr val="000000"/>
                </a:solidFill>
                <a:latin typeface="Arial"/>
              </a:rPr>
              <a:t>dépens des débris végétaux en décomposition ou des parties </a:t>
            </a:r>
            <a:r>
              <a:rPr lang="fr-FR" altLang="fr-FR" sz="2600" kern="0" dirty="0" smtClean="0">
                <a:solidFill>
                  <a:srgbClr val="000000"/>
                </a:solidFill>
                <a:latin typeface="Arial"/>
              </a:rPr>
              <a:t>mortes.</a:t>
            </a:r>
          </a:p>
          <a:p>
            <a:pPr lvl="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fr-FR" sz="800" kern="0" dirty="0" smtClean="0">
              <a:solidFill>
                <a:srgbClr val="000000"/>
              </a:solidFill>
              <a:latin typeface="Arial"/>
            </a:endParaRPr>
          </a:p>
          <a:p>
            <a:pPr lvl="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altLang="fr-FR" sz="2600" b="1" kern="0" dirty="0" smtClean="0">
                <a:solidFill>
                  <a:srgbClr val="0070C0"/>
                </a:solidFill>
                <a:latin typeface="Arial"/>
              </a:rPr>
              <a:t>Opportunisme</a:t>
            </a:r>
            <a:r>
              <a:rPr lang="fr-FR" altLang="fr-FR" sz="2600" kern="0" dirty="0" smtClean="0">
                <a:solidFill>
                  <a:srgbClr val="000000"/>
                </a:solidFill>
                <a:latin typeface="Arial"/>
              </a:rPr>
              <a:t>: acquisition d’une pathogénie à l’occasion de la diminution de la défense immunitaire de l’hôte.</a:t>
            </a:r>
            <a:endParaRPr lang="fr-FR" altLang="fr-FR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fr-FR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3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5155" y="1828799"/>
            <a:ext cx="11410681" cy="4404575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évolutif d’un parasite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endParaRPr lang="fr-F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fr-FR" sz="3100" dirty="0">
                <a:latin typeface="Arial" panose="020B0604020202020204" pitchFamily="34" charset="0"/>
                <a:cs typeface="Arial" panose="020B0604020202020204" pitchFamily="34" charset="0"/>
              </a:rPr>
              <a:t>suite de transformations inéluctables qui se déroulent dans </a:t>
            </a:r>
            <a:r>
              <a:rPr lang="fr-F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</a:p>
          <a:p>
            <a:pPr marL="0" indent="0" algn="just">
              <a:buNone/>
            </a:pPr>
            <a:r>
              <a:rPr lang="fr-F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100" dirty="0">
                <a:latin typeface="Arial" panose="020B0604020202020204" pitchFamily="34" charset="0"/>
                <a:cs typeface="Arial" panose="020B0604020202020204" pitchFamily="34" charset="0"/>
              </a:rPr>
              <a:t>ordre précis, soit chez le même hôte, soit chez plusieurs </a:t>
            </a:r>
            <a:r>
              <a:rPr lang="fr-F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hôtes</a:t>
            </a:r>
          </a:p>
          <a:p>
            <a:pPr marL="0" indent="0" algn="just">
              <a:buNone/>
            </a:pPr>
            <a:r>
              <a:rPr lang="fr-F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successifs, </a:t>
            </a:r>
            <a:r>
              <a:rPr lang="fr-FR" sz="3100" dirty="0">
                <a:latin typeface="Arial" panose="020B0604020202020204" pitchFamily="34" charset="0"/>
                <a:cs typeface="Arial" panose="020B0604020202020204" pitchFamily="34" charset="0"/>
              </a:rPr>
              <a:t>en passant ou non par le milieu extérieur, et qui</a:t>
            </a:r>
            <a:r>
              <a:rPr lang="fr-F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 algn="just">
              <a:buNone/>
            </a:pPr>
            <a:r>
              <a:rPr lang="fr-F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100" dirty="0">
                <a:latin typeface="Arial" panose="020B0604020202020204" pitchFamily="34" charset="0"/>
                <a:cs typeface="Arial" panose="020B0604020202020204" pitchFamily="34" charset="0"/>
              </a:rPr>
              <a:t>partant de l’adulte, l’amène à engendrer l’adulte de </a:t>
            </a:r>
            <a:r>
              <a:rPr lang="fr-F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</a:p>
          <a:p>
            <a:pPr marL="0" indent="0" algn="just">
              <a:buNone/>
            </a:pPr>
            <a:r>
              <a:rPr lang="fr-F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100" dirty="0">
                <a:latin typeface="Arial" panose="020B0604020202020204" pitchFamily="34" charset="0"/>
                <a:cs typeface="Arial" panose="020B0604020202020204" pitchFamily="34" charset="0"/>
              </a:rPr>
              <a:t>génération suivante</a:t>
            </a: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31065" y="942181"/>
            <a:ext cx="10895527" cy="502276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Notions de cycle évolutif d’un parasite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4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48235" y="1554535"/>
            <a:ext cx="10895527" cy="4622428"/>
          </a:xfrm>
        </p:spPr>
        <p:txBody>
          <a:bodyPr/>
          <a:lstStyle/>
          <a:p>
            <a:pPr algn="just"/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Habitat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fr-FR" altLang="fr-FR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lieu où un organisme adapté morphologiquement à y vivre trouve les 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conditions </a:t>
            </a:r>
            <a:r>
              <a:rPr lang="fr-FR" altLang="fr-FR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optimales de son existence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fr-FR" altLang="fr-FR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/>
            <a:r>
              <a:rPr lang="fr-FR" altLang="fr-FR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Ecologie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</a:t>
            </a:r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terme </a:t>
            </a: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regroupant l’ensemble des relations existant entre les organismes et leur environnement, ainsi qu’avec les autres </a:t>
            </a:r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organismes.</a:t>
            </a:r>
          </a:p>
          <a:p>
            <a:pPr algn="just"/>
            <a:endParaRPr lang="fr-FR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fr-FR" altLang="fr-FR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Cycle biologique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succession de transformations permettant d’assurer la descendance et la pérennité de l’espèce (=Cycle évolutif). </a:t>
            </a:r>
          </a:p>
          <a:p>
            <a:pPr algn="just">
              <a:buNone/>
            </a:pPr>
            <a:endParaRPr lang="fr-FR" altLang="fr-FR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08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18881" y="979714"/>
            <a:ext cx="10122795" cy="5376636"/>
          </a:xfrm>
        </p:spPr>
        <p:txBody>
          <a:bodyPr>
            <a:normAutofit/>
          </a:bodyPr>
          <a:lstStyle/>
          <a:p>
            <a:pPr algn="just"/>
            <a:r>
              <a:rPr lang="fr-FR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direct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cycle qui se déroule sans l’intervention d’un hôte intermédiaire. </a:t>
            </a:r>
            <a:endParaRPr lang="fr-FR" altLang="fr-FR" sz="3200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/>
            <a:endParaRPr lang="fr-FR" altLang="fr-FR" sz="3200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1" algn="just"/>
            <a:r>
              <a:rPr lang="fr-FR" altLang="fr-FR" sz="3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Cycle direct court</a:t>
            </a:r>
            <a:r>
              <a:rPr lang="fr-FR" altLang="fr-FR" sz="3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</a:t>
            </a:r>
            <a:r>
              <a:rPr lang="fr-FR" altLang="fr-FR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le parasite est immédiatement infestant dès sa sortie du  </a:t>
            </a:r>
            <a:r>
              <a:rPr lang="fr-FR" altLang="fr-FR" sz="3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réservoir.</a:t>
            </a:r>
          </a:p>
          <a:p>
            <a:pPr lvl="1" algn="just"/>
            <a:endParaRPr lang="fr-FR" altLang="fr-FR" sz="3200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1" algn="just"/>
            <a:r>
              <a:rPr lang="fr-FR" altLang="fr-FR" sz="3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Cycle direct long</a:t>
            </a:r>
            <a:r>
              <a:rPr lang="fr-FR" altLang="fr-FR" sz="3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</a:t>
            </a: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le parasite subit une maturation dans le milieu extérieur avant de devenir infestant.</a:t>
            </a:r>
          </a:p>
          <a:p>
            <a:pPr lvl="1" algn="just"/>
            <a:endParaRPr lang="fr-FR" altLang="fr-FR" sz="32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21892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2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Arial" pitchFamily="34" charset="0"/>
                <a:cs typeface="Arial" pitchFamily="34" charset="0"/>
              </a:rPr>
              <a:t>INTRODUCTION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La parasitologie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est la science qui étude les parasites et les maladies provoquées par ses parasites.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Les maladies provoquées par les parasites sont appelées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Parasitoses ou maladies parasitaires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Ces parasitoses sont largement répandues dans le monde, Plus fréquentes dans les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régions chaudes et humides du globe (zones tropicales),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La prévalence des parasitoses est particulièrement élevée chez les populations à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faible niveau socioéconomique et vivant dans une précarité des conditions d’hygiène.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0180" y="1214846"/>
            <a:ext cx="10996412" cy="5073935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indirect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 cycle qui se déroule avec l’intervention d’un ou plusieurs hôtes intermédiaires.</a:t>
            </a: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Vecteur du parasite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 être qui transmet la forme infestante du parasite par sa piqûre.</a:t>
            </a:r>
          </a:p>
          <a:p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Vecteur phorétique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simple transporteur de parasite (rôle mécanique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).</a:t>
            </a:r>
          </a:p>
          <a:p>
            <a:pPr lvl="1"/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Réservoir du parasite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milieu dans lequel le parasite se maintient et assure sa survie.</a:t>
            </a:r>
            <a:endParaRPr lang="fr-FR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18381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76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8813" y="1457737"/>
            <a:ext cx="10895527" cy="47813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fr-FR" altLang="fr-FR" b="1" dirty="0" smtClean="0">
              <a:cs typeface="Arial" pitchFamily="34" charset="0"/>
            </a:endParaRPr>
          </a:p>
          <a:p>
            <a:pPr>
              <a:buNone/>
            </a:pPr>
            <a:r>
              <a:rPr lang="fr-FR" altLang="fr-FR" sz="3000" b="1" dirty="0" smtClean="0">
                <a:cs typeface="Arial" pitchFamily="34" charset="0"/>
              </a:rPr>
              <a:t>Les voies de contamination:</a:t>
            </a:r>
          </a:p>
          <a:p>
            <a:pPr>
              <a:buNone/>
            </a:pPr>
            <a:r>
              <a:rPr lang="fr-FR" altLang="fr-FR" dirty="0" smtClean="0">
                <a:cs typeface="Arial" pitchFamily="34" charset="0"/>
              </a:rPr>
              <a:t>La </a:t>
            </a:r>
            <a:r>
              <a:rPr lang="fr-FR" altLang="fr-FR" dirty="0">
                <a:cs typeface="Arial" pitchFamily="34" charset="0"/>
              </a:rPr>
              <a:t>voie de contamination est le chemin par lequel le parasite pénètre dans l’organisme </a:t>
            </a:r>
            <a:r>
              <a:rPr lang="fr-FR" altLang="fr-FR" dirty="0" smtClean="0">
                <a:cs typeface="Arial" pitchFamily="34" charset="0"/>
              </a:rPr>
              <a:t>humain:</a:t>
            </a:r>
          </a:p>
          <a:p>
            <a:pPr>
              <a:buNone/>
            </a:pPr>
            <a:endParaRPr lang="fr-FR" altLang="fr-FR" sz="1100" dirty="0">
              <a:cs typeface="Arial" pitchFamily="34" charset="0"/>
            </a:endParaRPr>
          </a:p>
          <a:p>
            <a:pPr>
              <a:buNone/>
            </a:pPr>
            <a:r>
              <a:rPr lang="fr-FR" altLang="fr-FR" dirty="0">
                <a:ea typeface="Arial Unicode MS" panose="020B0604020202020204" pitchFamily="34" charset="-128"/>
                <a:cs typeface="Arial" pitchFamily="34" charset="0"/>
              </a:rPr>
              <a:t>    </a:t>
            </a:r>
            <a:r>
              <a:rPr lang="fr-FR" altLang="fr-FR" b="1" dirty="0">
                <a:ea typeface="Arial Unicode MS" panose="020B0604020202020204" pitchFamily="34" charset="-128"/>
                <a:cs typeface="Arial" pitchFamily="34" charset="0"/>
              </a:rPr>
              <a:t>• </a:t>
            </a:r>
            <a:r>
              <a:rPr lang="fr-FR" altLang="fr-FR" b="1" dirty="0">
                <a:solidFill>
                  <a:srgbClr val="0070C0"/>
                </a:solidFill>
                <a:ea typeface="Arial Unicode MS" panose="020B0604020202020204" pitchFamily="34" charset="-128"/>
                <a:cs typeface="Arial" pitchFamily="34" charset="0"/>
              </a:rPr>
              <a:t>Voie digestive</a:t>
            </a:r>
            <a:r>
              <a:rPr lang="fr-FR" altLang="fr-FR" dirty="0">
                <a:solidFill>
                  <a:srgbClr val="0070C0"/>
                </a:solidFill>
                <a:ea typeface="Arial Unicode MS" panose="020B0604020202020204" pitchFamily="34" charset="-128"/>
                <a:cs typeface="Arial" pitchFamily="34" charset="0"/>
              </a:rPr>
              <a:t> </a:t>
            </a:r>
            <a:r>
              <a:rPr lang="fr-FR" altLang="fr-FR" dirty="0">
                <a:ea typeface="Arial Unicode MS" panose="020B0604020202020204" pitchFamily="34" charset="-128"/>
                <a:cs typeface="Arial" pitchFamily="34" charset="0"/>
              </a:rPr>
              <a:t>: très </a:t>
            </a:r>
            <a:r>
              <a:rPr lang="fr-FR" altLang="fr-FR" dirty="0" smtClean="0">
                <a:ea typeface="Arial Unicode MS" panose="020B0604020202020204" pitchFamily="34" charset="-128"/>
                <a:cs typeface="Arial" pitchFamily="34" charset="0"/>
              </a:rPr>
              <a:t>fréquente, </a:t>
            </a:r>
            <a:r>
              <a:rPr lang="fr-FR" dirty="0" smtClean="0">
                <a:cs typeface="Arial" pitchFamily="34" charset="0"/>
              </a:rPr>
              <a:t>essentiellement liée à l’ingestion de kystes, d’œufs, de larves ou par la consommation de chaire animale parasitée crue ou mal cuite.  </a:t>
            </a:r>
            <a:r>
              <a:rPr lang="fr-FR" b="1" dirty="0" smtClean="0">
                <a:cs typeface="Arial" pitchFamily="34" charset="0"/>
              </a:rPr>
              <a:t>Ex</a:t>
            </a:r>
            <a:r>
              <a:rPr lang="fr-FR" dirty="0" smtClean="0">
                <a:cs typeface="Arial" pitchFamily="34" charset="0"/>
              </a:rPr>
              <a:t>: œufs </a:t>
            </a:r>
            <a:r>
              <a:rPr lang="fr-FR" dirty="0" err="1" smtClean="0">
                <a:cs typeface="Arial" pitchFamily="34" charset="0"/>
              </a:rPr>
              <a:t>embryonnés</a:t>
            </a:r>
            <a:r>
              <a:rPr lang="fr-FR" dirty="0" smtClean="0">
                <a:cs typeface="Arial" pitchFamily="34" charset="0"/>
              </a:rPr>
              <a:t> d’Ascaris, kystes d’amibe, larves de Tænia dans la chaire du porc ou du bœuf.</a:t>
            </a:r>
          </a:p>
          <a:p>
            <a:pPr>
              <a:buNone/>
            </a:pPr>
            <a:endParaRPr lang="fr-FR" dirty="0" smtClean="0">
              <a:cs typeface="Arial" pitchFamily="34" charset="0"/>
            </a:endParaRPr>
          </a:p>
          <a:p>
            <a:pPr lvl="0"/>
            <a:r>
              <a:rPr lang="fr-FR" b="1" dirty="0" smtClean="0">
                <a:solidFill>
                  <a:srgbClr val="0070C0"/>
                </a:solidFill>
              </a:rPr>
              <a:t>Voie cutanée </a:t>
            </a:r>
            <a:r>
              <a:rPr lang="fr-FR" b="1" dirty="0" smtClean="0"/>
              <a:t>: </a:t>
            </a:r>
            <a:r>
              <a:rPr lang="fr-FR" dirty="0" smtClean="0"/>
              <a:t>Due aux contacts interhumains ou homme-animal.</a:t>
            </a:r>
          </a:p>
          <a:p>
            <a:pPr>
              <a:buNone/>
            </a:pPr>
            <a:r>
              <a:rPr lang="fr-FR" b="1" dirty="0" smtClean="0"/>
              <a:t>     Ex</a:t>
            </a:r>
            <a:r>
              <a:rPr lang="fr-FR" dirty="0" smtClean="0"/>
              <a:t>: mycoses, gale, </a:t>
            </a:r>
            <a:r>
              <a:rPr lang="fr-FR" dirty="0" err="1" smtClean="0"/>
              <a:t>trichomonose</a:t>
            </a:r>
            <a:r>
              <a:rPr lang="fr-FR" dirty="0" smtClean="0"/>
              <a:t> uro-génitale</a:t>
            </a:r>
            <a:endParaRPr lang="fr-FR" dirty="0" smtClean="0">
              <a:cs typeface="Arial" pitchFamily="34" charset="0"/>
            </a:endParaRPr>
          </a:p>
          <a:p>
            <a:pPr algn="just">
              <a:buNone/>
            </a:pPr>
            <a:endParaRPr lang="fr-FR" altLang="fr-FR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31065" y="757778"/>
            <a:ext cx="10895527" cy="502276"/>
          </a:xfrm>
        </p:spPr>
        <p:txBody>
          <a:bodyPr>
            <a:normAutofit fontScale="90000"/>
          </a:bodyPr>
          <a:lstStyle/>
          <a:p>
            <a:r>
              <a:rPr lang="fr-FR" sz="4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II-  Mode de contamina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tions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47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641445"/>
            <a:ext cx="10515600" cy="553551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• </a:t>
            </a:r>
            <a:r>
              <a:rPr lang="fr-FR" altLang="fr-FR" dirty="0" smtClean="0">
                <a:solidFill>
                  <a:srgbClr val="0070C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Voie transcutanée</a:t>
            </a:r>
            <a:r>
              <a:rPr lang="fr-FR" altLang="fr-FR" dirty="0" smtClean="0">
                <a:ea typeface="Arial Unicode MS" panose="020B0604020202020204" pitchFamily="34" charset="-128"/>
                <a:cs typeface="Arial" panose="020B0604020202020204" pitchFamily="34" charset="0"/>
              </a:rPr>
              <a:t>: </a:t>
            </a:r>
          </a:p>
          <a:p>
            <a:pPr lvl="0">
              <a:buFont typeface="Wingdings" pitchFamily="2" charset="2"/>
              <a:buChar char="Ø"/>
            </a:pPr>
            <a:r>
              <a:rPr lang="fr-FR" i="1" dirty="0" smtClean="0">
                <a:ea typeface="Arial Unicode MS" panose="020B0604020202020204" pitchFamily="34" charset="-128"/>
                <a:cs typeface="Arial" panose="020B0604020202020204" pitchFamily="34" charset="0"/>
              </a:rPr>
              <a:t>    </a:t>
            </a:r>
            <a:r>
              <a:rPr lang="fr-FR" dirty="0" smtClean="0"/>
              <a:t>piqure d’Arthropode (insecte) : </a:t>
            </a:r>
            <a:r>
              <a:rPr lang="fr-FR" b="1" dirty="0" smtClean="0"/>
              <a:t>Ex</a:t>
            </a:r>
            <a:r>
              <a:rPr lang="fr-FR" dirty="0" smtClean="0"/>
              <a:t> : plasmodium transmis par l’anophèle femelle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   Par pénétration active du parasite lui-même lors d’une marche nu pied ou par baignade en eau douce : </a:t>
            </a:r>
            <a:r>
              <a:rPr lang="fr-FR" b="1" dirty="0" smtClean="0"/>
              <a:t>Ex</a:t>
            </a:r>
            <a:r>
              <a:rPr lang="fr-FR" dirty="0" smtClean="0"/>
              <a:t> : </a:t>
            </a:r>
            <a:r>
              <a:rPr lang="fr-FR" dirty="0" err="1" smtClean="0"/>
              <a:t>Fucocercaire</a:t>
            </a:r>
            <a:r>
              <a:rPr lang="fr-FR" dirty="0" smtClean="0"/>
              <a:t> de Schistosome</a:t>
            </a:r>
          </a:p>
          <a:p>
            <a:pPr>
              <a:buNone/>
            </a:pPr>
            <a:endParaRPr lang="fr-FR" altLang="fr-FR" dirty="0" smtClean="0"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/>
            <a:r>
              <a:rPr lang="fr-FR" altLang="fr-FR" dirty="0" smtClean="0"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fr-FR" altLang="fr-FR" dirty="0" smtClean="0">
                <a:solidFill>
                  <a:srgbClr val="0070C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Voie pulmonaire</a:t>
            </a:r>
            <a:r>
              <a:rPr lang="fr-FR" altLang="fr-FR" dirty="0" smtClean="0">
                <a:ea typeface="Arial Unicode MS" panose="020B0604020202020204" pitchFamily="34" charset="-128"/>
                <a:cs typeface="Arial" panose="020B0604020202020204" pitchFamily="34" charset="0"/>
              </a:rPr>
              <a:t>: </a:t>
            </a:r>
            <a:r>
              <a:rPr lang="fr-FR" dirty="0" smtClean="0"/>
              <a:t>inhalation de poussière contenant le parasite ou le champignon: </a:t>
            </a:r>
            <a:r>
              <a:rPr lang="fr-FR" b="1" dirty="0" smtClean="0"/>
              <a:t>Ex</a:t>
            </a:r>
            <a:r>
              <a:rPr lang="fr-FR" dirty="0" smtClean="0"/>
              <a:t>: aspergillose, oxyurose,....</a:t>
            </a:r>
          </a:p>
          <a:p>
            <a:pPr algn="just"/>
            <a:endParaRPr lang="fr-FR" altLang="fr-FR" dirty="0" smtClean="0"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r>
              <a:rPr lang="fr-FR" altLang="fr-FR" b="1" dirty="0" smtClean="0">
                <a:solidFill>
                  <a:srgbClr val="0070C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Application</a:t>
            </a:r>
            <a:r>
              <a:rPr lang="fr-FR" altLang="fr-FR" dirty="0" smtClean="0">
                <a:solidFill>
                  <a:srgbClr val="0070C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: </a:t>
            </a:r>
            <a:r>
              <a:rPr lang="fr-FR" altLang="fr-FR" dirty="0" smtClean="0">
                <a:ea typeface="Arial Unicode MS" panose="020B0604020202020204" pitchFamily="34" charset="-128"/>
                <a:cs typeface="Arial" panose="020B0604020202020204" pitchFamily="34" charset="0"/>
              </a:rPr>
              <a:t>la connaissance de ces voies permet une </a:t>
            </a:r>
            <a:r>
              <a:rPr lang="fr-FR" altLang="fr-FR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prophylaxie individuelle</a:t>
            </a:r>
            <a:r>
              <a:rPr lang="fr-FR" altLang="fr-FR" dirty="0" smtClean="0"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31065" y="1439441"/>
            <a:ext cx="10895527" cy="4737522"/>
          </a:xfrm>
        </p:spPr>
        <p:txBody>
          <a:bodyPr/>
          <a:lstStyle/>
          <a:p>
            <a:pPr algn="just">
              <a:buNone/>
            </a:pPr>
            <a:r>
              <a:rPr lang="fr-FR" alt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Les actions que les parasites exercent sur l’organisme sont diverses et fonctions des parasites:</a:t>
            </a:r>
          </a:p>
          <a:p>
            <a:pPr>
              <a:buNone/>
            </a:pPr>
            <a:endParaRPr lang="fr-FR" alt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fr-FR" altLang="fr-FR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    </a:t>
            </a: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• Action spoliatrice</a:t>
            </a:r>
          </a:p>
          <a:p>
            <a:pPr algn="just">
              <a:buNone/>
            </a:pP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    • Action traumatique</a:t>
            </a:r>
          </a:p>
          <a:p>
            <a:pPr algn="just">
              <a:buNone/>
            </a:pP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    • Action toxique</a:t>
            </a:r>
          </a:p>
          <a:p>
            <a:pPr algn="just">
              <a:buNone/>
            </a:pP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    • Action mécanique</a:t>
            </a:r>
          </a:p>
          <a:p>
            <a:pPr algn="just">
              <a:buNone/>
            </a:pP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    • Action irritative</a:t>
            </a:r>
          </a:p>
          <a:p>
            <a:pPr algn="just">
              <a:buNone/>
            </a:pPr>
            <a:r>
              <a:rPr lang="fr-FR" altLang="fr-FR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    • Action cancérigène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-3866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31066" y="774756"/>
            <a:ext cx="6349284" cy="502276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Actions des parasites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8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1669" y="1277032"/>
            <a:ext cx="11715481" cy="5079318"/>
          </a:xfrm>
        </p:spPr>
        <p:txBody>
          <a:bodyPr>
            <a:noAutofit/>
          </a:bodyPr>
          <a:lstStyle/>
          <a:p>
            <a:pPr algn="just"/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la peau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ectoparasites (</a:t>
            </a:r>
            <a:r>
              <a:rPr lang="fr-FR" altLang="fr-FR" sz="3000" i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Sarcptes</a:t>
            </a:r>
            <a:r>
              <a:rPr lang="fr-FR" altLang="fr-FR" sz="3000" i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fr-FR" altLang="fr-FR" sz="3000" i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scabiei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</a:t>
            </a:r>
            <a:endParaRPr lang="fr-FR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sz="8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 la peau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endoparasites (</a:t>
            </a:r>
            <a:r>
              <a:rPr lang="fr-FR" altLang="fr-FR" sz="3000" i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Onchocerca volvulus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</a:t>
            </a:r>
          </a:p>
          <a:p>
            <a:pPr algn="just"/>
            <a:endParaRPr lang="fr-FR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les tissu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FR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endoparasites (Œufs de schistosome)</a:t>
            </a:r>
          </a:p>
          <a:p>
            <a:pPr algn="just"/>
            <a:endParaRPr lang="fr-FR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les vaisseaux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endoparasites 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(schistosome adulte)</a:t>
            </a:r>
          </a:p>
          <a:p>
            <a:pPr algn="just"/>
            <a:endParaRPr lang="fr-FR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 sang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FR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endoparasites </a:t>
            </a:r>
            <a:r>
              <a:rPr lang="fr-FR" altLang="fr-FR" sz="3000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intracellulaires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(plasmodies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), </a:t>
            </a:r>
          </a:p>
          <a:p>
            <a:pPr algn="just">
              <a:lnSpc>
                <a:spcPct val="80000"/>
              </a:lnSpc>
              <a:buNone/>
            </a:pP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     </a:t>
            </a:r>
            <a:r>
              <a:rPr lang="fr-FR" altLang="fr-FR" sz="3000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extracellulaires 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(trypanosomes, microfilaires)</a:t>
            </a:r>
          </a:p>
          <a:p>
            <a:pPr algn="just">
              <a:lnSpc>
                <a:spcPct val="80000"/>
              </a:lnSpc>
              <a:buNone/>
            </a:pPr>
            <a:endParaRPr lang="fr-FR" sz="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 tube digestif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endoparasites mais surtout </a:t>
            </a:r>
            <a:r>
              <a:rPr lang="fr-F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mésoparasites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Enterobius vermicularis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31066" y="622717"/>
            <a:ext cx="7522334" cy="502276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Localisation des parasites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23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3487" y="1828799"/>
            <a:ext cx="11256136" cy="4348163"/>
          </a:xfrm>
        </p:spPr>
        <p:txBody>
          <a:bodyPr>
            <a:normAutofit/>
          </a:bodyPr>
          <a:lstStyle/>
          <a:p>
            <a:pPr algn="just"/>
            <a:r>
              <a:rPr lang="fr-FR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Opposition de son système de défense immunitaire.</a:t>
            </a:r>
          </a:p>
          <a:p>
            <a:pPr lvl="1" algn="just"/>
            <a:r>
              <a:rPr lang="fr-F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Plusieurs situations possibles</a:t>
            </a:r>
            <a:r>
              <a:rPr lang="fr-FR" sz="3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fr-FR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Elimination du parasite par l’hôte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fr-FR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Equilibre précaire entre le parasite et l’hôte</a:t>
            </a:r>
          </a:p>
          <a:p>
            <a:pPr marL="1371600" lvl="3" indent="0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maladie parasitaire chronique inapparente</a:t>
            </a:r>
          </a:p>
          <a:p>
            <a:pPr marL="1371600" lvl="3" indent="0" algn="just">
              <a:buNone/>
            </a:pPr>
            <a:r>
              <a:rPr lang="fr-FR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(situation privilégiée par le parasite)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fr-FR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Débordement du système de défense immunitaire de l’hôte</a:t>
            </a:r>
          </a:p>
          <a:p>
            <a:pPr marL="914400" lvl="2" indent="0" algn="just">
              <a:buNone/>
            </a:pPr>
            <a:r>
              <a:rPr lang="fr-FR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de la maladie sous un mode aigu et parfois  		mortel.</a:t>
            </a:r>
          </a:p>
          <a:p>
            <a:pPr algn="just"/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778358" y="21892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73487" y="858187"/>
            <a:ext cx="11256136" cy="467195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Réaction de l’hôte face à l’agression parasitaire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lèche droite 8"/>
          <p:cNvSpPr/>
          <p:nvPr/>
        </p:nvSpPr>
        <p:spPr>
          <a:xfrm>
            <a:off x="1778358" y="3868992"/>
            <a:ext cx="978408" cy="17553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Flèche droite 9"/>
          <p:cNvSpPr/>
          <p:nvPr/>
        </p:nvSpPr>
        <p:spPr>
          <a:xfrm>
            <a:off x="1778358" y="5173214"/>
            <a:ext cx="978408" cy="19727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78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518" y="1488512"/>
            <a:ext cx="10877282" cy="4605741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</a:pPr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Voie digestive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bouche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surtout </a:t>
            </a:r>
            <a:r>
              <a:rPr lang="fr-FR" altLang="fr-FR" sz="3000" b="1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anus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(</a:t>
            </a:r>
            <a:r>
              <a:rPr lang="fr-FR" altLang="fr-FR" sz="30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selles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  pose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le 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problème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des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maladies du péril 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fécal.</a:t>
            </a:r>
          </a:p>
          <a:p>
            <a:pPr algn="just">
              <a:lnSpc>
                <a:spcPct val="80000"/>
              </a:lnSpc>
            </a:pPr>
            <a:endParaRPr lang="fr-F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Voie urinaire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œufs de </a:t>
            </a:r>
            <a:r>
              <a:rPr lang="fr-FR" altLang="fr-FR" sz="3000" i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Schistosoma </a:t>
            </a:r>
            <a:r>
              <a:rPr lang="fr-FR" altLang="fr-FR" sz="3000" i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hæmatobium</a:t>
            </a:r>
            <a:r>
              <a:rPr lang="fr-FR" altLang="fr-FR" sz="3000" i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</a:p>
          <a:p>
            <a:endParaRPr lang="fr-F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Voie cutanée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sz="3000" i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Dracunculus </a:t>
            </a:r>
            <a:r>
              <a:rPr lang="fr-FR" altLang="fr-FR" sz="3000" i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medinensis</a:t>
            </a:r>
            <a:r>
              <a:rPr lang="fr-FR" altLang="fr-FR" sz="3000" i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</a:p>
          <a:p>
            <a:endParaRPr lang="fr-F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Voie pulmonaire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œufs de la douve du 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poumon</a:t>
            </a:r>
          </a:p>
          <a:p>
            <a:pPr algn="just">
              <a:lnSpc>
                <a:spcPct val="80000"/>
              </a:lnSpc>
            </a:pPr>
            <a:endParaRPr lang="fr-F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fr-FR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Impasse parasitaire 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(</a:t>
            </a:r>
            <a:r>
              <a:rPr lang="fr-FR" altLang="fr-FR" sz="3000" i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Larva</a:t>
            </a:r>
            <a:r>
              <a:rPr lang="fr-FR" altLang="fr-FR" sz="3000" i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fr-FR" altLang="fr-FR" sz="3000" i="1" dirty="0" err="1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migrans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).</a:t>
            </a:r>
          </a:p>
          <a:p>
            <a:pPr algn="just">
              <a:lnSpc>
                <a:spcPct val="80000"/>
              </a:lnSpc>
            </a:pPr>
            <a:endParaRPr lang="fr-FR" altLang="fr-FR" sz="900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fr-FR" altLang="fr-FR" sz="32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Application</a:t>
            </a:r>
            <a:r>
              <a:rPr lang="fr-FR" altLang="fr-FR" sz="3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r>
              <a:rPr lang="fr-FR" altLang="fr-FR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la connaissance de ces voies permet de poser le </a:t>
            </a:r>
            <a:endParaRPr lang="fr-FR" altLang="fr-FR" sz="3000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fr-FR" altLang="fr-FR" sz="30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diagnostic </a:t>
            </a:r>
            <a:r>
              <a:rPr lang="fr-FR" altLang="fr-FR" sz="30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 la maladie et d’appliquer </a:t>
            </a:r>
            <a:r>
              <a:rPr lang="fr-FR" altLang="fr-FR" sz="3000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une prophylaxie collective</a:t>
            </a:r>
            <a:r>
              <a:rPr lang="fr-FR" altLang="fr-FR" sz="3000" dirty="0" smtClean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  <a:endParaRPr lang="fr-FR" altLang="fr-FR" sz="30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fr-FR" altLang="fr-FR" sz="30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73487" y="759220"/>
            <a:ext cx="11256136" cy="467195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Voies d’élimination des parasites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Facteurs favorisants une parasitose.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fr-FR" altLang="fr-FR" sz="32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Facteurs liés au sujet:</a:t>
            </a:r>
            <a:endParaRPr lang="fr-FR" altLang="fr-FR" sz="3200" b="1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  <a:buNone/>
            </a:pPr>
            <a:r>
              <a:rPr lang="fr-FR" altLang="fr-FR" sz="3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• </a:t>
            </a:r>
            <a:r>
              <a:rPr lang="fr-FR" altLang="fr-FR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Age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 certaines touchent plus les enfants (</a:t>
            </a:r>
            <a:r>
              <a:rPr lang="fr-FR" altLang="fr-FR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helminthoses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</a:t>
            </a:r>
          </a:p>
          <a:p>
            <a:pPr algn="just">
              <a:lnSpc>
                <a:spcPct val="80000"/>
              </a:lnSpc>
              <a:buNone/>
            </a:pP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• </a:t>
            </a:r>
            <a:r>
              <a:rPr lang="fr-FR" altLang="fr-FR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Profession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</a:t>
            </a:r>
            <a:r>
              <a:rPr lang="fr-FR" altLang="fr-FR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hydatidose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(berger), bilharzioses (cultivateur)</a:t>
            </a:r>
          </a:p>
          <a:p>
            <a:pPr algn="just">
              <a:lnSpc>
                <a:spcPct val="80000"/>
              </a:lnSpc>
              <a:buNone/>
            </a:pP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• </a:t>
            </a:r>
            <a:r>
              <a:rPr lang="fr-FR" altLang="fr-FR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Sexe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: bilharziose (garçons)</a:t>
            </a:r>
          </a:p>
          <a:p>
            <a:pPr algn="just">
              <a:lnSpc>
                <a:spcPct val="80000"/>
              </a:lnSpc>
              <a:buNone/>
            </a:pP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• </a:t>
            </a:r>
            <a:r>
              <a:rPr lang="fr-FR" altLang="fr-FR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Habitudes culinaires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fruits de mer crus (Asie)</a:t>
            </a:r>
          </a:p>
          <a:p>
            <a:pPr algn="just">
              <a:lnSpc>
                <a:spcPct val="80000"/>
              </a:lnSpc>
              <a:buNone/>
            </a:pP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• </a:t>
            </a:r>
            <a:r>
              <a:rPr lang="fr-FR" altLang="fr-FR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Pratiques religieuses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téniasis (musulmans, hindous) </a:t>
            </a:r>
          </a:p>
          <a:p>
            <a:pPr algn="just">
              <a:lnSpc>
                <a:spcPct val="80000"/>
              </a:lnSpc>
              <a:buNone/>
            </a:pP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• </a:t>
            </a:r>
            <a:r>
              <a:rPr lang="fr-FR" altLang="fr-FR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Mode de vie et niveau socioéconomique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: hygiène corporelle </a:t>
            </a:r>
          </a:p>
          <a:p>
            <a:pPr algn="just">
              <a:lnSpc>
                <a:spcPct val="80000"/>
              </a:lnSpc>
              <a:buNone/>
            </a:pP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et alimentaire</a:t>
            </a:r>
          </a:p>
          <a:p>
            <a:pPr algn="just">
              <a:lnSpc>
                <a:spcPct val="80000"/>
              </a:lnSpc>
              <a:buNone/>
            </a:pP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• </a:t>
            </a:r>
            <a:r>
              <a:rPr lang="fr-FR" altLang="fr-FR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Facteurs iatrogènes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(corticoïdes)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Facteurs favorisants une parasitose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fr-FR" altLang="fr-FR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Facteurs liés au parasite</a:t>
            </a:r>
          </a:p>
          <a:p>
            <a:pPr algn="just"/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Niveau de virulence : certaines souches de parasites sont plus virulentes que d’autres</a:t>
            </a:r>
          </a:p>
          <a:p>
            <a:pPr algn="just"/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Stade évolutif du parasite</a:t>
            </a:r>
          </a:p>
          <a:p>
            <a:pPr algn="just"/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Seuil d’infestation: variable selon l’individu</a:t>
            </a:r>
          </a:p>
          <a:p>
            <a:pPr algn="just">
              <a:buNone/>
            </a:pPr>
            <a:endParaRPr lang="fr-FR" altLang="fr-FR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fr-FR" altLang="fr-FR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Facteurs généraux</a:t>
            </a:r>
          </a:p>
          <a:p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Climat chaud et humide</a:t>
            </a:r>
          </a:p>
          <a:p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Facteurs écologiques</a:t>
            </a:r>
          </a:p>
          <a:p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Composition du sol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Support de Cours théoriques TBM 1 INFAS Bouaké 2018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275" y="1571222"/>
            <a:ext cx="11127347" cy="4605741"/>
          </a:xfrm>
        </p:spPr>
        <p:txBody>
          <a:bodyPr>
            <a:noAutofit/>
          </a:bodyPr>
          <a:lstStyle/>
          <a:p>
            <a:r>
              <a:rPr lang="fr-FR" dirty="0" smtClean="0"/>
              <a:t>Les parasites de l’homme appartiennent aux deux règnes (animal, végétal). </a:t>
            </a:r>
          </a:p>
          <a:p>
            <a:r>
              <a:rPr lang="fr-FR" dirty="0" smtClean="0"/>
              <a:t>Dans le règne animal, il existe deux groupes de parasites :</a:t>
            </a:r>
          </a:p>
          <a:p>
            <a:pPr>
              <a:buNone/>
            </a:pPr>
            <a:endParaRPr lang="fr-FR" altLang="fr-FR" b="1" dirty="0" smtClean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fr-FR" altLang="fr-FR" sz="2800" b="1" dirty="0" smtClean="0">
                <a:solidFill>
                  <a:srgbClr val="0070C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 Les </a:t>
            </a:r>
            <a:r>
              <a:rPr lang="fr-FR" altLang="fr-FR" sz="2800" b="1" dirty="0">
                <a:solidFill>
                  <a:srgbClr val="0070C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Protozoaires</a:t>
            </a:r>
            <a:r>
              <a:rPr lang="fr-FR" altLang="fr-FR" sz="2800" dirty="0">
                <a:ea typeface="Arial Unicode MS" panose="020B0604020202020204" pitchFamily="34" charset="-128"/>
                <a:cs typeface="Arial" panose="020B0604020202020204" pitchFamily="34" charset="0"/>
              </a:rPr>
              <a:t>: êtres </a:t>
            </a:r>
            <a:r>
              <a:rPr lang="fr-FR" altLang="fr-FR" sz="2800" dirty="0" smtClean="0">
                <a:ea typeface="Arial Unicode MS" panose="020B0604020202020204" pitchFamily="34" charset="-128"/>
                <a:cs typeface="Arial" panose="020B0604020202020204" pitchFamily="34" charset="0"/>
              </a:rPr>
              <a:t>unicellulaires, souvent avec </a:t>
            </a:r>
            <a:r>
              <a:rPr lang="fr-FR" sz="2800" dirty="0" smtClean="0"/>
              <a:t>deux formes. </a:t>
            </a:r>
            <a:r>
              <a:rPr lang="fr-FR" sz="2800" b="1" dirty="0" smtClean="0"/>
              <a:t>Une forme végétative</a:t>
            </a:r>
            <a:r>
              <a:rPr lang="fr-FR" sz="2800" dirty="0" smtClean="0"/>
              <a:t> (</a:t>
            </a:r>
            <a:r>
              <a:rPr lang="fr-FR" sz="2800" dirty="0" err="1" smtClean="0"/>
              <a:t>trophozoïte</a:t>
            </a:r>
            <a:r>
              <a:rPr lang="fr-FR" sz="2800" dirty="0" smtClean="0"/>
              <a:t>) et </a:t>
            </a:r>
            <a:r>
              <a:rPr lang="fr-FR" sz="2800" b="1" dirty="0" smtClean="0"/>
              <a:t>Une forme kystiques.</a:t>
            </a:r>
          </a:p>
          <a:p>
            <a:pPr lvl="1" algn="just">
              <a:buNone/>
            </a:pPr>
            <a:endParaRPr lang="fr-FR" sz="2800" b="1" dirty="0" smtClean="0"/>
          </a:p>
          <a:p>
            <a:pPr lvl="1" algn="just"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0070C0"/>
                </a:solidFill>
              </a:rPr>
              <a:t>Les Métazoaires</a:t>
            </a:r>
            <a:r>
              <a:rPr lang="fr-FR" sz="2800" dirty="0" smtClean="0"/>
              <a:t>: Ce sont des animaux formés de plusieurs cellules. Les  parasites de l’homme se répartissent en deux groupes :</a:t>
            </a:r>
          </a:p>
          <a:p>
            <a:pPr>
              <a:buNone/>
            </a:pPr>
            <a:endParaRPr lang="fr-FR" dirty="0" smtClean="0"/>
          </a:p>
          <a:p>
            <a:pPr algn="just"/>
            <a:endParaRPr lang="fr-FR" altLang="fr-FR" sz="8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				</a:t>
            </a:r>
            <a:endParaRPr lang="fr-FR" altLang="fr-FR" b="1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re 7"/>
          <p:cNvSpPr>
            <a:spLocks noGrp="1"/>
          </p:cNvSpPr>
          <p:nvPr>
            <p:ph type="title"/>
          </p:nvPr>
        </p:nvSpPr>
        <p:spPr>
          <a:xfrm>
            <a:off x="373487" y="496389"/>
            <a:ext cx="10844012" cy="828993"/>
          </a:xfrm>
        </p:spPr>
        <p:txBody>
          <a:bodyPr>
            <a:noAutofit/>
          </a:bodyPr>
          <a:lstStyle/>
          <a:p>
            <a:pPr algn="ctr"/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III- </a:t>
            </a:r>
            <a:r>
              <a:rPr lang="fr-FR" b="1" dirty="0" smtClean="0">
                <a:latin typeface="+mn-lt"/>
              </a:rPr>
              <a:t>Différents groupes de parasites </a:t>
            </a:r>
            <a:r>
              <a:rPr lang="fr-FR" sz="3200" b="1" dirty="0" smtClean="0">
                <a:latin typeface="+mn-lt"/>
              </a:rPr>
              <a:t>:</a:t>
            </a:r>
            <a:r>
              <a:rPr lang="fr-FR" sz="32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3200" b="1" dirty="0" smtClean="0">
                <a:latin typeface="+mn-lt"/>
                <a:cs typeface="Arial" panose="020B0604020202020204" pitchFamily="34" charset="0"/>
              </a:rPr>
            </a:br>
            <a:r>
              <a:rPr lang="fr-FR" sz="32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3200" b="1" dirty="0" smtClean="0">
                <a:latin typeface="+mn-lt"/>
                <a:cs typeface="Arial" panose="020B0604020202020204" pitchFamily="34" charset="0"/>
              </a:rPr>
            </a:b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77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Arial" pitchFamily="34" charset="0"/>
                <a:cs typeface="Arial" pitchFamily="34" charset="0"/>
              </a:rPr>
              <a:t>Objectif général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fr-FR" dirty="0" smtClean="0">
                <a:latin typeface="Arial" pitchFamily="34" charset="0"/>
                <a:cs typeface="Arial" pitchFamily="34" charset="0"/>
              </a:rPr>
              <a:t>Ce cours vise à faire connaitre aux Etudiants de licence1 en soins infirmiers et obstétricaux les notions générales en parasitologie médicale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>
                <a:latin typeface="+mn-lt"/>
              </a:rPr>
              <a:t>Différents groupes de parasites </a:t>
            </a:r>
            <a:r>
              <a:rPr lang="fr-FR" sz="3200" b="1" dirty="0" smtClean="0">
                <a:latin typeface="+mn-lt"/>
              </a:rPr>
              <a:t>:</a:t>
            </a:r>
            <a:r>
              <a:rPr lang="fr-FR" sz="32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3200" b="1" dirty="0" smtClean="0">
                <a:latin typeface="+mn-lt"/>
                <a:cs typeface="Arial" panose="020B0604020202020204" pitchFamily="34" charset="0"/>
              </a:rPr>
            </a:b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Les Helminthes</a:t>
            </a:r>
            <a:r>
              <a:rPr lang="fr-FR" b="1" dirty="0" smtClean="0"/>
              <a:t> :</a:t>
            </a:r>
            <a:r>
              <a:rPr lang="fr-FR" dirty="0" smtClean="0"/>
              <a:t> Ce sont les vers parasites. </a:t>
            </a:r>
          </a:p>
          <a:p>
            <a:pPr lvl="0"/>
            <a:r>
              <a:rPr lang="fr-FR" b="1" dirty="0" smtClean="0">
                <a:solidFill>
                  <a:srgbClr val="0070C0"/>
                </a:solidFill>
              </a:rPr>
              <a:t>Les Arthropodes</a:t>
            </a:r>
            <a:r>
              <a:rPr lang="fr-FR" b="1" dirty="0" smtClean="0"/>
              <a:t> :</a:t>
            </a:r>
            <a:endParaRPr lang="fr-FR" dirty="0" smtClean="0"/>
          </a:p>
          <a:p>
            <a:pPr lvl="1">
              <a:buFont typeface="Wingdings" pitchFamily="2" charset="2"/>
              <a:buChar char="ü"/>
            </a:pPr>
            <a:r>
              <a:rPr lang="fr-FR" b="1" dirty="0" smtClean="0"/>
              <a:t> </a:t>
            </a:r>
            <a:r>
              <a:rPr lang="fr-FR" sz="2800" b="1" dirty="0" smtClean="0"/>
              <a:t>Les Insectes</a:t>
            </a:r>
            <a:r>
              <a:rPr lang="fr-FR" sz="2800" dirty="0" smtClean="0"/>
              <a:t>: vecteurs et hôtes intermédiaires </a:t>
            </a:r>
          </a:p>
          <a:p>
            <a:pPr lvl="1">
              <a:buFont typeface="Wingdings" pitchFamily="2" charset="2"/>
              <a:buChar char="ü"/>
            </a:pPr>
            <a:r>
              <a:rPr lang="fr-FR" sz="2800" b="1" dirty="0" smtClean="0"/>
              <a:t>Les arachnides : </a:t>
            </a:r>
            <a:r>
              <a:rPr lang="fr-FR" sz="2800" dirty="0" smtClean="0"/>
              <a:t>Avec un ordre d’intérêt médical : l’ordre des</a:t>
            </a:r>
            <a:r>
              <a:rPr lang="fr-FR" sz="2800" b="1" dirty="0" smtClean="0"/>
              <a:t> acariens</a:t>
            </a:r>
            <a:r>
              <a:rPr lang="fr-FR" sz="2800" dirty="0" smtClean="0"/>
              <a:t>.</a:t>
            </a:r>
            <a:r>
              <a:rPr lang="fr-FR" sz="2800" b="1" dirty="0" smtClean="0"/>
              <a:t> Ex</a:t>
            </a:r>
            <a:r>
              <a:rPr lang="fr-FR" sz="2800" dirty="0" smtClean="0"/>
              <a:t>: sarcopte de gale</a:t>
            </a:r>
          </a:p>
          <a:p>
            <a:pPr lvl="1">
              <a:buFont typeface="Wingdings" pitchFamily="2" charset="2"/>
              <a:buChar char="ü"/>
            </a:pPr>
            <a:r>
              <a:rPr lang="fr-FR" sz="2800" b="1" dirty="0" smtClean="0"/>
              <a:t>Les Crustacés:</a:t>
            </a:r>
            <a:r>
              <a:rPr lang="fr-FR" sz="2800" dirty="0" smtClean="0"/>
              <a:t> Ce sont en général des hôtes intermédiaires. Il s’agit de crustacés d’eaux douces comprenant les copépodes et les décapodes.  </a:t>
            </a:r>
            <a:r>
              <a:rPr lang="fr-FR" sz="2800" b="1" dirty="0" smtClean="0"/>
              <a:t>Ex</a:t>
            </a:r>
            <a:r>
              <a:rPr lang="fr-FR" sz="2800" dirty="0" smtClean="0"/>
              <a:t>: crabes, écrevisses, cyclops, …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1972" y="1148151"/>
            <a:ext cx="11031828" cy="5208199"/>
          </a:xfrm>
        </p:spPr>
        <p:txBody>
          <a:bodyPr>
            <a:normAutofit/>
          </a:bodyPr>
          <a:lstStyle/>
          <a:p>
            <a:pPr algn="just"/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Parasitologie science biologique complexe fait appelle à plusieurs disciplines biologiques (écologie, géologie, botanique,</a:t>
            </a:r>
            <a:r>
              <a:rPr lang="fr-FR" altLang="fr-FR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biochimie, anatomie, </a:t>
            </a:r>
            <a:r>
              <a:rPr lang="fr-FR" altLang="fr-FR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physiologie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,…) pour étudier le parasite,</a:t>
            </a:r>
          </a:p>
          <a:p>
            <a:pPr algn="just"/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Parasites dimensions très variables quelques micromètres à plusieurs mètres.</a:t>
            </a:r>
          </a:p>
          <a:p>
            <a:pPr algn="just"/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Connaissance voies de contaminations et de sorties permet de mettre en œuvre la prophylaxie individuelle et collective. </a:t>
            </a:r>
          </a:p>
          <a:p>
            <a:pPr algn="just"/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Existence d’une parasitose </a:t>
            </a:r>
            <a:r>
              <a:rPr lang="fr-FR" altLang="fr-FR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dans une 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région dépend, de </a:t>
            </a:r>
            <a:r>
              <a:rPr lang="fr-FR" altLang="fr-FR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la possibilité pour l’espèce d’y accomplir son cycle </a:t>
            </a:r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évolutif.</a:t>
            </a:r>
          </a:p>
          <a:p>
            <a:pPr algn="just"/>
            <a:r>
              <a:rPr lang="fr-FR" altLang="fr-FR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L’accomplissement </a:t>
            </a:r>
            <a:r>
              <a:rPr lang="fr-FR" altLang="fr-FR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 ce cycle est conditionné par un certain nombre d’éléments appelés facteurs favorisants.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re 7"/>
          <p:cNvSpPr>
            <a:spLocks noGrp="1"/>
          </p:cNvSpPr>
          <p:nvPr>
            <p:ph type="title"/>
          </p:nvPr>
        </p:nvSpPr>
        <p:spPr>
          <a:xfrm>
            <a:off x="3052293" y="680956"/>
            <a:ext cx="5241701" cy="467195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fr-FR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15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7431" y="832620"/>
            <a:ext cx="9878096" cy="493904"/>
          </a:xfrm>
        </p:spPr>
        <p:txBody>
          <a:bodyPr>
            <a:noAutofit/>
          </a:bodyPr>
          <a:lstStyle/>
          <a:p>
            <a:pPr algn="ctr"/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Objectifs spécifiques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3640" y="1674254"/>
            <a:ext cx="11281892" cy="4515588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fr-FR" altLang="fr-FR" kern="0" dirty="0" smtClean="0">
                <a:latin typeface="Arial"/>
              </a:rPr>
              <a:t>1-</a:t>
            </a:r>
            <a:r>
              <a:rPr lang="fr-FR" altLang="fr-FR" kern="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fr-FR" altLang="fr-FR" b="1" kern="0" dirty="0" smtClean="0">
                <a:solidFill>
                  <a:srgbClr val="FF0000"/>
                </a:solidFill>
                <a:latin typeface="Arial"/>
              </a:rPr>
              <a:t>Définir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les termes courants de 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parasitologie;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endParaRPr lang="fr-FR" altLang="fr-FR" kern="0" dirty="0" smtClean="0">
              <a:solidFill>
                <a:srgbClr val="000000"/>
              </a:solidFill>
              <a:latin typeface="Arial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endParaRPr lang="fr-FR" altLang="fr-FR" kern="0" dirty="0" smtClean="0">
              <a:solidFill>
                <a:srgbClr val="000000"/>
              </a:solidFill>
              <a:latin typeface="Arial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2- </a:t>
            </a:r>
            <a:r>
              <a:rPr lang="fr-FR" altLang="fr-FR" b="1" kern="0" dirty="0" smtClean="0">
                <a:solidFill>
                  <a:srgbClr val="FF0000"/>
                </a:solidFill>
                <a:latin typeface="Arial"/>
              </a:rPr>
              <a:t>Citer </a:t>
            </a:r>
            <a:r>
              <a:rPr lang="fr-FR" altLang="fr-FR" b="1" kern="0" dirty="0" smtClean="0">
                <a:latin typeface="Arial"/>
              </a:rPr>
              <a:t>les voies</a:t>
            </a:r>
            <a:r>
              <a:rPr lang="fr-FR" altLang="fr-FR" kern="0" dirty="0" smtClean="0">
                <a:latin typeface="Arial"/>
              </a:rPr>
              <a:t> 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de pénétration, de sortie de ces parasites de l’organisme humain, et les facteurs favorisant la contamination de l’homme; 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endParaRPr lang="fr-FR" altLang="fr-FR" kern="0" dirty="0">
              <a:solidFill>
                <a:srgbClr val="000000"/>
              </a:solidFill>
              <a:latin typeface="Arial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3- </a:t>
            </a:r>
            <a:r>
              <a:rPr lang="fr-FR" altLang="fr-FR" b="1" kern="0" dirty="0">
                <a:solidFill>
                  <a:srgbClr val="FF0000"/>
                </a:solidFill>
                <a:latin typeface="Arial"/>
              </a:rPr>
              <a:t>Préciser</a:t>
            </a: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 la </a:t>
            </a:r>
            <a:r>
              <a:rPr lang="fr-FR" altLang="fr-FR" kern="0">
                <a:solidFill>
                  <a:srgbClr val="000000"/>
                </a:solidFill>
                <a:latin typeface="Arial"/>
              </a:rPr>
              <a:t>localisation </a:t>
            </a:r>
            <a:r>
              <a:rPr lang="fr-FR" altLang="fr-FR" kern="0" smtClean="0">
                <a:solidFill>
                  <a:srgbClr val="000000"/>
                </a:solidFill>
                <a:latin typeface="Arial"/>
              </a:rPr>
              <a:t>de ces 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parasites chez l’homme;</a:t>
            </a:r>
            <a:endParaRPr lang="fr-FR" altLang="fr-FR" kern="0" dirty="0" smtClean="0">
              <a:solidFill>
                <a:srgbClr val="000000"/>
              </a:solidFill>
              <a:latin typeface="Arial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endParaRPr lang="fr-FR" altLang="fr-FR" i="1" kern="0" dirty="0">
              <a:solidFill>
                <a:srgbClr val="000000"/>
              </a:solidFill>
              <a:latin typeface="Arial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4-</a:t>
            </a:r>
            <a:r>
              <a:rPr lang="fr-FR" altLang="fr-FR" b="1" kern="0" dirty="0">
                <a:solidFill>
                  <a:srgbClr val="FF0000"/>
                </a:solidFill>
                <a:latin typeface="Arial"/>
              </a:rPr>
              <a:t>Énumérer</a:t>
            </a: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leurs </a:t>
            </a: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actions 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sur 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l’organisme humain;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endParaRPr lang="fr-FR" altLang="fr-FR" kern="0" dirty="0">
              <a:solidFill>
                <a:srgbClr val="000000"/>
              </a:solidFill>
              <a:latin typeface="Arial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5-</a:t>
            </a:r>
            <a:r>
              <a:rPr lang="fr-FR" altLang="fr-FR" b="1" kern="0" dirty="0" smtClean="0">
                <a:solidFill>
                  <a:srgbClr val="FF0000"/>
                </a:solidFill>
                <a:latin typeface="Arial"/>
              </a:rPr>
              <a:t>Établir</a:t>
            </a:r>
            <a:r>
              <a:rPr lang="fr-FR" altLang="fr-FR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r-FR" altLang="fr-FR" kern="0" dirty="0">
                <a:solidFill>
                  <a:srgbClr val="000000"/>
                </a:solidFill>
                <a:latin typeface="Arial"/>
              </a:rPr>
              <a:t>la classification des parasites du règne animal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778358" y="34771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29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Arial" pitchFamily="34" charset="0"/>
                <a:cs typeface="Arial" pitchFamily="34" charset="0"/>
              </a:rPr>
              <a:t>PLAN DU COURS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I: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   Définition des termes courants en parasitologie</a:t>
            </a:r>
          </a:p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II: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  Mode de contamination et facteurs favorisants</a:t>
            </a:r>
          </a:p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III: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Différents groupes de parasites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1152" y="585670"/>
            <a:ext cx="3567448" cy="52803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2222" y="1164450"/>
            <a:ext cx="10882648" cy="5178252"/>
          </a:xfrm>
        </p:spPr>
        <p:txBody>
          <a:bodyPr/>
          <a:lstStyle/>
          <a:p>
            <a:pPr algn="just"/>
            <a:r>
              <a:rPr lang="fr-FR" altLang="fr-FR" b="1" kern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Parasitologie médicale</a:t>
            </a:r>
            <a:r>
              <a:rPr lang="fr-FR" alt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qui étudie les maladies ou affections déterminées </a:t>
            </a:r>
            <a:r>
              <a:rPr lang="fr-FR" alt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les organismes (</a:t>
            </a:r>
            <a:r>
              <a:rPr lang="fr-FR" alt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animaux ou végétaux) appelés parasites. les parasites  peuvent se révéler </a:t>
            </a:r>
            <a:r>
              <a:rPr lang="fr-FR" alt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pathogènes </a:t>
            </a:r>
            <a:r>
              <a:rPr lang="fr-FR" alt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chez </a:t>
            </a:r>
            <a:r>
              <a:rPr lang="fr-FR" alt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l’homme.</a:t>
            </a:r>
            <a:endParaRPr lang="fr-FR" altLang="fr-FR" kern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fr-FR" altLang="fr-FR" kern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altLang="fr-FR" b="1" kern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Parasite: </a:t>
            </a:r>
            <a:r>
              <a:rPr lang="fr-FR" alt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être vivant, animal ou fongique qui, pendant toute sa vie ou une partie de sa vie, se nourrit aux dépens d’un autre organisme </a:t>
            </a:r>
            <a:r>
              <a:rPr lang="fr-FR" alt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vivant appelé </a:t>
            </a:r>
            <a:r>
              <a:rPr lang="fr-FR" altLang="fr-FR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hôte</a:t>
            </a:r>
            <a:r>
              <a:rPr lang="fr-FR" alt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sans intention de le </a:t>
            </a:r>
            <a:r>
              <a:rPr lang="fr-FR" alt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tuer.</a:t>
            </a:r>
          </a:p>
          <a:p>
            <a:pPr marL="0" indent="0" algn="just">
              <a:buNone/>
            </a:pPr>
            <a:endParaRPr lang="fr-FR" altLang="fr-FR" kern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altLang="fr-FR" b="1" kern="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Hôte </a:t>
            </a:r>
            <a:r>
              <a:rPr lang="fr-FR" altLang="fr-FR" kern="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être vivant qui héberge le parasite sous une de ses formes évolutives.</a:t>
            </a:r>
          </a:p>
          <a:p>
            <a:pPr marL="0" indent="0" algn="just">
              <a:buNone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17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1151" y="1297591"/>
            <a:ext cx="11016803" cy="4879372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Hôte intermédiaire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kern="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être vivant qui héberge la forme larvaire du parasite et assure sa maturation ou sa multiplication jusqu’au stade </a:t>
            </a:r>
            <a:r>
              <a:rPr lang="fr-FR" altLang="fr-FR" kern="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infestant. On distingue: </a:t>
            </a:r>
            <a:r>
              <a:rPr lang="fr-FR" b="1" dirty="0" smtClean="0"/>
              <a:t>Hôte intermédiaire actif et Hôte intermédiaire passif.</a:t>
            </a:r>
          </a:p>
          <a:p>
            <a:pPr>
              <a:buNone/>
            </a:pPr>
            <a:endParaRPr lang="fr-FR" kern="0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8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 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Hôte intermédiaire actif</a:t>
            </a: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 :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C’est l’hôte qui assure lui-même la transmission du germe pathogène. C’est un </a:t>
            </a: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vecteur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. Il va vers l'hôte réceptif pour le lui transmettre ou le lui inoculer.                                                                                  </a:t>
            </a:r>
          </a:p>
          <a:p>
            <a:pPr lvl="0">
              <a:buNone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 Ex: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glossine pour la maladie du sommeil, moustique pour le paludisme</a:t>
            </a:r>
          </a:p>
          <a:p>
            <a:pPr algn="just">
              <a:buNone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778358" y="9013"/>
            <a:ext cx="820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générale à la Parasitologie Médicale</a:t>
            </a:r>
            <a:endParaRPr lang="fr-F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71152" y="620118"/>
            <a:ext cx="3567448" cy="52803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47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Hôte intermédiaire passif 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Il se contente d'héberger la forme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infestante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, mais incapable de transmettre le germe pathogène. Cette transmission sera alors le fait de circonstances accidentelles. </a:t>
            </a:r>
          </a:p>
          <a:p>
            <a:pPr lvl="0">
              <a:buNone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Ex: -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Ingestion de vecteur (cyclops hébergeant les formes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infestantes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de   la filaire de Médine ou ver de Guinée)</a:t>
            </a:r>
          </a:p>
          <a:p>
            <a:pPr lvl="0">
              <a:buNone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   - Ecrasement du vecteur sur la peau (poux transmettant la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borrelia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de la fièvre récurrente cosmopolite)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I-Définitions: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fr-FR" b="1" kern="0" dirty="0" smtClean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fr-FR" b="1" kern="0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Hôte définitif</a:t>
            </a:r>
            <a:r>
              <a:rPr lang="fr-FR" kern="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</a:t>
            </a:r>
            <a:r>
              <a:rPr lang="fr-FR" altLang="fr-FR" kern="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être vivant qui héberge le parasite sous sa forme</a:t>
            </a: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fr-FR" altLang="fr-FR" kern="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adulte.</a:t>
            </a: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fr-FR" altLang="fr-FR" kern="0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Impasse parasitaire</a:t>
            </a:r>
            <a:r>
              <a:rPr lang="fr-FR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: L’évolution d’un parasite qui a atterri chez </a:t>
            </a: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un hôte non favorable est souvent stoppée. On dit qu’il est en </a:t>
            </a: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impasse parasitaire</a:t>
            </a:r>
            <a:endParaRPr lang="fr-FR" altLang="fr-FR" kern="0" dirty="0" smtClean="0">
              <a:solidFill>
                <a:srgbClr val="000000"/>
              </a:solidFill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CC38-D1D7-4B72-AA98-C2D63224A5A6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F51B2D12E69A48BDCFAB6FE737DD44" ma:contentTypeVersion="5" ma:contentTypeDescription="Crée un document." ma:contentTypeScope="" ma:versionID="11f5e8032632c2a1ba16158f0ea1b259">
  <xsd:schema xmlns:xsd="http://www.w3.org/2001/XMLSchema" xmlns:xs="http://www.w3.org/2001/XMLSchema" xmlns:p="http://schemas.microsoft.com/office/2006/metadata/properties" xmlns:ns2="6988960a-1c32-43af-a6ed-f4bc6b73ecaf" targetNamespace="http://schemas.microsoft.com/office/2006/metadata/properties" ma:root="true" ma:fieldsID="4eb420ffc499d0114e07ad5249bf5fb5" ns2:_="">
    <xsd:import namespace="6988960a-1c32-43af-a6ed-f4bc6b73ec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8960a-1c32-43af-a6ed-f4bc6b73e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342E56-D289-44A5-9626-6F876E516B9F}"/>
</file>

<file path=customXml/itemProps2.xml><?xml version="1.0" encoding="utf-8"?>
<ds:datastoreItem xmlns:ds="http://schemas.openxmlformats.org/officeDocument/2006/customXml" ds:itemID="{AC19945D-35B1-4689-85F5-61B00C108D7B}"/>
</file>

<file path=docProps/app.xml><?xml version="1.0" encoding="utf-8"?>
<Properties xmlns="http://schemas.openxmlformats.org/officeDocument/2006/extended-properties" xmlns:vt="http://schemas.openxmlformats.org/officeDocument/2006/docPropsVTypes">
  <TotalTime>3897</TotalTime>
  <Words>1753</Words>
  <Application>Microsoft Office PowerPoint</Application>
  <PresentationFormat>Grand écran</PresentationFormat>
  <Paragraphs>298</Paragraphs>
  <Slides>31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8" baseType="lpstr">
      <vt:lpstr>Arial</vt:lpstr>
      <vt:lpstr>Arial Unicode MS</vt:lpstr>
      <vt:lpstr>Calibri</vt:lpstr>
      <vt:lpstr>Calibri Light</vt:lpstr>
      <vt:lpstr>Times New Roman</vt:lpstr>
      <vt:lpstr>Wingdings</vt:lpstr>
      <vt:lpstr>Thème Office</vt:lpstr>
      <vt:lpstr>Présentation PowerPoint</vt:lpstr>
      <vt:lpstr>INTRODUCTION</vt:lpstr>
      <vt:lpstr>Objectif général</vt:lpstr>
      <vt:lpstr>Objectifs spécifiques</vt:lpstr>
      <vt:lpstr>PLAN DU COURS</vt:lpstr>
      <vt:lpstr>I-Définitions:</vt:lpstr>
      <vt:lpstr>I-Définitions:</vt:lpstr>
      <vt:lpstr>I-Définitions:</vt:lpstr>
      <vt:lpstr>I-Définitions:</vt:lpstr>
      <vt:lpstr>I-Définitions:</vt:lpstr>
      <vt:lpstr>I-Définitions:</vt:lpstr>
      <vt:lpstr>I-Définitions:</vt:lpstr>
      <vt:lpstr>I-Définitions:</vt:lpstr>
      <vt:lpstr>I-Définitions:</vt:lpstr>
      <vt:lpstr>I-Définitions:</vt:lpstr>
      <vt:lpstr>Relations hôte-parasite</vt:lpstr>
      <vt:lpstr>Notions de cycle évolutif d’un parasite</vt:lpstr>
      <vt:lpstr>Présentation PowerPoint</vt:lpstr>
      <vt:lpstr>Présentation PowerPoint</vt:lpstr>
      <vt:lpstr>Présentation PowerPoint</vt:lpstr>
      <vt:lpstr>II-  Mode de contaminations</vt:lpstr>
      <vt:lpstr>Présentation PowerPoint</vt:lpstr>
      <vt:lpstr>Actions des parasites</vt:lpstr>
      <vt:lpstr>Localisation des parasites</vt:lpstr>
      <vt:lpstr>Réaction de l’hôte face à l’agression parasitaire</vt:lpstr>
      <vt:lpstr>Voies d’élimination des parasites</vt:lpstr>
      <vt:lpstr>Facteurs favorisants une parasitose.</vt:lpstr>
      <vt:lpstr>Facteurs favorisants une parasitose.</vt:lpstr>
      <vt:lpstr>   III- Différents groupes de parasites :   </vt:lpstr>
      <vt:lpstr> Différents groupes de parasites : 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ZIKA</dc:creator>
  <cp:lastModifiedBy>USER</cp:lastModifiedBy>
  <cp:revision>161</cp:revision>
  <dcterms:created xsi:type="dcterms:W3CDTF">2018-05-03T12:46:37Z</dcterms:created>
  <dcterms:modified xsi:type="dcterms:W3CDTF">2021-06-17T16:51:40Z</dcterms:modified>
</cp:coreProperties>
</file>