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60" r:id="rId7"/>
    <p:sldId id="261" r:id="rId8"/>
    <p:sldId id="262" r:id="rId9"/>
    <p:sldId id="263" r:id="rId10"/>
    <p:sldId id="268" r:id="rId11"/>
    <p:sldId id="264" r:id="rId12"/>
    <p:sldId id="269" r:id="rId13"/>
    <p:sldId id="265" r:id="rId14"/>
    <p:sldId id="270" r:id="rId15"/>
    <p:sldId id="266" r:id="rId16"/>
    <p:sldId id="271" r:id="rId17"/>
    <p:sldId id="267"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3" r:id="rId79"/>
    <p:sldId id="332"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 id="348" r:id="rId95"/>
    <p:sldId id="349" r:id="rId96"/>
    <p:sldId id="350" r:id="rId97"/>
    <p:sldId id="351" r:id="rId98"/>
    <p:sldId id="352" r:id="rId99"/>
    <p:sldId id="353" r:id="rId100"/>
    <p:sldId id="354" r:id="rId101"/>
    <p:sldId id="355" r:id="rId102"/>
    <p:sldId id="356" r:id="rId103"/>
    <p:sldId id="358" r:id="rId104"/>
    <p:sldId id="357" r:id="rId105"/>
    <p:sldId id="359" r:id="rId106"/>
    <p:sldId id="360" r:id="rId107"/>
    <p:sldId id="361" r:id="rId108"/>
    <p:sldId id="362" r:id="rId109"/>
    <p:sldId id="363" r:id="rId110"/>
    <p:sldId id="364" r:id="rId111"/>
    <p:sldId id="365" r:id="rId1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0D9"/>
    <a:srgbClr val="FFCCCC"/>
    <a:srgbClr val="EC73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742132-9B0F-4A71-BA11-510343D3493D}" v="1" dt="2020-05-20T19:52:02.2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7" d="100"/>
          <a:sy n="67" d="100"/>
        </p:scale>
        <p:origin x="78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microsoft.com/office/2016/11/relationships/changesInfo" Target="changesInfos/changesInfo1.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presProps" Target="presProps.xml"/><Relationship Id="rId118" Type="http://schemas.microsoft.com/office/2015/10/relationships/revisionInfo" Target="revisionInfo.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theme" Target="theme/theme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AH MARIE PAULE CHRISTELLE" userId="S::christellekrah@infas.edu.ci::989ad42d-795a-4cb7-8691-effe2569d5be" providerId="AD" clId="Web-{E8742132-9B0F-4A71-BA11-510343D3493D}"/>
    <pc:docChg chg="sldOrd">
      <pc:chgData name="KRAH MARIE PAULE CHRISTELLE" userId="S::christellekrah@infas.edu.ci::989ad42d-795a-4cb7-8691-effe2569d5be" providerId="AD" clId="Web-{E8742132-9B0F-4A71-BA11-510343D3493D}" dt="2020-05-20T19:52:02.241" v="0"/>
      <pc:docMkLst>
        <pc:docMk/>
      </pc:docMkLst>
      <pc:sldChg chg="ord">
        <pc:chgData name="KRAH MARIE PAULE CHRISTELLE" userId="S::christellekrah@infas.edu.ci::989ad42d-795a-4cb7-8691-effe2569d5be" providerId="AD" clId="Web-{E8742132-9B0F-4A71-BA11-510343D3493D}" dt="2020-05-20T19:52:02.241" v="0"/>
        <pc:sldMkLst>
          <pc:docMk/>
          <pc:sldMk cId="3093859548" sldId="357"/>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accueil">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dirty="0"/>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fr-FR"/>
              <a:t>Modifiez le style des sous-titres du masque</a:t>
            </a:r>
            <a:endParaRPr lang="en-US"/>
          </a:p>
        </p:txBody>
      </p:sp>
    </p:spTree>
    <p:extLst>
      <p:ext uri="{BB962C8B-B14F-4D97-AF65-F5344CB8AC3E}">
        <p14:creationId xmlns:p14="http://schemas.microsoft.com/office/powerpoint/2010/main" val="2893063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617381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1" y="1709740"/>
            <a:ext cx="10515600" cy="2852737"/>
          </a:xfrm>
        </p:spPr>
        <p:txBody>
          <a:bodyPr anchor="b"/>
          <a:lstStyle>
            <a:lvl1pPr>
              <a:defRPr sz="6000"/>
            </a:lvl1pPr>
          </a:lstStyle>
          <a:p>
            <a:r>
              <a:rPr lang="fr-FR"/>
              <a:t>Modifiez le style du titre</a:t>
            </a:r>
            <a:endParaRPr lang="en-US"/>
          </a:p>
        </p:txBody>
      </p:sp>
      <p:sp>
        <p:nvSpPr>
          <p:cNvPr id="3" name="Espace réservé du texte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fr-FR"/>
              <a:t>Modifiez les styles du texte du masque</a:t>
            </a:r>
          </a:p>
        </p:txBody>
      </p:sp>
    </p:spTree>
    <p:extLst>
      <p:ext uri="{BB962C8B-B14F-4D97-AF65-F5344CB8AC3E}">
        <p14:creationId xmlns:p14="http://schemas.microsoft.com/office/powerpoint/2010/main" val="3552301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33540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olidDmn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66337" y="773722"/>
            <a:ext cx="10317480" cy="815927"/>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7" name="ZoneTexte 6"/>
          <p:cNvSpPr txBox="1"/>
          <p:nvPr userDrawn="1"/>
        </p:nvSpPr>
        <p:spPr>
          <a:xfrm>
            <a:off x="-2068" y="6628503"/>
            <a:ext cx="12204000" cy="252000"/>
          </a:xfrm>
          <a:prstGeom prst="rect">
            <a:avLst/>
          </a:prstGeom>
          <a:solidFill>
            <a:srgbClr val="00B050"/>
          </a:solidFill>
          <a:ln w="12700" cmpd="sng">
            <a:solidFill>
              <a:srgbClr val="00B050"/>
            </a:solidFill>
          </a:ln>
        </p:spPr>
        <p:txBody>
          <a:bodyPr wrap="square" tIns="0" bIns="0" rtlCol="0" anchor="b">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fr-FR" sz="1400" dirty="0">
              <a:solidFill>
                <a:schemeClr val="bg1"/>
              </a:solidFill>
              <a:latin typeface="Arial Black"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sz="1400" dirty="0" err="1">
                <a:solidFill>
                  <a:schemeClr val="bg1"/>
                </a:solidFill>
                <a:latin typeface="Arial Black" pitchFamily="34" charset="0"/>
              </a:rPr>
              <a:t>Blvd</a:t>
            </a:r>
            <a:r>
              <a:rPr lang="fr-FR" sz="1400" dirty="0">
                <a:solidFill>
                  <a:schemeClr val="bg1"/>
                </a:solidFill>
                <a:latin typeface="Arial Black" pitchFamily="34" charset="0"/>
              </a:rPr>
              <a:t> de Marseille, 18 BP 720 Abidjan 18, Tel.: (225) 21005660 / 21001906 – Email: info@infas.ci – site web: www.infas.ci</a:t>
            </a:r>
          </a:p>
        </p:txBody>
      </p:sp>
      <p:sp>
        <p:nvSpPr>
          <p:cNvPr id="8" name="ZoneTexte 7"/>
          <p:cNvSpPr txBox="1"/>
          <p:nvPr userDrawn="1"/>
        </p:nvSpPr>
        <p:spPr>
          <a:xfrm>
            <a:off x="0" y="6274189"/>
            <a:ext cx="12192000" cy="307777"/>
          </a:xfrm>
          <a:prstGeom prst="rect">
            <a:avLst/>
          </a:prstGeom>
          <a:solidFill>
            <a:srgbClr val="EC7320"/>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400" dirty="0">
                <a:solidFill>
                  <a:schemeClr val="bg1"/>
                </a:solidFill>
                <a:latin typeface="Arial Black" pitchFamily="34" charset="0"/>
              </a:rPr>
              <a:t>INSTITUT NATIONAL DE FORMATION DES AGENTS DE SANTE - INFAS </a:t>
            </a:r>
          </a:p>
        </p:txBody>
      </p:sp>
      <p:pic>
        <p:nvPicPr>
          <p:cNvPr id="9" name="Image 8" descr="b"/>
          <p:cNvPicPr/>
          <p:nvPr userDrawn="1"/>
        </p:nvPicPr>
        <p:blipFill>
          <a:blip r:embed="rId6" cstate="print"/>
          <a:srcRect/>
          <a:stretch>
            <a:fillRect/>
          </a:stretch>
        </p:blipFill>
        <p:spPr bwMode="auto">
          <a:xfrm>
            <a:off x="14068" y="20791"/>
            <a:ext cx="928467" cy="880505"/>
          </a:xfrm>
          <a:prstGeom prst="rect">
            <a:avLst/>
          </a:prstGeom>
          <a:noFill/>
          <a:ln w="9525">
            <a:noFill/>
            <a:miter lim="800000"/>
            <a:headEnd/>
            <a:tailEnd/>
          </a:ln>
        </p:spPr>
      </p:pic>
      <p:pic>
        <p:nvPicPr>
          <p:cNvPr id="10" name="Image 9" descr="Résultat de recherche d'images pour &quot;logo mshp&quot;"/>
          <p:cNvPicPr/>
          <p:nvPr userDrawn="1"/>
        </p:nvPicPr>
        <p:blipFill>
          <a:blip r:embed="rId7" cstate="print"/>
          <a:srcRect/>
          <a:stretch>
            <a:fillRect/>
          </a:stretch>
        </p:blipFill>
        <p:spPr bwMode="auto">
          <a:xfrm>
            <a:off x="11029070" y="33240"/>
            <a:ext cx="1148861" cy="880505"/>
          </a:xfrm>
          <a:prstGeom prst="rect">
            <a:avLst/>
          </a:prstGeom>
          <a:noFill/>
          <a:ln w="9525">
            <a:noFill/>
            <a:miter lim="800000"/>
            <a:headEnd/>
            <a:tailEnd/>
          </a:ln>
        </p:spPr>
      </p:pic>
    </p:spTree>
    <p:extLst>
      <p:ext uri="{BB962C8B-B14F-4D97-AF65-F5344CB8AC3E}">
        <p14:creationId xmlns:p14="http://schemas.microsoft.com/office/powerpoint/2010/main" val="573985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377" rtl="0" eaLnBrk="1" latinLnBrk="0" hangingPunct="1">
        <a:lnSpc>
          <a:spcPct val="90000"/>
        </a:lnSpc>
        <a:spcBef>
          <a:spcPct val="0"/>
        </a:spcBef>
        <a:buNone/>
        <a:defRPr sz="3000" kern="1200">
          <a:solidFill>
            <a:schemeClr val="tx1"/>
          </a:solidFill>
          <a:latin typeface="Arial Black" panose="020B0A04020102020204" pitchFamily="34"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sante.lefigaro.fr/sante/analyse/cariotype/quest-ce-que-cest"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140618" y="4572000"/>
            <a:ext cx="10075070" cy="1049353"/>
          </a:xfrm>
        </p:spPr>
        <p:txBody>
          <a:bodyPr>
            <a:normAutofit/>
          </a:bodyPr>
          <a:lstStyle/>
          <a:p>
            <a:r>
              <a:rPr lang="en-US" sz="3200"/>
              <a:t>GNAMIEN KOUAME APPOLLINAIRE, ENSEIGNANT, INGENIEUR BIOLOGISTE option: Immunologie </a:t>
            </a:r>
            <a:endParaRPr lang="en-US" sz="3200" dirty="0"/>
          </a:p>
        </p:txBody>
      </p:sp>
      <p:sp>
        <p:nvSpPr>
          <p:cNvPr id="4" name="Titre 5">
            <a:extLst>
              <a:ext uri="{FF2B5EF4-FFF2-40B4-BE49-F238E27FC236}">
                <a16:creationId xmlns:a16="http://schemas.microsoft.com/office/drawing/2014/main" id="{CE5792DB-C530-45D2-B903-0EEB26F09FBF}"/>
              </a:ext>
            </a:extLst>
          </p:cNvPr>
          <p:cNvSpPr>
            <a:spLocks noGrp="1"/>
          </p:cNvSpPr>
          <p:nvPr>
            <p:ph type="ctrTitle"/>
          </p:nvPr>
        </p:nvSpPr>
        <p:spPr>
          <a:xfrm>
            <a:off x="1523999" y="1643047"/>
            <a:ext cx="9143999" cy="2357454"/>
          </a:xfrm>
          <a:solidFill>
            <a:srgbClr val="D9D9D9"/>
          </a:solidFill>
          <a:ln w="76200" cap="flat">
            <a:solidFill>
              <a:schemeClr val="accent1"/>
            </a:solidFill>
          </a:ln>
          <a:effectLst>
            <a:outerShdw dist="20000" dir="5400000" rotWithShape="0">
              <a:srgbClr val="000000">
                <a:alpha val="37999"/>
              </a:srgbClr>
            </a:outerShdw>
          </a:effectLst>
        </p:spPr>
        <p:txBody>
          <a:bodyPr>
            <a:normAutofit fontScale="90000"/>
          </a:bodyPr>
          <a:lstStyle/>
          <a:p>
            <a:br>
              <a:rPr lang="fr-FR" altLang="fr-FR" sz="4000" b="1" dirty="0">
                <a:solidFill>
                  <a:srgbClr val="FFFFFF"/>
                </a:solidFill>
                <a:latin typeface="Arial Black" pitchFamily="34" charset="0"/>
                <a:ea typeface="Arial Black" pitchFamily="34" charset="0"/>
                <a:cs typeface="Arial Black" pitchFamily="34" charset="0"/>
              </a:rPr>
            </a:br>
            <a:r>
              <a:rPr lang="fr-FR" altLang="fr-FR" sz="4000" b="1" dirty="0">
                <a:solidFill>
                  <a:srgbClr val="FF0000"/>
                </a:solidFill>
                <a:ea typeface="Arial Black" pitchFamily="34" charset="0"/>
                <a:cs typeface="Arial Black" pitchFamily="34" charset="0"/>
              </a:rPr>
              <a:t>INTRODUCTION A L’IMMUNOLOGIE</a:t>
            </a:r>
            <a:r>
              <a:rPr lang="fr-FR" altLang="fr-FR" sz="3100" b="1" dirty="0">
                <a:solidFill>
                  <a:srgbClr val="FF0000"/>
                </a:solidFill>
                <a:latin typeface="Comic Sans MS" panose="030F0702030302020204" pitchFamily="66" charset="0"/>
                <a:ea typeface="Arial Black" pitchFamily="34" charset="0"/>
                <a:cs typeface="Arial Black" pitchFamily="34" charset="0"/>
              </a:rPr>
              <a:t> </a:t>
            </a:r>
            <a:br>
              <a:rPr lang="fr-FR" altLang="fr-FR" sz="3100" b="1" dirty="0">
                <a:solidFill>
                  <a:srgbClr val="FF0000"/>
                </a:solidFill>
                <a:latin typeface="Comic Sans MS" panose="030F0702030302020204" pitchFamily="66" charset="0"/>
                <a:ea typeface="Arial Black" pitchFamily="34" charset="0"/>
                <a:cs typeface="Arial Black" pitchFamily="34" charset="0"/>
              </a:rPr>
            </a:br>
            <a:br>
              <a:rPr lang="fr-FR" altLang="fr-FR" sz="3100" b="1" dirty="0">
                <a:solidFill>
                  <a:srgbClr val="FF0000"/>
                </a:solidFill>
                <a:latin typeface="Comic Sans MS" panose="030F0702030302020204" pitchFamily="66" charset="0"/>
                <a:ea typeface="Arial Black" pitchFamily="34" charset="0"/>
                <a:cs typeface="Arial Black" pitchFamily="34" charset="0"/>
              </a:rPr>
            </a:br>
            <a:r>
              <a:rPr lang="fr-FR" altLang="fr-FR" sz="3100" b="1" dirty="0">
                <a:solidFill>
                  <a:srgbClr val="000000"/>
                </a:solidFill>
                <a:latin typeface="Comic Sans MS" panose="030F0702030302020204" pitchFamily="66" charset="0"/>
                <a:ea typeface="Arial Black" pitchFamily="34" charset="0"/>
                <a:cs typeface="Arial Black" pitchFamily="34" charset="0"/>
              </a:rPr>
              <a:t>IDE/SF, LICENCE 1, Semestre 2.</a:t>
            </a:r>
            <a:br>
              <a:rPr lang="fr-FR" altLang="fr-FR" sz="3100" b="1" dirty="0">
                <a:solidFill>
                  <a:srgbClr val="FFFFFF"/>
                </a:solidFill>
                <a:latin typeface="Comic Sans MS" panose="030F0702030302020204" pitchFamily="66" charset="0"/>
                <a:ea typeface="Arial Black" pitchFamily="34" charset="0"/>
                <a:cs typeface="Arial Black" pitchFamily="34" charset="0"/>
              </a:rPr>
            </a:br>
            <a:endParaRPr lang="fr-FR" altLang="fr-FR" sz="3100" b="1" dirty="0">
              <a:solidFill>
                <a:srgbClr val="FFFFFF"/>
              </a:solidFill>
              <a:latin typeface="Comic Sans MS" panose="030F0702030302020204" pitchFamily="66" charset="0"/>
              <a:ea typeface="Arial Black" pitchFamily="34" charset="0"/>
              <a:cs typeface="Arial Black" pitchFamily="34" charset="0"/>
            </a:endParaRPr>
          </a:p>
        </p:txBody>
      </p:sp>
    </p:spTree>
    <p:extLst>
      <p:ext uri="{BB962C8B-B14F-4D97-AF65-F5344CB8AC3E}">
        <p14:creationId xmlns:p14="http://schemas.microsoft.com/office/powerpoint/2010/main" val="16449634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94900" y="245084"/>
            <a:ext cx="10317480" cy="815927"/>
          </a:xfrm>
        </p:spPr>
        <p:txBody>
          <a:bodyPr/>
          <a:lstStyle/>
          <a:p>
            <a:pPr algn="ctr"/>
            <a:r>
              <a:rPr lang="fr-FR" dirty="0"/>
              <a:t>III- LA REPONSE IMMUNITAIRE 1/4</a:t>
            </a:r>
          </a:p>
        </p:txBody>
      </p:sp>
      <p:sp>
        <p:nvSpPr>
          <p:cNvPr id="3" name="Rectangle 2"/>
          <p:cNvSpPr/>
          <p:nvPr/>
        </p:nvSpPr>
        <p:spPr>
          <a:xfrm>
            <a:off x="500063" y="917257"/>
            <a:ext cx="11087100" cy="4707314"/>
          </a:xfrm>
          <a:prstGeom prst="rect">
            <a:avLst/>
          </a:prstGeom>
        </p:spPr>
        <p:txBody>
          <a:bodyPr wrap="square">
            <a:spAutoFit/>
          </a:bodyPr>
          <a:lstStyle/>
          <a:p>
            <a:pPr algn="just">
              <a:lnSpc>
                <a:spcPct val="150000"/>
              </a:lnSpc>
              <a:spcAft>
                <a:spcPts val="0"/>
              </a:spcAft>
            </a:pPr>
            <a:r>
              <a:rPr lang="fr-FR" sz="3400" b="1" dirty="0">
                <a:latin typeface="Times New Roman" panose="02020603050405020304" pitchFamily="18" charset="0"/>
                <a:cs typeface="Times New Roman" panose="02020603050405020304" pitchFamily="18" charset="0"/>
              </a:rPr>
              <a:t>Définition</a:t>
            </a:r>
          </a:p>
          <a:p>
            <a:pPr algn="just">
              <a:lnSpc>
                <a:spcPct val="150000"/>
              </a:lnSpc>
              <a:spcAft>
                <a:spcPts val="0"/>
              </a:spcAft>
            </a:pPr>
            <a:r>
              <a:rPr lang="fr-FR" sz="3400" dirty="0">
                <a:latin typeface="Times New Roman" panose="02020603050405020304" pitchFamily="18" charset="0"/>
                <a:cs typeface="Times New Roman" panose="02020603050405020304" pitchFamily="18" charset="0"/>
              </a:rPr>
              <a:t>C’est la réaction de l’organisme face à une agression (étrangère). Elle met 2 </a:t>
            </a:r>
            <a:r>
              <a:rPr lang="fr-FR" sz="3400" b="1" dirty="0">
                <a:latin typeface="Times New Roman" panose="02020603050405020304" pitchFamily="18" charset="0"/>
                <a:cs typeface="Times New Roman" panose="02020603050405020304" pitchFamily="18" charset="0"/>
              </a:rPr>
              <a:t>entités en cause</a:t>
            </a:r>
            <a:r>
              <a:rPr lang="fr-FR" sz="3400" dirty="0">
                <a:latin typeface="Times New Roman" panose="02020603050405020304" pitchFamily="18" charset="0"/>
                <a:cs typeface="Times New Roman" panose="02020603050405020304" pitchFamily="18" charset="0"/>
              </a:rPr>
              <a:t> :</a:t>
            </a:r>
          </a:p>
          <a:p>
            <a:pPr marL="342900" lvl="0" indent="-342900" algn="just">
              <a:lnSpc>
                <a:spcPct val="150000"/>
              </a:lnSpc>
              <a:spcAft>
                <a:spcPts val="0"/>
              </a:spcAft>
              <a:buFont typeface="Tahoma" panose="020B0604030504040204" pitchFamily="34" charset="0"/>
              <a:buChar char="-"/>
            </a:pPr>
            <a:r>
              <a:rPr lang="fr-FR" sz="3400" dirty="0">
                <a:latin typeface="Times New Roman" panose="02020603050405020304" pitchFamily="18" charset="0"/>
                <a:ea typeface="Calibri" panose="020F0502020204030204" pitchFamily="34" charset="0"/>
                <a:cs typeface="Times New Roman" panose="02020603050405020304" pitchFamily="18" charset="0"/>
              </a:rPr>
              <a:t>d’une part </a:t>
            </a:r>
            <a:r>
              <a:rPr lang="fr-FR" sz="3400" b="1" dirty="0">
                <a:latin typeface="Times New Roman" panose="02020603050405020304" pitchFamily="18" charset="0"/>
                <a:ea typeface="Calibri" panose="020F0502020204030204" pitchFamily="34" charset="0"/>
                <a:cs typeface="Times New Roman" panose="02020603050405020304" pitchFamily="18" charset="0"/>
              </a:rPr>
              <a:t>l’agresseur </a:t>
            </a:r>
            <a:r>
              <a:rPr lang="fr-FR" sz="3400" dirty="0">
                <a:latin typeface="Times New Roman" panose="02020603050405020304" pitchFamily="18" charset="0"/>
                <a:ea typeface="Calibri" panose="020F0502020204030204" pitchFamily="34" charset="0"/>
                <a:cs typeface="Times New Roman" panose="02020603050405020304" pitchFamily="18" charset="0"/>
              </a:rPr>
              <a:t>appelé</a:t>
            </a:r>
            <a:r>
              <a:rPr lang="fr-FR" sz="3400" b="1" dirty="0">
                <a:latin typeface="Times New Roman" panose="02020603050405020304" pitchFamily="18" charset="0"/>
                <a:ea typeface="Calibri" panose="020F0502020204030204" pitchFamily="34" charset="0"/>
                <a:cs typeface="Times New Roman" panose="02020603050405020304" pitchFamily="18" charset="0"/>
              </a:rPr>
              <a:t> antigène</a:t>
            </a:r>
            <a:r>
              <a:rPr lang="fr-FR" sz="3400" dirty="0">
                <a:latin typeface="Times New Roman" panose="02020603050405020304" pitchFamily="18" charset="0"/>
                <a:ea typeface="Calibri" panose="020F0502020204030204" pitchFamily="34" charset="0"/>
                <a:cs typeface="Times New Roman" panose="02020603050405020304" pitchFamily="18" charset="0"/>
              </a:rPr>
              <a:t>;</a:t>
            </a:r>
          </a:p>
          <a:p>
            <a:pPr marL="342900" lvl="0" indent="-342900" algn="just">
              <a:lnSpc>
                <a:spcPct val="150000"/>
              </a:lnSpc>
              <a:spcAft>
                <a:spcPts val="0"/>
              </a:spcAft>
              <a:buFont typeface="Tahoma" panose="020B0604030504040204" pitchFamily="34" charset="0"/>
              <a:buChar char="-"/>
            </a:pPr>
            <a:r>
              <a:rPr lang="fr-FR" sz="3400" dirty="0">
                <a:latin typeface="Times New Roman" panose="02020603050405020304" pitchFamily="18" charset="0"/>
                <a:ea typeface="Calibri" panose="020F0502020204030204" pitchFamily="34" charset="0"/>
                <a:cs typeface="Times New Roman" panose="02020603050405020304" pitchFamily="18" charset="0"/>
              </a:rPr>
              <a:t>d’autre part </a:t>
            </a:r>
            <a:r>
              <a:rPr lang="fr-FR" sz="3400" b="1" dirty="0">
                <a:latin typeface="Times New Roman" panose="02020603050405020304" pitchFamily="18" charset="0"/>
                <a:ea typeface="Calibri" panose="020F0502020204030204" pitchFamily="34" charset="0"/>
                <a:cs typeface="Times New Roman" panose="02020603050405020304" pitchFamily="18" charset="0"/>
              </a:rPr>
              <a:t>l’agressé</a:t>
            </a:r>
            <a:r>
              <a:rPr lang="fr-FR" sz="3400" dirty="0">
                <a:latin typeface="Times New Roman" panose="02020603050405020304" pitchFamily="18" charset="0"/>
                <a:ea typeface="Calibri" panose="020F0502020204030204" pitchFamily="34" charset="0"/>
                <a:cs typeface="Times New Roman" panose="02020603050405020304" pitchFamily="18" charset="0"/>
              </a:rPr>
              <a:t> ou la victime, </a:t>
            </a:r>
            <a:r>
              <a:rPr lang="fr-FR" sz="3400" b="1" dirty="0">
                <a:latin typeface="Times New Roman" panose="02020603050405020304" pitchFamily="18" charset="0"/>
                <a:ea typeface="Calibri" panose="020F0502020204030204" pitchFamily="34" charset="0"/>
                <a:cs typeface="Times New Roman" panose="02020603050405020304" pitchFamily="18" charset="0"/>
              </a:rPr>
              <a:t>l’organisme hôte</a:t>
            </a:r>
            <a:r>
              <a:rPr lang="fr-FR" sz="3400" dirty="0">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50000"/>
              </a:lnSpc>
              <a:spcAft>
                <a:spcPts val="0"/>
              </a:spcAft>
            </a:pPr>
            <a:r>
              <a:rPr lang="fr-FR" sz="3400" dirty="0">
                <a:latin typeface="Times New Roman" panose="02020603050405020304" pitchFamily="18" charset="0"/>
                <a:cs typeface="Times New Roman" panose="02020603050405020304" pitchFamily="18" charset="0"/>
              </a:rPr>
              <a:t>Cette réponse immunitaire se présente sous 2 aspects. Elle est :</a:t>
            </a:r>
          </a:p>
        </p:txBody>
      </p:sp>
    </p:spTree>
    <p:extLst>
      <p:ext uri="{BB962C8B-B14F-4D97-AF65-F5344CB8AC3E}">
        <p14:creationId xmlns:p14="http://schemas.microsoft.com/office/powerpoint/2010/main" val="353324388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74726" y="1038228"/>
            <a:ext cx="10515600" cy="1233486"/>
          </a:xfrm>
        </p:spPr>
        <p:txBody>
          <a:bodyPr>
            <a:normAutofit fontScale="90000"/>
          </a:bodyPr>
          <a:lstStyle/>
          <a:p>
            <a:pPr algn="ctr"/>
            <a:r>
              <a:rPr lang="fr-FR" dirty="0"/>
              <a:t>C-REACTIV PROTEIN (CRP)</a:t>
            </a:r>
          </a:p>
        </p:txBody>
      </p:sp>
      <p:sp>
        <p:nvSpPr>
          <p:cNvPr id="3" name="Espace réservé du texte 2"/>
          <p:cNvSpPr>
            <a:spLocks noGrp="1"/>
          </p:cNvSpPr>
          <p:nvPr>
            <p:ph type="body" idx="1"/>
          </p:nvPr>
        </p:nvSpPr>
        <p:spPr/>
        <p:txBody>
          <a:bodyPr/>
          <a:lstStyle/>
          <a:p>
            <a:endParaRPr lang="fr-FR"/>
          </a:p>
        </p:txBody>
      </p:sp>
      <p:pic>
        <p:nvPicPr>
          <p:cNvPr id="4" name="Image 3" descr="Test CRP - Réactifs - Colorants et réactifs - Laboratoire"/>
          <p:cNvPicPr/>
          <p:nvPr/>
        </p:nvPicPr>
        <p:blipFill rotWithShape="1">
          <a:blip r:embed="rId2">
            <a:extLst>
              <a:ext uri="{28A0092B-C50C-407E-A947-70E740481C1C}">
                <a14:useLocalDpi xmlns:a14="http://schemas.microsoft.com/office/drawing/2010/main" val="0"/>
              </a:ext>
            </a:extLst>
          </a:blip>
          <a:srcRect t="19014" b="19147"/>
          <a:stretch/>
        </p:blipFill>
        <p:spPr bwMode="auto">
          <a:xfrm>
            <a:off x="1800225" y="2486026"/>
            <a:ext cx="7443788" cy="357187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2405816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524000" y="4502150"/>
            <a:ext cx="9144000" cy="941387"/>
          </a:xfrm>
        </p:spPr>
        <p:txBody>
          <a:bodyPr/>
          <a:lstStyle/>
          <a:p>
            <a:r>
              <a:rPr lang="en-US" sz="2800" dirty="0"/>
              <a:t>GNAMIEN KOUAME APPOLLINAIRE, ENSEIGNANT, INGENIEUR BIOLOGISTE option: </a:t>
            </a:r>
            <a:r>
              <a:rPr lang="en-US" sz="2800" dirty="0" err="1"/>
              <a:t>Immunologie</a:t>
            </a:r>
            <a:r>
              <a:rPr lang="en-US" sz="2800" dirty="0"/>
              <a:t> </a:t>
            </a:r>
          </a:p>
          <a:p>
            <a:endParaRPr lang="fr-FR" dirty="0"/>
          </a:p>
        </p:txBody>
      </p:sp>
      <p:sp>
        <p:nvSpPr>
          <p:cNvPr id="4" name="Titre 5">
            <a:extLst>
              <a:ext uri="{FF2B5EF4-FFF2-40B4-BE49-F238E27FC236}">
                <a16:creationId xmlns:a16="http://schemas.microsoft.com/office/drawing/2014/main" id="{CE5792DB-C530-45D2-B903-0EEB26F09FBF}"/>
              </a:ext>
            </a:extLst>
          </p:cNvPr>
          <p:cNvSpPr>
            <a:spLocks noGrp="1"/>
          </p:cNvSpPr>
          <p:nvPr>
            <p:ph type="ctrTitle"/>
          </p:nvPr>
        </p:nvSpPr>
        <p:spPr>
          <a:xfrm>
            <a:off x="1524000" y="771525"/>
            <a:ext cx="9144000" cy="3043238"/>
          </a:xfrm>
          <a:solidFill>
            <a:srgbClr val="D9D9D9"/>
          </a:solidFill>
          <a:ln w="76200" cap="flat">
            <a:solidFill>
              <a:schemeClr val="accent1"/>
            </a:solidFill>
          </a:ln>
          <a:effectLst>
            <a:outerShdw dist="20000" dir="5400000" rotWithShape="0">
              <a:srgbClr val="000000">
                <a:alpha val="37999"/>
              </a:srgbClr>
            </a:outerShdw>
          </a:effectLst>
        </p:spPr>
        <p:txBody>
          <a:bodyPr>
            <a:normAutofit/>
          </a:bodyPr>
          <a:lstStyle/>
          <a:p>
            <a:br>
              <a:rPr lang="fr-FR" altLang="fr-FR" sz="4000" b="1" dirty="0">
                <a:solidFill>
                  <a:srgbClr val="FFFFFF"/>
                </a:solidFill>
                <a:latin typeface="Arial Black" pitchFamily="34" charset="0"/>
                <a:ea typeface="Arial Black" pitchFamily="34" charset="0"/>
                <a:cs typeface="Arial Black" pitchFamily="34" charset="0"/>
              </a:rPr>
            </a:br>
            <a:r>
              <a:rPr lang="fr-FR" altLang="fr-FR" sz="4000" b="1" dirty="0">
                <a:solidFill>
                  <a:srgbClr val="FF0000"/>
                </a:solidFill>
                <a:ea typeface="Arial Black" pitchFamily="34" charset="0"/>
                <a:cs typeface="Arial Black" pitchFamily="34" charset="0"/>
              </a:rPr>
              <a:t>C – REACTIVE PROTEINE</a:t>
            </a:r>
            <a:r>
              <a:rPr lang="fr-FR" altLang="fr-FR" sz="3100" b="1" dirty="0">
                <a:solidFill>
                  <a:srgbClr val="FF0000"/>
                </a:solidFill>
                <a:latin typeface="Comic Sans MS" panose="030F0702030302020204" pitchFamily="66" charset="0"/>
                <a:ea typeface="Arial Black" pitchFamily="34" charset="0"/>
                <a:cs typeface="Arial Black" pitchFamily="34" charset="0"/>
              </a:rPr>
              <a:t> </a:t>
            </a:r>
            <a:br>
              <a:rPr lang="fr-FR" altLang="fr-FR" sz="3100" b="1" dirty="0">
                <a:solidFill>
                  <a:srgbClr val="FF0000"/>
                </a:solidFill>
                <a:latin typeface="Comic Sans MS" panose="030F0702030302020204" pitchFamily="66" charset="0"/>
                <a:ea typeface="Arial Black" pitchFamily="34" charset="0"/>
                <a:cs typeface="Arial Black" pitchFamily="34" charset="0"/>
              </a:rPr>
            </a:br>
            <a:br>
              <a:rPr lang="fr-FR" altLang="fr-FR" sz="3100" b="1" dirty="0">
                <a:solidFill>
                  <a:srgbClr val="FF0000"/>
                </a:solidFill>
                <a:latin typeface="Comic Sans MS" panose="030F0702030302020204" pitchFamily="66" charset="0"/>
                <a:ea typeface="Arial Black" pitchFamily="34" charset="0"/>
                <a:cs typeface="Arial Black" pitchFamily="34" charset="0"/>
              </a:rPr>
            </a:br>
            <a:r>
              <a:rPr lang="fr-FR" altLang="fr-FR" sz="3100" b="1" dirty="0">
                <a:solidFill>
                  <a:srgbClr val="000000"/>
                </a:solidFill>
                <a:latin typeface="Comic Sans MS" panose="030F0702030302020204" pitchFamily="66" charset="0"/>
                <a:ea typeface="Arial Black" pitchFamily="34" charset="0"/>
                <a:cs typeface="Arial Black" pitchFamily="34" charset="0"/>
              </a:rPr>
              <a:t>IDE/SF,LICENCE 1, Semestre 2.</a:t>
            </a:r>
            <a:br>
              <a:rPr lang="fr-FR" altLang="fr-FR" sz="3100" b="1" dirty="0">
                <a:solidFill>
                  <a:srgbClr val="FFFFFF"/>
                </a:solidFill>
                <a:latin typeface="Comic Sans MS" panose="030F0702030302020204" pitchFamily="66" charset="0"/>
                <a:ea typeface="Arial Black" pitchFamily="34" charset="0"/>
                <a:cs typeface="Arial Black" pitchFamily="34" charset="0"/>
              </a:rPr>
            </a:br>
            <a:endParaRPr lang="fr-FR" altLang="fr-FR" sz="3100" b="1" dirty="0">
              <a:solidFill>
                <a:srgbClr val="FFFFFF"/>
              </a:solidFill>
              <a:latin typeface="Comic Sans MS" panose="030F0702030302020204" pitchFamily="66" charset="0"/>
              <a:ea typeface="Arial Black" pitchFamily="34" charset="0"/>
              <a:cs typeface="Arial Black" pitchFamily="34" charset="0"/>
            </a:endParaRPr>
          </a:p>
        </p:txBody>
      </p:sp>
    </p:spTree>
    <p:extLst>
      <p:ext uri="{BB962C8B-B14F-4D97-AF65-F5344CB8AC3E}">
        <p14:creationId xmlns:p14="http://schemas.microsoft.com/office/powerpoint/2010/main" val="309385954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3600" dirty="0"/>
              <a:t>OBJECTIFS</a:t>
            </a:r>
          </a:p>
        </p:txBody>
      </p:sp>
      <p:sp>
        <p:nvSpPr>
          <p:cNvPr id="3" name="Rectangle 2"/>
          <p:cNvSpPr/>
          <p:nvPr/>
        </p:nvSpPr>
        <p:spPr>
          <a:xfrm>
            <a:off x="866337" y="2136339"/>
            <a:ext cx="10317480" cy="3892861"/>
          </a:xfrm>
          <a:prstGeom prst="rect">
            <a:avLst/>
          </a:prstGeom>
        </p:spPr>
        <p:txBody>
          <a:bodyPr wrap="square">
            <a:spAutoFit/>
          </a:bodyPr>
          <a:lstStyle/>
          <a:p>
            <a:pPr algn="just">
              <a:lnSpc>
                <a:spcPct val="150000"/>
              </a:lnSpc>
              <a:spcAft>
                <a:spcPts val="0"/>
              </a:spcAft>
            </a:pPr>
            <a:r>
              <a:rPr lang="fr-FR" sz="2800" i="1" dirty="0">
                <a:latin typeface="Times New Roman" panose="02020603050405020304" pitchFamily="18" charset="0"/>
                <a:ea typeface="Calibri" panose="020F0502020204030204" pitchFamily="34" charset="0"/>
                <a:cs typeface="Times New Roman" panose="02020603050405020304" pitchFamily="18" charset="0"/>
              </a:rPr>
              <a:t>A la fin de ce cours , l’étudiant  devra être  capable de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Calibri" panose="020F0502020204030204" pitchFamily="34" charset="0"/>
              <a:buChar char="-"/>
            </a:pPr>
            <a:r>
              <a:rPr lang="fr-FR" sz="2800" i="1" dirty="0">
                <a:latin typeface="Times New Roman" panose="02020603050405020304" pitchFamily="18" charset="0"/>
                <a:ea typeface="Calibri" panose="020F0502020204030204" pitchFamily="34" charset="0"/>
                <a:cs typeface="Times New Roman" panose="02020603050405020304" pitchFamily="18" charset="0"/>
              </a:rPr>
              <a:t>définir la CRP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Calibri" panose="020F0502020204030204" pitchFamily="34" charset="0"/>
              <a:buChar char="-"/>
            </a:pPr>
            <a:r>
              <a:rPr lang="fr-FR" sz="2800" i="1" dirty="0">
                <a:latin typeface="Times New Roman" panose="02020603050405020304" pitchFamily="18" charset="0"/>
                <a:ea typeface="Calibri" panose="020F0502020204030204" pitchFamily="34" charset="0"/>
                <a:cs typeface="Times New Roman" panose="02020603050405020304" pitchFamily="18" charset="0"/>
              </a:rPr>
              <a:t>donner les indications de la CRP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Calibri" panose="020F0502020204030204" pitchFamily="34" charset="0"/>
              <a:buChar char="-"/>
            </a:pPr>
            <a:r>
              <a:rPr lang="fr-FR" sz="2800" i="1" dirty="0">
                <a:latin typeface="Times New Roman" panose="02020603050405020304" pitchFamily="18" charset="0"/>
                <a:ea typeface="Calibri" panose="020F0502020204030204" pitchFamily="34" charset="0"/>
                <a:cs typeface="Times New Roman" panose="02020603050405020304" pitchFamily="18" charset="0"/>
              </a:rPr>
              <a:t>connaître le type de prélèvement à effectuer pour rechercher la CRP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Calibri" panose="020F0502020204030204" pitchFamily="34" charset="0"/>
              <a:buChar char="-"/>
            </a:pPr>
            <a:r>
              <a:rPr lang="fr-FR" sz="2800" i="1" dirty="0">
                <a:latin typeface="Times New Roman" panose="02020603050405020304" pitchFamily="18" charset="0"/>
                <a:ea typeface="Calibri" panose="020F0502020204030204" pitchFamily="34" charset="0"/>
                <a:cs typeface="Times New Roman" panose="02020603050405020304" pitchFamily="18" charset="0"/>
              </a:rPr>
              <a:t>interpréter un résultat de CRP</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6961281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202222"/>
            <a:ext cx="10317480" cy="815927"/>
          </a:xfrm>
        </p:spPr>
        <p:txBody>
          <a:bodyPr/>
          <a:lstStyle/>
          <a:p>
            <a:pPr algn="ctr"/>
            <a:r>
              <a:rPr lang="fr-FR" dirty="0"/>
              <a:t>INTRODUCTION   1/2</a:t>
            </a:r>
          </a:p>
        </p:txBody>
      </p:sp>
      <p:sp>
        <p:nvSpPr>
          <p:cNvPr id="3" name="Rectangle 2"/>
          <p:cNvSpPr/>
          <p:nvPr/>
        </p:nvSpPr>
        <p:spPr>
          <a:xfrm>
            <a:off x="866337" y="1018149"/>
            <a:ext cx="10317480" cy="5185522"/>
          </a:xfrm>
          <a:prstGeom prst="rect">
            <a:avLst/>
          </a:prstGeom>
        </p:spPr>
        <p:txBody>
          <a:bodyPr wrap="square">
            <a:spAutoFit/>
          </a:bodyPr>
          <a:lstStyle/>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Cette </a:t>
            </a:r>
            <a:r>
              <a:rPr lang="fr-FR" sz="2800" b="1" dirty="0">
                <a:latin typeface="Times New Roman" panose="02020603050405020304" pitchFamily="18" charset="0"/>
                <a:cs typeface="Times New Roman" panose="02020603050405020304" pitchFamily="18" charset="0"/>
              </a:rPr>
              <a:t>protéine</a:t>
            </a:r>
            <a:r>
              <a:rPr lang="fr-FR" sz="2800" dirty="0">
                <a:latin typeface="Times New Roman" panose="02020603050405020304" pitchFamily="18" charset="0"/>
                <a:cs typeface="Times New Roman" panose="02020603050405020304" pitchFamily="18" charset="0"/>
              </a:rPr>
              <a:t> synthétisée par </a:t>
            </a:r>
            <a:r>
              <a:rPr lang="fr-FR" sz="2800" b="1" dirty="0">
                <a:latin typeface="Times New Roman" panose="02020603050405020304" pitchFamily="18" charset="0"/>
                <a:cs typeface="Times New Roman" panose="02020603050405020304" pitchFamily="18" charset="0"/>
              </a:rPr>
              <a:t>le foie et aussi les tissus adipeux</a:t>
            </a:r>
            <a:r>
              <a:rPr lang="fr-FR" sz="2800" dirty="0">
                <a:latin typeface="Times New Roman" panose="02020603050405020304" pitchFamily="18" charset="0"/>
                <a:cs typeface="Times New Roman" panose="02020603050405020304" pitchFamily="18" charset="0"/>
              </a:rPr>
              <a:t>, est </a:t>
            </a:r>
            <a:r>
              <a:rPr lang="fr-FR" sz="2800" b="1" dirty="0">
                <a:latin typeface="Times New Roman" panose="02020603050405020304" pitchFamily="18" charset="0"/>
                <a:cs typeface="Times New Roman" panose="02020603050405020304" pitchFamily="18" charset="0"/>
              </a:rPr>
              <a:t>libérée </a:t>
            </a:r>
            <a:r>
              <a:rPr lang="fr-FR" sz="2800" dirty="0">
                <a:latin typeface="Times New Roman" panose="02020603050405020304" pitchFamily="18" charset="0"/>
                <a:cs typeface="Times New Roman" panose="02020603050405020304" pitchFamily="18" charset="0"/>
              </a:rPr>
              <a:t>dans </a:t>
            </a:r>
            <a:r>
              <a:rPr lang="fr-FR" sz="2800" b="1" dirty="0">
                <a:latin typeface="Times New Roman" panose="02020603050405020304" pitchFamily="18" charset="0"/>
                <a:cs typeface="Times New Roman" panose="02020603050405020304" pitchFamily="18" charset="0"/>
              </a:rPr>
              <a:t>le sang </a:t>
            </a:r>
            <a:r>
              <a:rPr lang="fr-FR" sz="2800" dirty="0">
                <a:latin typeface="Times New Roman" panose="02020603050405020304" pitchFamily="18" charset="0"/>
                <a:cs typeface="Times New Roman" panose="02020603050405020304" pitchFamily="18" charset="0"/>
              </a:rPr>
              <a:t>à un stade </a:t>
            </a:r>
            <a:r>
              <a:rPr lang="fr-FR" sz="2800" b="1" dirty="0">
                <a:latin typeface="Times New Roman" panose="02020603050405020304" pitchFamily="18" charset="0"/>
                <a:cs typeface="Times New Roman" panose="02020603050405020304" pitchFamily="18" charset="0"/>
              </a:rPr>
              <a:t>très précoce de la réaction inflammatoire </a:t>
            </a:r>
            <a:r>
              <a:rPr lang="fr-FR" sz="2800" dirty="0">
                <a:latin typeface="Times New Roman" panose="02020603050405020304" pitchFamily="18" charset="0"/>
                <a:cs typeface="Times New Roman" panose="02020603050405020304" pitchFamily="18" charset="0"/>
              </a:rPr>
              <a:t>(moins de 24 h). Elle </a:t>
            </a:r>
            <a:r>
              <a:rPr lang="fr-FR" sz="2800" b="1" dirty="0">
                <a:latin typeface="Times New Roman" panose="02020603050405020304" pitchFamily="18" charset="0"/>
                <a:cs typeface="Times New Roman" panose="02020603050405020304" pitchFamily="18" charset="0"/>
              </a:rPr>
              <a:t>augmente</a:t>
            </a:r>
            <a:r>
              <a:rPr lang="fr-FR" sz="2800" dirty="0">
                <a:latin typeface="Times New Roman" panose="02020603050405020304" pitchFamily="18" charset="0"/>
                <a:cs typeface="Times New Roman" panose="02020603050405020304" pitchFamily="18" charset="0"/>
              </a:rPr>
              <a:t> dans le </a:t>
            </a:r>
            <a:r>
              <a:rPr lang="fr-FR" sz="2800" b="1" dirty="0">
                <a:latin typeface="Times New Roman" panose="02020603050405020304" pitchFamily="18" charset="0"/>
                <a:cs typeface="Times New Roman" panose="02020603050405020304" pitchFamily="18" charset="0"/>
              </a:rPr>
              <a:t>sérum</a:t>
            </a:r>
            <a:r>
              <a:rPr lang="fr-FR" sz="2800" dirty="0">
                <a:latin typeface="Times New Roman" panose="02020603050405020304" pitchFamily="18" charset="0"/>
                <a:cs typeface="Times New Roman" panose="02020603050405020304" pitchFamily="18" charset="0"/>
              </a:rPr>
              <a:t>, pour revenir à une concentration normale avec la fin de l’inflammation. Elle </a:t>
            </a:r>
            <a:r>
              <a:rPr lang="fr-FR" sz="2800" b="1" dirty="0">
                <a:latin typeface="Times New Roman" panose="02020603050405020304" pitchFamily="18" charset="0"/>
                <a:cs typeface="Times New Roman" panose="02020603050405020304" pitchFamily="18" charset="0"/>
              </a:rPr>
              <a:t>agglutine avec le polysaccharide C du pneumocoque</a:t>
            </a:r>
            <a:r>
              <a:rPr lang="fr-FR" sz="2800" dirty="0">
                <a:latin typeface="Times New Roman" panose="02020603050405020304" pitchFamily="18" charset="0"/>
                <a:cs typeface="Times New Roman" panose="02020603050405020304" pitchFamily="18" charset="0"/>
              </a:rPr>
              <a:t> ; c’est ce qui a </a:t>
            </a:r>
            <a:r>
              <a:rPr lang="fr-FR" sz="2800" b="1" dirty="0">
                <a:latin typeface="Times New Roman" panose="02020603050405020304" pitchFamily="18" charset="0"/>
                <a:cs typeface="Times New Roman" panose="02020603050405020304" pitchFamily="18" charset="0"/>
              </a:rPr>
              <a:t>valu son nom de C réactive protéine.</a:t>
            </a:r>
            <a:r>
              <a:rPr lang="fr-FR" sz="2800" dirty="0">
                <a:latin typeface="Times New Roman" panose="02020603050405020304" pitchFamily="18" charset="0"/>
                <a:cs typeface="Times New Roman" panose="02020603050405020304" pitchFamily="18" charset="0"/>
              </a:rPr>
              <a:t> Bien que la concentration en </a:t>
            </a:r>
            <a:r>
              <a:rPr lang="fr-FR" sz="2800" b="1" dirty="0">
                <a:latin typeface="Times New Roman" panose="02020603050405020304" pitchFamily="18" charset="0"/>
                <a:cs typeface="Times New Roman" panose="02020603050405020304" pitchFamily="18" charset="0"/>
              </a:rPr>
              <a:t>CRP présente un faible intérêt </a:t>
            </a:r>
            <a:r>
              <a:rPr lang="fr-FR" sz="2800" dirty="0">
                <a:latin typeface="Times New Roman" panose="02020603050405020304" pitchFamily="18" charset="0"/>
                <a:cs typeface="Times New Roman" panose="02020603050405020304" pitchFamily="18" charset="0"/>
              </a:rPr>
              <a:t>diagnostic tant que la maladie du patient n’est pas définie, </a:t>
            </a:r>
            <a:endParaRPr lang="fr-FR"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140533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INTRODUCTION 2/2</a:t>
            </a:r>
          </a:p>
        </p:txBody>
      </p:sp>
      <p:sp>
        <p:nvSpPr>
          <p:cNvPr id="3" name="Rectangle 2"/>
          <p:cNvSpPr/>
          <p:nvPr/>
        </p:nvSpPr>
        <p:spPr>
          <a:xfrm>
            <a:off x="866337" y="1779151"/>
            <a:ext cx="10317480" cy="4435830"/>
          </a:xfrm>
          <a:prstGeom prst="rect">
            <a:avLst/>
          </a:prstGeom>
        </p:spPr>
        <p:txBody>
          <a:bodyPr wrap="square">
            <a:spAutoFit/>
          </a:bodyPr>
          <a:lstStyle/>
          <a:p>
            <a:pPr algn="just">
              <a:lnSpc>
                <a:spcPct val="150000"/>
              </a:lnSpc>
              <a:spcAft>
                <a:spcPts val="0"/>
              </a:spcAft>
            </a:pPr>
            <a:r>
              <a:rPr lang="fr-FR" sz="3200" dirty="0">
                <a:latin typeface="Times New Roman" panose="02020603050405020304" pitchFamily="18" charset="0"/>
                <a:cs typeface="Times New Roman" panose="02020603050405020304" pitchFamily="18" charset="0"/>
              </a:rPr>
              <a:t>sa détermination régulière permet de </a:t>
            </a:r>
            <a:r>
              <a:rPr lang="fr-FR" sz="3200" b="1" dirty="0">
                <a:latin typeface="Times New Roman" panose="02020603050405020304" pitchFamily="18" charset="0"/>
                <a:cs typeface="Times New Roman" panose="02020603050405020304" pitchFamily="18" charset="0"/>
              </a:rPr>
              <a:t>suivre efficacement l’évolution du processus inflammatoire </a:t>
            </a:r>
            <a:r>
              <a:rPr lang="fr-FR" sz="3200" dirty="0">
                <a:latin typeface="Times New Roman" panose="02020603050405020304" pitchFamily="18" charset="0"/>
                <a:cs typeface="Times New Roman" panose="02020603050405020304" pitchFamily="18" charset="0"/>
              </a:rPr>
              <a:t>et d’effectuer un diagnostic dans certains cas. En définitive, le diagnostic ne peut être établi sur la base des résultats d’un test simple, il </a:t>
            </a:r>
            <a:r>
              <a:rPr lang="fr-FR" sz="3200" b="1" dirty="0">
                <a:latin typeface="Times New Roman" panose="02020603050405020304" pitchFamily="18" charset="0"/>
                <a:cs typeface="Times New Roman" panose="02020603050405020304" pitchFamily="18" charset="0"/>
              </a:rPr>
              <a:t>doit être étayé par des signes cliniques </a:t>
            </a:r>
            <a:r>
              <a:rPr lang="fr-FR" sz="3200" dirty="0">
                <a:latin typeface="Times New Roman" panose="02020603050405020304" pitchFamily="18" charset="0"/>
                <a:cs typeface="Times New Roman" panose="02020603050405020304" pitchFamily="18" charset="0"/>
              </a:rPr>
              <a:t>et des </a:t>
            </a:r>
            <a:r>
              <a:rPr lang="fr-FR" sz="3200" b="1" dirty="0">
                <a:latin typeface="Times New Roman" panose="02020603050405020304" pitchFamily="18" charset="0"/>
                <a:cs typeface="Times New Roman" panose="02020603050405020304" pitchFamily="18" charset="0"/>
              </a:rPr>
              <a:t>résultats d’analyses biologiques complémentaires.</a:t>
            </a:r>
          </a:p>
        </p:txBody>
      </p:sp>
    </p:spTree>
    <p:extLst>
      <p:ext uri="{BB962C8B-B14F-4D97-AF65-F5344CB8AC3E}">
        <p14:creationId xmlns:p14="http://schemas.microsoft.com/office/powerpoint/2010/main" val="264809956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287947"/>
            <a:ext cx="10317480" cy="815927"/>
          </a:xfrm>
        </p:spPr>
        <p:txBody>
          <a:bodyPr/>
          <a:lstStyle/>
          <a:p>
            <a:pPr algn="ctr"/>
            <a:r>
              <a:rPr lang="fr-FR" sz="3200" dirty="0"/>
              <a:t>I- INDICATIONS</a:t>
            </a:r>
            <a:endParaRPr lang="fr-FR" dirty="0"/>
          </a:p>
        </p:txBody>
      </p:sp>
      <p:sp>
        <p:nvSpPr>
          <p:cNvPr id="3" name="Rectangle 2"/>
          <p:cNvSpPr/>
          <p:nvPr/>
        </p:nvSpPr>
        <p:spPr>
          <a:xfrm>
            <a:off x="866337" y="1103874"/>
            <a:ext cx="10317480" cy="5185522"/>
          </a:xfrm>
          <a:prstGeom prst="rect">
            <a:avLst/>
          </a:prstGeom>
        </p:spPr>
        <p:txBody>
          <a:bodyPr wrap="square">
            <a:spAutoFit/>
          </a:bodyPr>
          <a:lstStyle/>
          <a:p>
            <a:pPr marL="342900" lvl="0" indent="-342900" algn="just">
              <a:lnSpc>
                <a:spcPct val="150000"/>
              </a:lnSpc>
              <a:spcAft>
                <a:spcPts val="0"/>
              </a:spcAft>
              <a:buFont typeface="Calibri" panose="020F0502020204030204" pitchFamily="34" charset="0"/>
              <a:buChar char="-"/>
            </a:pPr>
            <a:r>
              <a:rPr lang="fr-FR" sz="2800" b="1" dirty="0">
                <a:latin typeface="Times New Roman" panose="02020603050405020304" pitchFamily="18" charset="0"/>
                <a:ea typeface="Calibri" panose="020F0502020204030204" pitchFamily="34" charset="0"/>
                <a:cs typeface="Times New Roman" panose="02020603050405020304" pitchFamily="18" charset="0"/>
              </a:rPr>
              <a:t>Recherche d’un syndrome inflammatoire devant:</a:t>
            </a:r>
          </a:p>
          <a:p>
            <a:pPr marL="457200" lvl="0" indent="-4572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ea typeface="Calibri" panose="020F0502020204030204" pitchFamily="34" charset="0"/>
                <a:cs typeface="Times New Roman" panose="02020603050405020304" pitchFamily="18" charset="0"/>
              </a:rPr>
              <a:t> une fièvre, </a:t>
            </a:r>
          </a:p>
          <a:p>
            <a:pPr marL="457200" lvl="0" indent="-4572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ea typeface="Calibri" panose="020F0502020204030204" pitchFamily="34" charset="0"/>
                <a:cs typeface="Times New Roman" panose="02020603050405020304" pitchFamily="18" charset="0"/>
              </a:rPr>
              <a:t>des arthralgies, </a:t>
            </a:r>
          </a:p>
          <a:p>
            <a:pPr marL="457200" lvl="0" indent="-4572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ea typeface="Calibri" panose="020F0502020204030204" pitchFamily="34" charset="0"/>
                <a:cs typeface="Times New Roman" panose="02020603050405020304" pitchFamily="18" charset="0"/>
              </a:rPr>
              <a:t>une anémie, </a:t>
            </a:r>
          </a:p>
          <a:p>
            <a:pPr marL="457200" lvl="0" indent="-4572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ea typeface="Calibri" panose="020F0502020204030204" pitchFamily="34" charset="0"/>
                <a:cs typeface="Times New Roman" panose="02020603050405020304" pitchFamily="18" charset="0"/>
              </a:rPr>
              <a:t>un amaigrissement, </a:t>
            </a:r>
          </a:p>
          <a:p>
            <a:pPr marL="457200" lvl="0" indent="-4572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ea typeface="Calibri" panose="020F0502020204030204" pitchFamily="34" charset="0"/>
                <a:cs typeface="Times New Roman" panose="02020603050405020304" pitchFamily="18" charset="0"/>
              </a:rPr>
              <a:t>après une transfusion ou une intervention chirurgicale, </a:t>
            </a:r>
          </a:p>
          <a:p>
            <a:pPr marL="457200" lvl="0" indent="-4572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ea typeface="Calibri" panose="020F0502020204030204" pitchFamily="34" charset="0"/>
                <a:cs typeface="Times New Roman" panose="02020603050405020304" pitchFamily="18" charset="0"/>
              </a:rPr>
              <a:t>en cas de brûlure ou autres lésions biliaires etc.</a:t>
            </a:r>
          </a:p>
          <a:p>
            <a:pPr marL="342900" lvl="0" indent="-342900" algn="just">
              <a:lnSpc>
                <a:spcPct val="150000"/>
              </a:lnSpc>
              <a:spcAft>
                <a:spcPts val="0"/>
              </a:spcAft>
              <a:buFont typeface="Calibri" panose="020F0502020204030204" pitchFamily="34" charset="0"/>
              <a:buChar char="-"/>
            </a:pPr>
            <a:r>
              <a:rPr lang="fr-FR" sz="2800" b="1" dirty="0">
                <a:latin typeface="Times New Roman" panose="02020603050405020304" pitchFamily="18" charset="0"/>
                <a:ea typeface="Calibri" panose="020F0502020204030204" pitchFamily="34" charset="0"/>
                <a:cs typeface="Times New Roman" panose="02020603050405020304" pitchFamily="18" charset="0"/>
              </a:rPr>
              <a:t>Évaluation du risque cardio-vasculaire.</a:t>
            </a:r>
          </a:p>
        </p:txBody>
      </p:sp>
    </p:spTree>
    <p:extLst>
      <p:ext uri="{BB962C8B-B14F-4D97-AF65-F5344CB8AC3E}">
        <p14:creationId xmlns:p14="http://schemas.microsoft.com/office/powerpoint/2010/main" val="322065299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II- PRELEVEMENT – VALEURS USUELLES</a:t>
            </a:r>
          </a:p>
        </p:txBody>
      </p:sp>
      <p:sp>
        <p:nvSpPr>
          <p:cNvPr id="3" name="Rectangle 2"/>
          <p:cNvSpPr/>
          <p:nvPr/>
        </p:nvSpPr>
        <p:spPr>
          <a:xfrm>
            <a:off x="866337" y="1754773"/>
            <a:ext cx="10317480" cy="3970318"/>
          </a:xfrm>
          <a:prstGeom prst="rect">
            <a:avLst/>
          </a:prstGeom>
        </p:spPr>
        <p:txBody>
          <a:bodyPr wrap="square">
            <a:spAutoFit/>
          </a:bodyPr>
          <a:lstStyle/>
          <a:p>
            <a:pPr lvl="1" algn="just">
              <a:lnSpc>
                <a:spcPct val="150000"/>
              </a:lnSpc>
              <a:spcAft>
                <a:spcPts val="0"/>
              </a:spcAft>
              <a:tabLst>
                <a:tab pos="270510" algn="l"/>
              </a:tabLst>
            </a:pPr>
            <a:r>
              <a:rPr lang="fr-FR" sz="2800" b="1" dirty="0">
                <a:latin typeface="Times New Roman" panose="02020603050405020304" pitchFamily="18" charset="0"/>
                <a:ea typeface="Calibri" panose="020F0502020204030204" pitchFamily="34" charset="0"/>
                <a:cs typeface="Times New Roman" panose="02020603050405020304" pitchFamily="18" charset="0"/>
              </a:rPr>
              <a:t>1- PRELEVEMENT</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ea typeface="Calibri" panose="020F0502020204030204" pitchFamily="34" charset="0"/>
                <a:cs typeface="Times New Roman" panose="02020603050405020304" pitchFamily="18" charset="0"/>
              </a:rPr>
              <a:t>Un  prélèvement de sang veineux est effectué sur tube sec ou hépariné (anticoagulant).</a:t>
            </a:r>
            <a:r>
              <a:rPr lang="fr-FR" sz="2800" dirty="0">
                <a:latin typeface="Times New Roman" panose="02020603050405020304" pitchFamily="18" charset="0"/>
                <a:ea typeface="Times New Roman" panose="02020603050405020304" pitchFamily="18" charset="0"/>
                <a:cs typeface="Times New Roman" panose="02020603050405020304" pitchFamily="18" charset="0"/>
              </a:rPr>
              <a:t>Il est préférable d'être à jeun.</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457200" algn="just">
              <a:lnSpc>
                <a:spcPct val="150000"/>
              </a:lnSpc>
              <a:spcAft>
                <a:spcPts val="0"/>
              </a:spcAft>
            </a:pPr>
            <a:r>
              <a:rPr lang="fr-FR" sz="2800" dirty="0">
                <a:latin typeface="Times New Roman" panose="02020603050405020304" pitchFamily="18" charset="0"/>
                <a:ea typeface="Calibri" panose="020F0502020204030204" pitchFamily="34" charset="0"/>
                <a:cs typeface="Times New Roman" panose="02020603050405020304" pitchFamily="18" charset="0"/>
              </a:rPr>
              <a:t> </a:t>
            </a:r>
          </a:p>
          <a:p>
            <a:pPr lvl="1" algn="just">
              <a:lnSpc>
                <a:spcPct val="150000"/>
              </a:lnSpc>
              <a:spcAft>
                <a:spcPts val="0"/>
              </a:spcAft>
              <a:tabLst>
                <a:tab pos="270510" algn="l"/>
              </a:tabLst>
            </a:pPr>
            <a:r>
              <a:rPr lang="fr-FR" sz="2800" b="1" dirty="0">
                <a:latin typeface="Times New Roman" panose="02020603050405020304" pitchFamily="18" charset="0"/>
                <a:ea typeface="Calibri" panose="020F0502020204030204" pitchFamily="34" charset="0"/>
                <a:cs typeface="Times New Roman" panose="02020603050405020304" pitchFamily="18" charset="0"/>
              </a:rPr>
              <a:t>2- VALEURS USUELLES</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Taux de CRP &lt; 6 mg/l</a:t>
            </a:r>
          </a:p>
        </p:txBody>
      </p:sp>
    </p:spTree>
    <p:extLst>
      <p:ext uri="{BB962C8B-B14F-4D97-AF65-F5344CB8AC3E}">
        <p14:creationId xmlns:p14="http://schemas.microsoft.com/office/powerpoint/2010/main" val="397616888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37775" y="387960"/>
            <a:ext cx="10317480" cy="815927"/>
          </a:xfrm>
        </p:spPr>
        <p:txBody>
          <a:bodyPr/>
          <a:lstStyle/>
          <a:p>
            <a:pPr algn="ctr"/>
            <a:r>
              <a:rPr lang="fr-FR" dirty="0"/>
              <a:t>III- INTERPRETATION  1/2</a:t>
            </a:r>
          </a:p>
        </p:txBody>
      </p:sp>
      <p:sp>
        <p:nvSpPr>
          <p:cNvPr id="3" name="Rectangle 2"/>
          <p:cNvSpPr/>
          <p:nvPr/>
        </p:nvSpPr>
        <p:spPr>
          <a:xfrm>
            <a:off x="723462" y="1370975"/>
            <a:ext cx="10317480" cy="5078313"/>
          </a:xfrm>
          <a:prstGeom prst="rect">
            <a:avLst/>
          </a:prstGeom>
        </p:spPr>
        <p:txBody>
          <a:bodyPr wrap="square">
            <a:spAutoFit/>
          </a:bodyPr>
          <a:lstStyle/>
          <a:p>
            <a:pPr marL="742950" lvl="1" indent="-285750" algn="just">
              <a:lnSpc>
                <a:spcPct val="150000"/>
              </a:lnSpc>
              <a:spcAft>
                <a:spcPts val="0"/>
              </a:spcAft>
              <a:buFont typeface="+mj-lt"/>
              <a:buAutoNum type="arabicPeriod"/>
              <a:tabLst>
                <a:tab pos="450215" algn="l"/>
              </a:tabLst>
            </a:pPr>
            <a:r>
              <a:rPr lang="fr-FR" sz="2400" b="1" u="sng" dirty="0">
                <a:latin typeface="Times New Roman" panose="02020603050405020304" pitchFamily="18" charset="0"/>
                <a:ea typeface="Calibri" panose="020F0502020204030204" pitchFamily="34" charset="0"/>
                <a:cs typeface="Times New Roman" panose="02020603050405020304" pitchFamily="18" charset="0"/>
              </a:rPr>
              <a:t>Inflammations</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L’élévation de la CRP au-dessus de 10 mg/l est le signe d’inflammation quelle qu’en soit la cause.</a:t>
            </a: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C’est un test très sensible et c’est le premier marqueur à se normaliser lorsque la réaction inflammatoire prend fin.</a:t>
            </a: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La CRP augmente d’avantage en cas d’infection bactérienne (où elle vaut 10 fois les valeurs normales) que virale (3fois les valeurs normales).</a:t>
            </a: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Le dosage de la CRP permet de distinguer infection urinaire haute (CRP élevée) et infection urinaire basse (CRP normale ou peu augmentée).</a:t>
            </a:r>
          </a:p>
        </p:txBody>
      </p:sp>
    </p:spTree>
    <p:extLst>
      <p:ext uri="{BB962C8B-B14F-4D97-AF65-F5344CB8AC3E}">
        <p14:creationId xmlns:p14="http://schemas.microsoft.com/office/powerpoint/2010/main" val="275357113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66350" y="365758"/>
            <a:ext cx="10317480" cy="815927"/>
          </a:xfrm>
        </p:spPr>
        <p:txBody>
          <a:bodyPr/>
          <a:lstStyle/>
          <a:p>
            <a:pPr algn="ctr"/>
            <a:r>
              <a:rPr lang="fr-FR" dirty="0"/>
              <a:t>III-INTERPRETATION  2/2</a:t>
            </a:r>
          </a:p>
        </p:txBody>
      </p:sp>
      <p:sp>
        <p:nvSpPr>
          <p:cNvPr id="3" name="Rectangle 2"/>
          <p:cNvSpPr/>
          <p:nvPr/>
        </p:nvSpPr>
        <p:spPr>
          <a:xfrm>
            <a:off x="737749" y="1181685"/>
            <a:ext cx="10317481" cy="5262979"/>
          </a:xfrm>
          <a:prstGeom prst="rect">
            <a:avLst/>
          </a:prstGeom>
        </p:spPr>
        <p:txBody>
          <a:bodyPr wrap="square">
            <a:spAutoFit/>
          </a:bodyPr>
          <a:lstStyle/>
          <a:p>
            <a:pPr lvl="1" algn="just">
              <a:lnSpc>
                <a:spcPct val="150000"/>
              </a:lnSpc>
              <a:spcAft>
                <a:spcPts val="0"/>
              </a:spcAft>
              <a:tabLst>
                <a:tab pos="450215" algn="l"/>
              </a:tabLst>
            </a:pPr>
            <a:r>
              <a:rPr lang="fr-FR" sz="2800" b="1" u="sng" dirty="0">
                <a:latin typeface="Times New Roman" panose="02020603050405020304" pitchFamily="18" charset="0"/>
                <a:ea typeface="Calibri" panose="020F0502020204030204" pitchFamily="34" charset="0"/>
                <a:cs typeface="Times New Roman" panose="02020603050405020304" pitchFamily="18" charset="0"/>
              </a:rPr>
              <a:t>2.      Maladies cardio-vasculaires</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En dehors des poussées inflammatoires, la concentration de CRP est un indicateur du risque cardio-vasculaire que la mise au point de dosages ultrasensibles </a:t>
            </a:r>
            <a:r>
              <a:rPr lang="fr-FR" sz="2800" dirty="0">
                <a:latin typeface="Times New Roman" panose="02020603050405020304" pitchFamily="18" charset="0"/>
                <a:ea typeface="Calibri" panose="020F0502020204030204" pitchFamily="34" charset="0"/>
                <a:cs typeface="Times New Roman" panose="02020603050405020304" pitchFamily="18" charset="0"/>
              </a:rPr>
              <a:t>(</a:t>
            </a:r>
            <a:r>
              <a:rPr lang="fr-FR" sz="2800" dirty="0" err="1">
                <a:latin typeface="Times New Roman" panose="02020603050405020304" pitchFamily="18" charset="0"/>
                <a:ea typeface="Calibri" panose="020F0502020204030204" pitchFamily="34" charset="0"/>
                <a:cs typeface="Times New Roman" panose="02020603050405020304" pitchFamily="18" charset="0"/>
              </a:rPr>
              <a:t>hs</a:t>
            </a:r>
            <a:r>
              <a:rPr lang="fr-FR" sz="2800" dirty="0" err="1">
                <a:latin typeface="Times New Roman" panose="02020603050405020304" pitchFamily="18" charset="0"/>
                <a:cs typeface="Times New Roman" panose="02020603050405020304" pitchFamily="18" charset="0"/>
              </a:rPr>
              <a:t>-crp</a:t>
            </a:r>
            <a:r>
              <a:rPr lang="fr-FR" sz="2800" dirty="0">
                <a:latin typeface="Times New Roman" panose="02020603050405020304" pitchFamily="18" charset="0"/>
                <a:cs typeface="Times New Roman" panose="02020603050405020304" pitchFamily="18" charset="0"/>
              </a:rPr>
              <a:t>) permet d’apprécier.</a:t>
            </a: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Le risque de développer une maladie cardio-vasculaire serait :</a:t>
            </a:r>
          </a:p>
          <a:p>
            <a:pPr marL="342900" lvl="0" indent="-342900" algn="just">
              <a:lnSpc>
                <a:spcPct val="150000"/>
              </a:lnSpc>
              <a:spcAft>
                <a:spcPts val="0"/>
              </a:spcAft>
              <a:buFont typeface="Calibri" panose="020F050202020403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faible pour une </a:t>
            </a:r>
            <a:r>
              <a:rPr lang="fr-FR" sz="2800" dirty="0" err="1">
                <a:latin typeface="Times New Roman" panose="02020603050405020304" pitchFamily="18" charset="0"/>
                <a:ea typeface="Calibri" panose="020F0502020204030204" pitchFamily="34" charset="0"/>
                <a:cs typeface="Times New Roman" panose="02020603050405020304" pitchFamily="18" charset="0"/>
              </a:rPr>
              <a:t>hs</a:t>
            </a:r>
            <a:r>
              <a:rPr lang="fr-FR" sz="2800" dirty="0">
                <a:latin typeface="Times New Roman" panose="02020603050405020304" pitchFamily="18" charset="0"/>
                <a:ea typeface="Calibri" panose="020F0502020204030204" pitchFamily="34" charset="0"/>
                <a:cs typeface="Times New Roman" panose="02020603050405020304" pitchFamily="18" charset="0"/>
              </a:rPr>
              <a:t>-CRP &lt; 1mg/l ;</a:t>
            </a:r>
          </a:p>
          <a:p>
            <a:pPr marL="342900" lvl="0" indent="-342900" algn="just">
              <a:lnSpc>
                <a:spcPct val="150000"/>
              </a:lnSpc>
              <a:spcAft>
                <a:spcPts val="0"/>
              </a:spcAft>
              <a:buFont typeface="Calibri" panose="020F050202020403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élevé si la </a:t>
            </a:r>
            <a:r>
              <a:rPr lang="fr-FR" sz="2800" dirty="0" err="1">
                <a:latin typeface="Times New Roman" panose="02020603050405020304" pitchFamily="18" charset="0"/>
                <a:ea typeface="Calibri" panose="020F0502020204030204" pitchFamily="34" charset="0"/>
                <a:cs typeface="Times New Roman" panose="02020603050405020304" pitchFamily="18" charset="0"/>
              </a:rPr>
              <a:t>hs</a:t>
            </a:r>
            <a:r>
              <a:rPr lang="fr-FR" sz="2800" dirty="0">
                <a:latin typeface="Times New Roman" panose="02020603050405020304" pitchFamily="18" charset="0"/>
                <a:ea typeface="Calibri" panose="020F0502020204030204" pitchFamily="34" charset="0"/>
                <a:cs typeface="Times New Roman" panose="02020603050405020304" pitchFamily="18" charset="0"/>
              </a:rPr>
              <a:t>-CRP&gt; 3 mg/l, surtout si conjointement le LDL-cholestérol est élevé. </a:t>
            </a:r>
          </a:p>
        </p:txBody>
      </p:sp>
    </p:spTree>
    <p:extLst>
      <p:ext uri="{BB962C8B-B14F-4D97-AF65-F5344CB8AC3E}">
        <p14:creationId xmlns:p14="http://schemas.microsoft.com/office/powerpoint/2010/main" val="2548564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III- LA REPONSE IMMUNITAIRE  2/4</a:t>
            </a:r>
          </a:p>
        </p:txBody>
      </p:sp>
      <p:sp>
        <p:nvSpPr>
          <p:cNvPr id="3" name="Rectangle 2"/>
          <p:cNvSpPr/>
          <p:nvPr/>
        </p:nvSpPr>
        <p:spPr>
          <a:xfrm>
            <a:off x="866337" y="1715438"/>
            <a:ext cx="10317480" cy="4435830"/>
          </a:xfrm>
          <a:prstGeom prst="rect">
            <a:avLst/>
          </a:prstGeom>
        </p:spPr>
        <p:txBody>
          <a:bodyPr wrap="square">
            <a:spAutoFit/>
          </a:bodyPr>
          <a:lstStyle/>
          <a:p>
            <a:pPr marL="342900" lvl="0" indent="-342900" algn="just">
              <a:lnSpc>
                <a:spcPct val="150000"/>
              </a:lnSpc>
              <a:spcAft>
                <a:spcPts val="0"/>
              </a:spcAft>
              <a:buFont typeface="Tahoma" panose="020B0604030504040204" pitchFamily="34" charset="0"/>
              <a:buChar char="-"/>
            </a:pPr>
            <a:r>
              <a:rPr lang="fr-FR" sz="3200" b="1" dirty="0">
                <a:latin typeface="Times New Roman" panose="02020603050405020304" pitchFamily="18" charset="0"/>
                <a:ea typeface="Calibri" panose="020F0502020204030204" pitchFamily="34" charset="0"/>
                <a:cs typeface="Times New Roman" panose="02020603050405020304" pitchFamily="18" charset="0"/>
              </a:rPr>
              <a:t>soit humorale</a:t>
            </a:r>
            <a:r>
              <a:rPr lang="fr-FR" sz="3200" dirty="0">
                <a:latin typeface="Times New Roman" panose="02020603050405020304" pitchFamily="18" charset="0"/>
                <a:ea typeface="Calibri" panose="020F0502020204030204" pitchFamily="34" charset="0"/>
                <a:cs typeface="Times New Roman" panose="02020603050405020304" pitchFamily="18" charset="0"/>
              </a:rPr>
              <a:t> : contrôlée par les anticorps produits par les lymphocytes B et leurs descendants les plasmocytes ;</a:t>
            </a:r>
          </a:p>
          <a:p>
            <a:pPr marL="342900" lvl="0" indent="-342900" algn="just">
              <a:lnSpc>
                <a:spcPct val="150000"/>
              </a:lnSpc>
              <a:spcAft>
                <a:spcPts val="0"/>
              </a:spcAft>
              <a:buFont typeface="Tahoma" panose="020B0604030504040204" pitchFamily="34" charset="0"/>
              <a:buChar char="-"/>
            </a:pPr>
            <a:r>
              <a:rPr lang="fr-FR" sz="3200" b="1" dirty="0">
                <a:latin typeface="Times New Roman" panose="02020603050405020304" pitchFamily="18" charset="0"/>
                <a:ea typeface="Calibri" panose="020F0502020204030204" pitchFamily="34" charset="0"/>
                <a:cs typeface="Times New Roman" panose="02020603050405020304" pitchFamily="18" charset="0"/>
              </a:rPr>
              <a:t>soit cellulaire</a:t>
            </a:r>
            <a:r>
              <a:rPr lang="fr-FR" sz="3200" dirty="0">
                <a:latin typeface="Times New Roman" panose="02020603050405020304" pitchFamily="18" charset="0"/>
                <a:ea typeface="Calibri" panose="020F0502020204030204" pitchFamily="34" charset="0"/>
                <a:cs typeface="Times New Roman" panose="02020603050405020304" pitchFamily="18" charset="0"/>
              </a:rPr>
              <a:t> : sous la dépendance de lymphocytes T qui vont se différencier en LT cytotoxiques et en LT producteurs </a:t>
            </a:r>
            <a:r>
              <a:rPr lang="fr-FR" sz="3200" b="1" dirty="0">
                <a:latin typeface="Times New Roman" panose="02020603050405020304" pitchFamily="18" charset="0"/>
                <a:ea typeface="Calibri" panose="020F0502020204030204" pitchFamily="34" charset="0"/>
                <a:cs typeface="Times New Roman" panose="02020603050405020304" pitchFamily="18" charset="0"/>
              </a:rPr>
              <a:t>de médiateurs chimiques appelés lymphokines</a:t>
            </a:r>
            <a:r>
              <a:rPr lang="fr-FR" sz="3200" dirty="0">
                <a:latin typeface="Times New Roman" panose="02020603050405020304" pitchFamily="18"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275576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09187" y="273660"/>
            <a:ext cx="10317480" cy="815927"/>
          </a:xfrm>
        </p:spPr>
        <p:txBody>
          <a:bodyPr/>
          <a:lstStyle/>
          <a:p>
            <a:pPr algn="ctr"/>
            <a:r>
              <a:rPr lang="fr-FR" dirty="0"/>
              <a:t>III- REPONSE IMMUNITAIRE  3/4</a:t>
            </a:r>
          </a:p>
        </p:txBody>
      </p:sp>
      <p:sp>
        <p:nvSpPr>
          <p:cNvPr id="3" name="Rectangle 2"/>
          <p:cNvSpPr/>
          <p:nvPr/>
        </p:nvSpPr>
        <p:spPr>
          <a:xfrm>
            <a:off x="809187" y="929224"/>
            <a:ext cx="10317480" cy="5262979"/>
          </a:xfrm>
          <a:prstGeom prst="rect">
            <a:avLst/>
          </a:prstGeom>
        </p:spPr>
        <p:txBody>
          <a:bodyPr wrap="square">
            <a:spAutoFit/>
          </a:bodyPr>
          <a:lstStyle/>
          <a:p>
            <a:pPr marL="457200" indent="-457200" algn="just">
              <a:lnSpc>
                <a:spcPct val="150000"/>
              </a:lnSpc>
              <a:spcAft>
                <a:spcPts val="0"/>
              </a:spcAft>
              <a:buFont typeface="Wingdings" panose="05000000000000000000" pitchFamily="2" charset="2"/>
              <a:buChar char="Ø"/>
            </a:pPr>
            <a:r>
              <a:rPr lang="fr-FR" sz="2800" b="1" dirty="0">
                <a:latin typeface="Times New Roman" panose="02020603050405020304" pitchFamily="18" charset="0"/>
                <a:cs typeface="Times New Roman" panose="02020603050405020304" pitchFamily="18" charset="0"/>
              </a:rPr>
              <a:t>La réponse immunitaire est strictement spécifique</a:t>
            </a:r>
            <a:r>
              <a:rPr lang="fr-FR" sz="2800" dirty="0">
                <a:latin typeface="Times New Roman" panose="02020603050405020304" pitchFamily="18" charset="0"/>
                <a:cs typeface="Times New Roman" panose="02020603050405020304" pitchFamily="18" charset="0"/>
              </a:rPr>
              <a:t> </a:t>
            </a:r>
          </a:p>
          <a:p>
            <a:pPr marL="457200" indent="-4572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cs typeface="Times New Roman" panose="02020603050405020304" pitchFamily="18" charset="0"/>
              </a:rPr>
              <a:t> En rapport avec l’Ag et </a:t>
            </a:r>
            <a:r>
              <a:rPr lang="fr-FR" sz="2800" b="1" dirty="0">
                <a:latin typeface="Times New Roman" panose="02020603050405020304" pitchFamily="18" charset="0"/>
                <a:cs typeface="Times New Roman" panose="02020603050405020304" pitchFamily="18" charset="0"/>
              </a:rPr>
              <a:t>le système immunitaire</a:t>
            </a:r>
            <a:r>
              <a:rPr lang="fr-FR" sz="2800" dirty="0">
                <a:latin typeface="Times New Roman" panose="02020603050405020304" pitchFamily="18" charset="0"/>
                <a:cs typeface="Times New Roman" panose="02020603050405020304" pitchFamily="18" charset="0"/>
              </a:rPr>
              <a:t>. </a:t>
            </a:r>
          </a:p>
          <a:p>
            <a:pPr marL="457200" indent="-4572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cs typeface="Times New Roman" panose="02020603050405020304" pitchFamily="18" charset="0"/>
              </a:rPr>
              <a:t>Conduit à </a:t>
            </a:r>
            <a:r>
              <a:rPr lang="fr-FR" sz="2800" b="1" dirty="0">
                <a:latin typeface="Times New Roman" panose="02020603050405020304" pitchFamily="18" charset="0"/>
                <a:cs typeface="Times New Roman" panose="02020603050405020304" pitchFamily="18" charset="0"/>
              </a:rPr>
              <a:t>l’épuration antigénique, soit directement ou indirectement</a:t>
            </a:r>
            <a:r>
              <a:rPr lang="fr-FR" sz="2800" dirty="0">
                <a:latin typeface="Times New Roman" panose="02020603050405020304" pitchFamily="18" charset="0"/>
                <a:cs typeface="Times New Roman" panose="02020603050405020304" pitchFamily="18" charset="0"/>
              </a:rPr>
              <a:t>. </a:t>
            </a:r>
          </a:p>
          <a:p>
            <a:pPr marL="457200" indent="-4572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cs typeface="Times New Roman" panose="02020603050405020304" pitchFamily="18" charset="0"/>
              </a:rPr>
              <a:t>Génère </a:t>
            </a:r>
            <a:r>
              <a:rPr lang="fr-FR" sz="2800" b="1" dirty="0">
                <a:latin typeface="Times New Roman" panose="02020603050405020304" pitchFamily="18" charset="0"/>
                <a:cs typeface="Times New Roman" panose="02020603050405020304" pitchFamily="18" charset="0"/>
              </a:rPr>
              <a:t>une mémoire immunologique</a:t>
            </a:r>
            <a:r>
              <a:rPr lang="fr-FR" sz="2800" dirty="0">
                <a:latin typeface="Times New Roman" panose="02020603050405020304" pitchFamily="18" charset="0"/>
                <a:cs typeface="Times New Roman" panose="02020603050405020304" pitchFamily="18" charset="0"/>
              </a:rPr>
              <a:t> par la formation </a:t>
            </a:r>
            <a:r>
              <a:rPr lang="fr-FR" sz="2800" b="1" dirty="0">
                <a:latin typeface="Times New Roman" panose="02020603050405020304" pitchFamily="18" charset="0"/>
                <a:cs typeface="Times New Roman" panose="02020603050405020304" pitchFamily="18" charset="0"/>
              </a:rPr>
              <a:t>de lymphocytes à vie longue</a:t>
            </a:r>
            <a:r>
              <a:rPr lang="fr-FR" sz="2800" dirty="0">
                <a:latin typeface="Times New Roman" panose="02020603050405020304" pitchFamily="18" charset="0"/>
                <a:cs typeface="Times New Roman" panose="02020603050405020304" pitchFamily="18" charset="0"/>
              </a:rPr>
              <a:t> :  lors d’une </a:t>
            </a:r>
            <a:r>
              <a:rPr lang="fr-FR" sz="2800" b="1" dirty="0">
                <a:latin typeface="Times New Roman" panose="02020603050405020304" pitchFamily="18" charset="0"/>
                <a:cs typeface="Times New Roman" panose="02020603050405020304" pitchFamily="18" charset="0"/>
              </a:rPr>
              <a:t>réintroduction du même Ag dans le même organisme déjà sensibilisé</a:t>
            </a:r>
            <a:r>
              <a:rPr lang="fr-FR" sz="2800" dirty="0">
                <a:latin typeface="Times New Roman" panose="02020603050405020304" pitchFamily="18" charset="0"/>
                <a:cs typeface="Times New Roman" panose="02020603050405020304" pitchFamily="18" charset="0"/>
              </a:rPr>
              <a:t>, la RI est </a:t>
            </a:r>
            <a:r>
              <a:rPr lang="fr-FR" sz="2800" b="1" dirty="0">
                <a:latin typeface="Times New Roman" panose="02020603050405020304" pitchFamily="18" charset="0"/>
                <a:cs typeface="Times New Roman" panose="02020603050405020304" pitchFamily="18" charset="0"/>
              </a:rPr>
              <a:t>précoce</a:t>
            </a:r>
            <a:r>
              <a:rPr lang="fr-FR" sz="2800" dirty="0">
                <a:latin typeface="Times New Roman" panose="02020603050405020304" pitchFamily="18" charset="0"/>
                <a:cs typeface="Times New Roman" panose="02020603050405020304" pitchFamily="18" charset="0"/>
              </a:rPr>
              <a:t>, </a:t>
            </a:r>
            <a:r>
              <a:rPr lang="fr-FR" sz="2800" b="1" dirty="0">
                <a:latin typeface="Times New Roman" panose="02020603050405020304" pitchFamily="18" charset="0"/>
                <a:cs typeface="Times New Roman" panose="02020603050405020304" pitchFamily="18" charset="0"/>
              </a:rPr>
              <a:t>plus</a:t>
            </a:r>
            <a:r>
              <a:rPr lang="fr-FR" sz="2800" dirty="0">
                <a:latin typeface="Times New Roman" panose="02020603050405020304" pitchFamily="18" charset="0"/>
                <a:cs typeface="Times New Roman" panose="02020603050405020304" pitchFamily="18" charset="0"/>
              </a:rPr>
              <a:t> s</a:t>
            </a:r>
            <a:r>
              <a:rPr lang="fr-FR" sz="2800" b="1" dirty="0">
                <a:latin typeface="Times New Roman" panose="02020603050405020304" pitchFamily="18" charset="0"/>
                <a:cs typeface="Times New Roman" panose="02020603050405020304" pitchFamily="18" charset="0"/>
              </a:rPr>
              <a:t>pécifique</a:t>
            </a:r>
            <a:r>
              <a:rPr lang="fr-FR" sz="2800" dirty="0">
                <a:latin typeface="Times New Roman" panose="02020603050405020304" pitchFamily="18" charset="0"/>
                <a:cs typeface="Times New Roman" panose="02020603050405020304" pitchFamily="18" charset="0"/>
              </a:rPr>
              <a:t>, </a:t>
            </a:r>
            <a:r>
              <a:rPr lang="fr-FR" sz="2800" b="1" dirty="0">
                <a:latin typeface="Times New Roman" panose="02020603050405020304" pitchFamily="18" charset="0"/>
                <a:cs typeface="Times New Roman" panose="02020603050405020304" pitchFamily="18" charset="0"/>
              </a:rPr>
              <a:t>plus intense</a:t>
            </a:r>
            <a:r>
              <a:rPr lang="fr-FR" sz="2800" dirty="0">
                <a:latin typeface="Times New Roman" panose="02020603050405020304" pitchFamily="18" charset="0"/>
                <a:cs typeface="Times New Roman" panose="02020603050405020304" pitchFamily="18" charset="0"/>
              </a:rPr>
              <a:t> et </a:t>
            </a:r>
            <a:r>
              <a:rPr lang="fr-FR" sz="2800" b="1" dirty="0">
                <a:latin typeface="Times New Roman" panose="02020603050405020304" pitchFamily="18" charset="0"/>
                <a:cs typeface="Times New Roman" panose="02020603050405020304" pitchFamily="18" charset="0"/>
              </a:rPr>
              <a:t>plus durable</a:t>
            </a:r>
            <a:r>
              <a:rPr lang="fr-FR" sz="2800" dirty="0">
                <a:latin typeface="Times New Roman" panose="02020603050405020304" pitchFamily="18" charset="0"/>
                <a:cs typeface="Times New Roman" panose="02020603050405020304" pitchFamily="18" charset="0"/>
              </a:rPr>
              <a:t>. </a:t>
            </a:r>
            <a:endParaRPr lang="fr-FR" sz="280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7287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III- REPONSE IMMUNITAIRE  4/4</a:t>
            </a:r>
          </a:p>
        </p:txBody>
      </p:sp>
      <p:sp>
        <p:nvSpPr>
          <p:cNvPr id="3" name="Rectangle 2"/>
          <p:cNvSpPr/>
          <p:nvPr/>
        </p:nvSpPr>
        <p:spPr>
          <a:xfrm>
            <a:off x="866337" y="1589649"/>
            <a:ext cx="10317480" cy="4801314"/>
          </a:xfrm>
          <a:prstGeom prst="rect">
            <a:avLst/>
          </a:prstGeom>
        </p:spPr>
        <p:txBody>
          <a:bodyPr wrap="square">
            <a:spAutoFit/>
          </a:bodyPr>
          <a:lstStyle/>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C’est la </a:t>
            </a:r>
            <a:r>
              <a:rPr lang="fr-FR" sz="2800" b="1" dirty="0">
                <a:latin typeface="Times New Roman" panose="02020603050405020304" pitchFamily="18" charset="0"/>
                <a:cs typeface="Times New Roman" panose="02020603050405020304" pitchFamily="18" charset="0"/>
              </a:rPr>
              <a:t>réponse secondaire</a:t>
            </a:r>
            <a:r>
              <a:rPr lang="fr-FR" sz="2800" dirty="0">
                <a:latin typeface="Times New Roman" panose="02020603050405020304" pitchFamily="18" charset="0"/>
                <a:cs typeface="Times New Roman" panose="02020603050405020304" pitchFamily="18" charset="0"/>
              </a:rPr>
              <a:t>  </a:t>
            </a:r>
            <a:r>
              <a:rPr lang="fr-FR" sz="3600" b="1" dirty="0">
                <a:latin typeface="Times New Roman" panose="02020603050405020304" pitchFamily="18" charset="0"/>
                <a:cs typeface="Times New Roman" panose="02020603050405020304" pitchFamily="18" charset="0"/>
              </a:rPr>
              <a:t>#</a:t>
            </a:r>
            <a:r>
              <a:rPr lang="fr-FR" sz="2800" dirty="0">
                <a:latin typeface="Times New Roman" panose="02020603050405020304" pitchFamily="18" charset="0"/>
                <a:cs typeface="Times New Roman" panose="02020603050405020304" pitchFamily="18" charset="0"/>
              </a:rPr>
              <a:t> </a:t>
            </a:r>
            <a:r>
              <a:rPr lang="fr-FR" sz="2800" b="1" dirty="0">
                <a:latin typeface="Times New Roman" panose="02020603050405020304" pitchFamily="18" charset="0"/>
                <a:cs typeface="Times New Roman" panose="02020603050405020304" pitchFamily="18" charset="0"/>
              </a:rPr>
              <a:t>première réponse dite primaire lorsque le même antigène pénètre dans le même organisme déjà sensibilisé</a:t>
            </a:r>
            <a:r>
              <a:rPr lang="fr-FR" sz="2800" dirty="0">
                <a:latin typeface="Times New Roman" panose="02020603050405020304" pitchFamily="18" charset="0"/>
                <a:cs typeface="Times New Roman" panose="02020603050405020304" pitchFamily="18" charset="0"/>
              </a:rPr>
              <a:t>.</a:t>
            </a:r>
          </a:p>
          <a:p>
            <a:pPr algn="just">
              <a:lnSpc>
                <a:spcPct val="150000"/>
              </a:lnSpc>
              <a:spcAft>
                <a:spcPts val="0"/>
              </a:spcAft>
            </a:pPr>
            <a:r>
              <a:rPr lang="fr-FR" sz="2800" b="1" dirty="0">
                <a:latin typeface="Times New Roman" panose="02020603050405020304" pitchFamily="18" charset="0"/>
                <a:cs typeface="Times New Roman" panose="02020603050405020304" pitchFamily="18" charset="0"/>
              </a:rPr>
              <a:t>Le but </a:t>
            </a:r>
            <a:r>
              <a:rPr lang="fr-FR" sz="2800" dirty="0">
                <a:latin typeface="Times New Roman" panose="02020603050405020304" pitchFamily="18" charset="0"/>
                <a:cs typeface="Times New Roman" panose="02020603050405020304" pitchFamily="18" charset="0"/>
              </a:rPr>
              <a:t>de la </a:t>
            </a:r>
            <a:r>
              <a:rPr lang="fr-FR" sz="2800" b="1" dirty="0">
                <a:latin typeface="Times New Roman" panose="02020603050405020304" pitchFamily="18" charset="0"/>
                <a:cs typeface="Times New Roman" panose="02020603050405020304" pitchFamily="18" charset="0"/>
              </a:rPr>
              <a:t>RI </a:t>
            </a:r>
            <a:r>
              <a:rPr lang="fr-FR" sz="2800" dirty="0">
                <a:latin typeface="Times New Roman" panose="02020603050405020304" pitchFamily="18" charset="0"/>
                <a:cs typeface="Times New Roman" panose="02020603050405020304" pitchFamily="18" charset="0"/>
              </a:rPr>
              <a:t>est d’assurer une </a:t>
            </a:r>
            <a:r>
              <a:rPr lang="fr-FR" sz="2800" b="1" dirty="0">
                <a:latin typeface="Times New Roman" panose="02020603050405020304" pitchFamily="18" charset="0"/>
                <a:cs typeface="Times New Roman" panose="02020603050405020304" pitchFamily="18" charset="0"/>
              </a:rPr>
              <a:t>protection</a:t>
            </a:r>
            <a:r>
              <a:rPr lang="fr-FR" sz="2800" dirty="0">
                <a:latin typeface="Times New Roman" panose="02020603050405020304" pitchFamily="18" charset="0"/>
                <a:cs typeface="Times New Roman" panose="02020603050405020304" pitchFamily="18" charset="0"/>
              </a:rPr>
              <a:t>. </a:t>
            </a: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Lorsque l’Ag est introduit une </a:t>
            </a:r>
            <a:r>
              <a:rPr lang="fr-FR" sz="2800" b="1" dirty="0">
                <a:latin typeface="Times New Roman" panose="02020603050405020304" pitchFamily="18" charset="0"/>
                <a:cs typeface="Times New Roman" panose="02020603050405020304" pitchFamily="18" charset="0"/>
              </a:rPr>
              <a:t>énième fois</a:t>
            </a:r>
            <a:r>
              <a:rPr lang="fr-FR" sz="2800" dirty="0">
                <a:latin typeface="Times New Roman" panose="02020603050405020304" pitchFamily="18" charset="0"/>
                <a:cs typeface="Times New Roman" panose="02020603050405020304" pitchFamily="18" charset="0"/>
              </a:rPr>
              <a:t> dans le </a:t>
            </a:r>
            <a:r>
              <a:rPr lang="fr-FR" sz="2800" b="1" dirty="0">
                <a:latin typeface="Times New Roman" panose="02020603050405020304" pitchFamily="18" charset="0"/>
                <a:cs typeface="Times New Roman" panose="02020603050405020304" pitchFamily="18" charset="0"/>
              </a:rPr>
              <a:t>même organisme</a:t>
            </a:r>
            <a:r>
              <a:rPr lang="fr-FR" sz="2800" dirty="0">
                <a:latin typeface="Times New Roman" panose="02020603050405020304" pitchFamily="18" charset="0"/>
                <a:cs typeface="Times New Roman" panose="02020603050405020304" pitchFamily="18" charset="0"/>
              </a:rPr>
              <a:t>,  la RI est dite </a:t>
            </a:r>
            <a:r>
              <a:rPr lang="fr-FR" sz="2800" b="1" dirty="0">
                <a:latin typeface="Times New Roman" panose="02020603050405020304" pitchFamily="18" charset="0"/>
                <a:cs typeface="Times New Roman" panose="02020603050405020304" pitchFamily="18" charset="0"/>
              </a:rPr>
              <a:t>anamnestique</a:t>
            </a:r>
            <a:r>
              <a:rPr lang="fr-FR" sz="2800" dirty="0">
                <a:latin typeface="Times New Roman" panose="02020603050405020304" pitchFamily="18" charset="0"/>
                <a:cs typeface="Times New Roman" panose="02020603050405020304" pitchFamily="18" charset="0"/>
              </a:rPr>
              <a:t>. Dans certains cas on aboutit à </a:t>
            </a:r>
            <a:r>
              <a:rPr lang="fr-FR" sz="2800" b="1" dirty="0">
                <a:latin typeface="Times New Roman" panose="02020603050405020304" pitchFamily="18" charset="0"/>
                <a:cs typeface="Times New Roman" panose="02020603050405020304" pitchFamily="18" charset="0"/>
              </a:rPr>
              <a:t>une acceptation</a:t>
            </a:r>
            <a:r>
              <a:rPr lang="fr-FR" sz="2800" dirty="0">
                <a:latin typeface="Times New Roman" panose="02020603050405020304" pitchFamily="18" charset="0"/>
                <a:cs typeface="Times New Roman" panose="02020603050405020304" pitchFamily="18" charset="0"/>
              </a:rPr>
              <a:t> de l’Ag qui n’est pas rejeté.</a:t>
            </a:r>
          </a:p>
        </p:txBody>
      </p:sp>
    </p:spTree>
    <p:extLst>
      <p:ext uri="{BB962C8B-B14F-4D97-AF65-F5344CB8AC3E}">
        <p14:creationId xmlns:p14="http://schemas.microsoft.com/office/powerpoint/2010/main" val="1687355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3600" dirty="0"/>
              <a:t>CONCLUSION</a:t>
            </a:r>
          </a:p>
        </p:txBody>
      </p:sp>
      <p:sp>
        <p:nvSpPr>
          <p:cNvPr id="3" name="Rectangle 2"/>
          <p:cNvSpPr/>
          <p:nvPr/>
        </p:nvSpPr>
        <p:spPr>
          <a:xfrm>
            <a:off x="866337" y="1802323"/>
            <a:ext cx="10317480" cy="2031325"/>
          </a:xfrm>
          <a:prstGeom prst="rect">
            <a:avLst/>
          </a:prstGeom>
        </p:spPr>
        <p:txBody>
          <a:bodyPr wrap="square">
            <a:spAutoFit/>
          </a:bodyPr>
          <a:lstStyle/>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L’immunologie est une discipline dont les mécanismes permettent aujourd’hui d’expliquer diverses affections et de comprendre les mécanismes qui en sont impliqués.</a:t>
            </a:r>
            <a:endParaRPr lang="fr-FR" sz="280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116880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5">
            <a:extLst>
              <a:ext uri="{FF2B5EF4-FFF2-40B4-BE49-F238E27FC236}">
                <a16:creationId xmlns:a16="http://schemas.microsoft.com/office/drawing/2014/main" id="{CE5792DB-C530-45D2-B903-0EEB26F09FBF}"/>
              </a:ext>
            </a:extLst>
          </p:cNvPr>
          <p:cNvSpPr>
            <a:spLocks noGrp="1"/>
          </p:cNvSpPr>
          <p:nvPr>
            <p:ph type="title"/>
          </p:nvPr>
        </p:nvSpPr>
        <p:spPr>
          <a:xfrm>
            <a:off x="831851" y="1152527"/>
            <a:ext cx="10515600" cy="2852737"/>
          </a:xfrm>
          <a:solidFill>
            <a:srgbClr val="D9D9D9"/>
          </a:solidFill>
          <a:ln w="76200" cap="flat">
            <a:solidFill>
              <a:schemeClr val="accent1"/>
            </a:solidFill>
          </a:ln>
          <a:effectLst>
            <a:outerShdw dist="20000" dir="5400000" rotWithShape="0">
              <a:srgbClr val="000000">
                <a:alpha val="37999"/>
              </a:srgbClr>
            </a:outerShdw>
          </a:effectLst>
        </p:spPr>
        <p:txBody>
          <a:bodyPr>
            <a:normAutofit/>
          </a:bodyPr>
          <a:lstStyle/>
          <a:p>
            <a:pPr algn="ctr"/>
            <a:br>
              <a:rPr lang="fr-FR" altLang="fr-FR" sz="4000" b="1" dirty="0">
                <a:solidFill>
                  <a:srgbClr val="FFFFFF"/>
                </a:solidFill>
                <a:latin typeface="Arial Black" pitchFamily="34" charset="0"/>
                <a:ea typeface="Arial Black" pitchFamily="34" charset="0"/>
                <a:cs typeface="Arial Black" pitchFamily="34" charset="0"/>
              </a:rPr>
            </a:br>
            <a:r>
              <a:rPr lang="fr-FR" altLang="fr-FR" sz="4000" b="1" dirty="0">
                <a:solidFill>
                  <a:srgbClr val="FF0000"/>
                </a:solidFill>
                <a:ea typeface="Arial Black" pitchFamily="34" charset="0"/>
                <a:cs typeface="Arial Black" pitchFamily="34" charset="0"/>
              </a:rPr>
              <a:t>ANTIGENES</a:t>
            </a:r>
            <a:r>
              <a:rPr lang="fr-FR" altLang="fr-FR" sz="3100" b="1" dirty="0">
                <a:solidFill>
                  <a:srgbClr val="FF0000"/>
                </a:solidFill>
                <a:latin typeface="Comic Sans MS" panose="030F0702030302020204" pitchFamily="66" charset="0"/>
                <a:ea typeface="Arial Black" pitchFamily="34" charset="0"/>
                <a:cs typeface="Arial Black" pitchFamily="34" charset="0"/>
              </a:rPr>
              <a:t> </a:t>
            </a:r>
            <a:br>
              <a:rPr lang="fr-FR" altLang="fr-FR" sz="3100" b="1" dirty="0">
                <a:solidFill>
                  <a:srgbClr val="FF0000"/>
                </a:solidFill>
                <a:latin typeface="Comic Sans MS" panose="030F0702030302020204" pitchFamily="66" charset="0"/>
                <a:ea typeface="Arial Black" pitchFamily="34" charset="0"/>
                <a:cs typeface="Arial Black" pitchFamily="34" charset="0"/>
              </a:rPr>
            </a:br>
            <a:br>
              <a:rPr lang="fr-FR" altLang="fr-FR" sz="3100" b="1" dirty="0">
                <a:solidFill>
                  <a:srgbClr val="FF0000"/>
                </a:solidFill>
                <a:latin typeface="Comic Sans MS" panose="030F0702030302020204" pitchFamily="66" charset="0"/>
                <a:ea typeface="Arial Black" pitchFamily="34" charset="0"/>
                <a:cs typeface="Arial Black" pitchFamily="34" charset="0"/>
              </a:rPr>
            </a:br>
            <a:r>
              <a:rPr lang="fr-FR" altLang="fr-FR" sz="3100" b="1" dirty="0">
                <a:solidFill>
                  <a:srgbClr val="000000"/>
                </a:solidFill>
                <a:latin typeface="Comic Sans MS" panose="030F0702030302020204" pitchFamily="66" charset="0"/>
                <a:ea typeface="Arial Black" pitchFamily="34" charset="0"/>
                <a:cs typeface="Arial Black" pitchFamily="34" charset="0"/>
              </a:rPr>
              <a:t>IDE/SF LICENCE 1, Semestre 2</a:t>
            </a:r>
            <a:br>
              <a:rPr lang="fr-FR" altLang="fr-FR" sz="3100" b="1" dirty="0">
                <a:solidFill>
                  <a:srgbClr val="FFFFFF"/>
                </a:solidFill>
                <a:latin typeface="Comic Sans MS" panose="030F0702030302020204" pitchFamily="66" charset="0"/>
                <a:ea typeface="Arial Black" pitchFamily="34" charset="0"/>
                <a:cs typeface="Arial Black" pitchFamily="34" charset="0"/>
              </a:rPr>
            </a:br>
            <a:endParaRPr lang="fr-FR" altLang="fr-FR" sz="3100" b="1" dirty="0">
              <a:solidFill>
                <a:srgbClr val="FFFFFF"/>
              </a:solidFill>
              <a:latin typeface="Comic Sans MS" panose="030F0702030302020204" pitchFamily="66" charset="0"/>
              <a:ea typeface="Arial Black" pitchFamily="34" charset="0"/>
              <a:cs typeface="Arial Black" pitchFamily="34" charset="0"/>
            </a:endParaRPr>
          </a:p>
        </p:txBody>
      </p:sp>
      <p:sp>
        <p:nvSpPr>
          <p:cNvPr id="7" name="Sous-titre 2"/>
          <p:cNvSpPr txBox="1">
            <a:spLocks/>
          </p:cNvSpPr>
          <p:nvPr/>
        </p:nvSpPr>
        <p:spPr>
          <a:xfrm>
            <a:off x="1140618" y="4657725"/>
            <a:ext cx="10075070" cy="963628"/>
          </a:xfrm>
          <a:prstGeom prst="rect">
            <a:avLst/>
          </a:prstGeom>
        </p:spPr>
        <p:txBody>
          <a:bodyPr vert="horz" lIns="91440" tIns="45720" rIns="91440" bIns="45720" rtlCol="0">
            <a:normAutofit lnSpcReduction="10000"/>
          </a:bodyPr>
          <a:lstStyle>
            <a:lvl1pPr marL="0" indent="0" algn="l" defTabSz="914377"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5943" indent="0" algn="l" defTabSz="914377"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131" indent="0" algn="l" defTabSz="914377"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320" indent="0" algn="l" defTabSz="914377"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509" indent="0" algn="l" defTabSz="914377"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en-US" sz="3200"/>
              <a:t>GNAMIEN KOUAME APPOLLINAIRE, ENSEIGNANT, INGENIEUR BIOLOGISTE option: Immunologie </a:t>
            </a:r>
          </a:p>
          <a:p>
            <a:pPr algn="ctr"/>
            <a:endParaRPr lang="en-US" sz="3200" dirty="0"/>
          </a:p>
        </p:txBody>
      </p:sp>
    </p:spTree>
    <p:extLst>
      <p:ext uri="{BB962C8B-B14F-4D97-AF65-F5344CB8AC3E}">
        <p14:creationId xmlns:p14="http://schemas.microsoft.com/office/powerpoint/2010/main" val="1907390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1" y="995365"/>
            <a:ext cx="10515600" cy="2852737"/>
          </a:xfrm>
        </p:spPr>
        <p:txBody>
          <a:bodyPr/>
          <a:lstStyle/>
          <a:p>
            <a:pPr algn="ctr"/>
            <a:r>
              <a:rPr lang="fr-FR" dirty="0"/>
              <a:t>ANTIGENES</a:t>
            </a:r>
          </a:p>
        </p:txBody>
      </p:sp>
      <p:sp>
        <p:nvSpPr>
          <p:cNvPr id="3" name="Espace réservé du texte 2"/>
          <p:cNvSpPr>
            <a:spLocks noGrp="1"/>
          </p:cNvSpPr>
          <p:nvPr>
            <p:ph type="body" idx="1"/>
          </p:nvPr>
        </p:nvSpPr>
        <p:spPr/>
        <p:txBody>
          <a:bodyPr/>
          <a:lstStyle/>
          <a:p>
            <a:endParaRPr lang="fr-FR"/>
          </a:p>
        </p:txBody>
      </p:sp>
    </p:spTree>
    <p:extLst>
      <p:ext uri="{BB962C8B-B14F-4D97-AF65-F5344CB8AC3E}">
        <p14:creationId xmlns:p14="http://schemas.microsoft.com/office/powerpoint/2010/main" val="10494615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4867" y="187934"/>
            <a:ext cx="10317480" cy="815927"/>
          </a:xfrm>
        </p:spPr>
        <p:txBody>
          <a:bodyPr>
            <a:normAutofit/>
          </a:bodyPr>
          <a:lstStyle/>
          <a:p>
            <a:pPr algn="ctr"/>
            <a:r>
              <a:rPr lang="fr-FR" sz="3600" dirty="0"/>
              <a:t>OBJECTIFS</a:t>
            </a:r>
          </a:p>
        </p:txBody>
      </p:sp>
      <p:sp>
        <p:nvSpPr>
          <p:cNvPr id="3" name="Rectangle 2"/>
          <p:cNvSpPr/>
          <p:nvPr/>
        </p:nvSpPr>
        <p:spPr>
          <a:xfrm>
            <a:off x="371476" y="789549"/>
            <a:ext cx="11244262" cy="5632311"/>
          </a:xfrm>
          <a:prstGeom prst="rect">
            <a:avLst/>
          </a:prstGeom>
        </p:spPr>
        <p:txBody>
          <a:bodyPr wrap="square">
            <a:spAutoFit/>
          </a:bodyPr>
          <a:lstStyle/>
          <a:p>
            <a:pPr algn="just">
              <a:lnSpc>
                <a:spcPct val="150000"/>
              </a:lnSpc>
              <a:spcAft>
                <a:spcPts val="0"/>
              </a:spcAft>
            </a:pPr>
            <a:r>
              <a:rPr lang="fr-FR" sz="2400" b="1" i="1" dirty="0">
                <a:latin typeface="Times New Roman" panose="02020603050405020304" pitchFamily="18" charset="0"/>
                <a:cs typeface="Times New Roman" panose="02020603050405020304" pitchFamily="18" charset="0"/>
              </a:rPr>
              <a:t>Objectif général </a:t>
            </a:r>
            <a:r>
              <a:rPr lang="fr-FR" sz="2400" b="1" i="1" dirty="0">
                <a:latin typeface="Times New Roman" panose="02020603050405020304" pitchFamily="18" charset="0"/>
                <a:ea typeface="Times New Roman" panose="02020603050405020304" pitchFamily="18" charset="0"/>
                <a:cs typeface="Times New Roman" panose="02020603050405020304" pitchFamily="18" charset="0"/>
              </a:rPr>
              <a:t>: </a:t>
            </a:r>
            <a:r>
              <a:rPr lang="fr-FR" sz="2400" i="1" dirty="0">
                <a:latin typeface="Times New Roman" panose="02020603050405020304" pitchFamily="18" charset="0"/>
                <a:ea typeface="Times New Roman" panose="02020603050405020304" pitchFamily="18" charset="0"/>
                <a:cs typeface="Times New Roman" panose="02020603050405020304" pitchFamily="18" charset="0"/>
              </a:rPr>
              <a:t>A la fin de ce cours, l’étudiant devra être à mesure de connaitre les caractéristiques d’un antigène et comprendre </a:t>
            </a:r>
            <a:r>
              <a:rPr lang="fr-FR" sz="2400" i="1" dirty="0">
                <a:latin typeface="Times New Roman" panose="02020603050405020304" pitchFamily="18" charset="0"/>
                <a:cs typeface="Times New Roman" panose="02020603050405020304" pitchFamily="18" charset="0"/>
              </a:rPr>
              <a:t>l’intérêt de son étude.  </a:t>
            </a:r>
            <a:endParaRPr lang="fr-FR" sz="24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400" b="1" i="1" dirty="0">
                <a:latin typeface="Times New Roman" panose="02020603050405020304" pitchFamily="18" charset="0"/>
                <a:ea typeface="Times New Roman" panose="02020603050405020304" pitchFamily="18" charset="0"/>
                <a:cs typeface="Times New Roman" panose="02020603050405020304" pitchFamily="18" charset="0"/>
              </a:rPr>
              <a:t>Objectifs spécifiques : </a:t>
            </a:r>
            <a:r>
              <a:rPr lang="fr-FR" sz="2400" i="1" dirty="0">
                <a:latin typeface="Times New Roman" panose="02020603050405020304" pitchFamily="18" charset="0"/>
                <a:ea typeface="Times New Roman" panose="02020603050405020304" pitchFamily="18" charset="0"/>
                <a:cs typeface="Times New Roman" panose="02020603050405020304" pitchFamily="18" charset="0"/>
              </a:rPr>
              <a:t>à la fin de ce cours, l’étudiant devra être capable de :</a:t>
            </a:r>
            <a:endParaRPr lang="fr-FR" sz="2400" dirty="0">
              <a:latin typeface="Times New Roman" panose="02020603050405020304" pitchFamily="18"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400" i="1" dirty="0">
                <a:latin typeface="Times New Roman" panose="02020603050405020304" pitchFamily="18" charset="0"/>
                <a:ea typeface="Times New Roman" panose="02020603050405020304" pitchFamily="18" charset="0"/>
                <a:cs typeface="Times New Roman" panose="02020603050405020304" pitchFamily="18" charset="0"/>
              </a:rPr>
              <a:t>définir les termes suivants : immunogénicité, spécificité antigénique, déterminant antigénique, adjuvant ;</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400" i="1" dirty="0">
                <a:latin typeface="Times New Roman" panose="02020603050405020304" pitchFamily="18" charset="0"/>
                <a:ea typeface="Times New Roman" panose="02020603050405020304" pitchFamily="18" charset="0"/>
                <a:cs typeface="Times New Roman" panose="02020603050405020304" pitchFamily="18" charset="0"/>
              </a:rPr>
              <a:t>donner la nature des déterminants antigéniques ;</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400" i="1" dirty="0">
                <a:latin typeface="Times New Roman" panose="02020603050405020304" pitchFamily="18" charset="0"/>
                <a:ea typeface="Times New Roman" panose="02020603050405020304" pitchFamily="18" charset="0"/>
                <a:cs typeface="Times New Roman" panose="02020603050405020304" pitchFamily="18" charset="0"/>
              </a:rPr>
              <a:t>faire  la différence entre un antigène et un haptène ;</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400" i="1" dirty="0">
                <a:latin typeface="Times New Roman" panose="02020603050405020304" pitchFamily="18" charset="0"/>
                <a:ea typeface="Times New Roman" panose="02020603050405020304" pitchFamily="18" charset="0"/>
                <a:cs typeface="Times New Roman" panose="02020603050405020304" pitchFamily="18" charset="0"/>
              </a:rPr>
              <a:t>citer les facteurs liés à l’immunogénicité ;</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400" i="1" dirty="0">
                <a:latin typeface="Times New Roman" panose="02020603050405020304" pitchFamily="18" charset="0"/>
                <a:ea typeface="Times New Roman" panose="02020603050405020304" pitchFamily="18" charset="0"/>
                <a:cs typeface="Times New Roman" panose="02020603050405020304" pitchFamily="18" charset="0"/>
              </a:rPr>
              <a:t>classer les antigènes selon leur provenance ;</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400" i="1" dirty="0">
                <a:latin typeface="Times New Roman" panose="02020603050405020304" pitchFamily="18" charset="0"/>
                <a:ea typeface="Times New Roman" panose="02020603050405020304" pitchFamily="18" charset="0"/>
                <a:cs typeface="Times New Roman" panose="02020603050405020304" pitchFamily="18" charset="0"/>
              </a:rPr>
              <a:t>définir les réactions croisées et les types de réactions croisées. </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508907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216509"/>
            <a:ext cx="10317480" cy="815927"/>
          </a:xfrm>
        </p:spPr>
        <p:txBody>
          <a:bodyPr/>
          <a:lstStyle/>
          <a:p>
            <a:pPr algn="ctr"/>
            <a:r>
              <a:rPr lang="fr-FR" dirty="0"/>
              <a:t>PLAN</a:t>
            </a:r>
          </a:p>
        </p:txBody>
      </p:sp>
      <p:sp>
        <p:nvSpPr>
          <p:cNvPr id="3" name="Rectangle 2"/>
          <p:cNvSpPr/>
          <p:nvPr/>
        </p:nvSpPr>
        <p:spPr>
          <a:xfrm>
            <a:off x="866336" y="1032436"/>
            <a:ext cx="10635101" cy="5078313"/>
          </a:xfrm>
          <a:prstGeom prst="rect">
            <a:avLst/>
          </a:prstGeom>
        </p:spPr>
        <p:txBody>
          <a:bodyPr wrap="square">
            <a:spAutoFit/>
          </a:bodyPr>
          <a:lstStyle/>
          <a:p>
            <a:pPr marL="342900" lvl="0" indent="-342900" algn="just">
              <a:lnSpc>
                <a:spcPct val="150000"/>
              </a:lnSpc>
              <a:spcAft>
                <a:spcPts val="0"/>
              </a:spcAft>
              <a:buFont typeface="Tahoma" panose="020B0604030504040204" pitchFamily="34" charset="0"/>
              <a:buChar char="-"/>
            </a:pPr>
            <a:r>
              <a:rPr lang="fr-FR" sz="2400" b="1" i="1" dirty="0">
                <a:latin typeface="Times New Roman" panose="02020603050405020304" pitchFamily="18" charset="0"/>
                <a:ea typeface="Times New Roman" panose="02020603050405020304" pitchFamily="18" charset="0"/>
                <a:cs typeface="Times New Roman" panose="02020603050405020304" pitchFamily="18" charset="0"/>
              </a:rPr>
              <a:t>IMMUNOGÉNICITÉ</a:t>
            </a:r>
          </a:p>
          <a:p>
            <a:pPr marL="342900" lvl="0" indent="-342900" algn="just">
              <a:lnSpc>
                <a:spcPct val="150000"/>
              </a:lnSpc>
              <a:spcAft>
                <a:spcPts val="0"/>
              </a:spcAft>
              <a:buFont typeface="Tahoma" panose="020B0604030504040204" pitchFamily="34" charset="0"/>
              <a:buChar char="-"/>
            </a:pPr>
            <a:r>
              <a:rPr lang="fr-FR" sz="2400" b="1" i="1" dirty="0">
                <a:latin typeface="Times New Roman" panose="02020603050405020304" pitchFamily="18" charset="0"/>
                <a:ea typeface="Times New Roman" panose="02020603050405020304" pitchFamily="18" charset="0"/>
                <a:cs typeface="Times New Roman" panose="02020603050405020304" pitchFamily="18" charset="0"/>
              </a:rPr>
              <a:t> SPÉCIFICITÉ ANTIGÉNIQUE, </a:t>
            </a:r>
          </a:p>
          <a:p>
            <a:pPr marL="342900" lvl="0" indent="-342900" algn="just">
              <a:lnSpc>
                <a:spcPct val="150000"/>
              </a:lnSpc>
              <a:spcAft>
                <a:spcPts val="0"/>
              </a:spcAft>
              <a:buFont typeface="Tahoma" panose="020B0604030504040204" pitchFamily="34" charset="0"/>
              <a:buChar char="-"/>
            </a:pPr>
            <a:r>
              <a:rPr lang="fr-FR" sz="2400" b="1" i="1" dirty="0">
                <a:latin typeface="Times New Roman" panose="02020603050405020304" pitchFamily="18" charset="0"/>
                <a:ea typeface="Times New Roman" panose="02020603050405020304" pitchFamily="18" charset="0"/>
                <a:cs typeface="Times New Roman" panose="02020603050405020304" pitchFamily="18" charset="0"/>
              </a:rPr>
              <a:t>DÉTERMINANT ANTIGÉNIQUE, </a:t>
            </a:r>
          </a:p>
          <a:p>
            <a:pPr marL="342900" lvl="0" indent="-342900" algn="just">
              <a:lnSpc>
                <a:spcPct val="150000"/>
              </a:lnSpc>
              <a:spcAft>
                <a:spcPts val="0"/>
              </a:spcAft>
              <a:buFont typeface="Tahoma" panose="020B0604030504040204" pitchFamily="34" charset="0"/>
              <a:buChar char="-"/>
            </a:pPr>
            <a:r>
              <a:rPr lang="fr-FR" sz="2400" b="1" i="1" dirty="0">
                <a:latin typeface="Times New Roman" panose="02020603050405020304" pitchFamily="18" charset="0"/>
                <a:ea typeface="Times New Roman" panose="02020603050405020304" pitchFamily="18" charset="0"/>
                <a:cs typeface="Times New Roman" panose="02020603050405020304" pitchFamily="18" charset="0"/>
              </a:rPr>
              <a:t>ADJUVANT ;</a:t>
            </a:r>
            <a:endParaRPr lang="fr-FR" sz="2400" b="1"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400" b="1" i="1" dirty="0">
                <a:latin typeface="Times New Roman" panose="02020603050405020304" pitchFamily="18" charset="0"/>
                <a:ea typeface="Times New Roman" panose="02020603050405020304" pitchFamily="18" charset="0"/>
                <a:cs typeface="Times New Roman" panose="02020603050405020304" pitchFamily="18" charset="0"/>
              </a:rPr>
              <a:t>LA NATURE DES DÉTERMINANTS ANTIGÉNIQUES ;</a:t>
            </a:r>
            <a:endParaRPr lang="fr-FR" sz="2400" b="1"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400" b="1" i="1" dirty="0">
                <a:latin typeface="Times New Roman" panose="02020603050405020304" pitchFamily="18" charset="0"/>
                <a:ea typeface="Times New Roman" panose="02020603050405020304" pitchFamily="18" charset="0"/>
                <a:cs typeface="Times New Roman" panose="02020603050405020304" pitchFamily="18" charset="0"/>
              </a:rPr>
              <a:t>DIFFÉRENCE ENTRE UN ANTIGÈNE ET UN HAPTÈNE ;</a:t>
            </a:r>
            <a:endParaRPr lang="fr-FR" sz="2400" b="1"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400" b="1" i="1" dirty="0">
                <a:latin typeface="Times New Roman" panose="02020603050405020304" pitchFamily="18" charset="0"/>
                <a:ea typeface="Times New Roman" panose="02020603050405020304" pitchFamily="18" charset="0"/>
                <a:cs typeface="Times New Roman" panose="02020603050405020304" pitchFamily="18" charset="0"/>
              </a:rPr>
              <a:t>LES FACTEURS LIÉS À L’IMMUNOGÉNICITÉ ;</a:t>
            </a:r>
            <a:endParaRPr lang="fr-FR" sz="2400" b="1"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400" b="1" i="1" dirty="0">
                <a:latin typeface="Times New Roman" panose="02020603050405020304" pitchFamily="18" charset="0"/>
                <a:ea typeface="Times New Roman" panose="02020603050405020304" pitchFamily="18" charset="0"/>
                <a:cs typeface="Times New Roman" panose="02020603050405020304" pitchFamily="18" charset="0"/>
              </a:rPr>
              <a:t>LES ANTIGÈNES SELON LEUR PROVENANCE ;</a:t>
            </a:r>
            <a:endParaRPr lang="fr-FR" sz="2400" b="1"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400" b="1" i="1" dirty="0">
                <a:latin typeface="Times New Roman" panose="02020603050405020304" pitchFamily="18" charset="0"/>
                <a:ea typeface="Times New Roman" panose="02020603050405020304" pitchFamily="18" charset="0"/>
                <a:cs typeface="Times New Roman" panose="02020603050405020304" pitchFamily="18" charset="0"/>
              </a:rPr>
              <a:t>LES RÉACTIONS CROISÉES ET LES TYPES DE RÉACTIONS CROISÉES</a:t>
            </a:r>
            <a:r>
              <a:rPr lang="fr-FR" sz="2000" b="1" i="1" dirty="0">
                <a:latin typeface="Times New Roman" panose="02020603050405020304" pitchFamily="18" charset="0"/>
                <a:ea typeface="Times New Roman" panose="02020603050405020304" pitchFamily="18" charset="0"/>
                <a:cs typeface="Times New Roman" panose="02020603050405020304" pitchFamily="18" charset="0"/>
              </a:rPr>
              <a:t>.</a:t>
            </a:r>
            <a:r>
              <a:rPr lang="fr-FR" sz="2400" i="1" dirty="0">
                <a:latin typeface="Times New Roman" panose="02020603050405020304" pitchFamily="18" charset="0"/>
                <a:ea typeface="Times New Roman" panose="02020603050405020304" pitchFamily="18" charset="0"/>
                <a:cs typeface="Times New Roman" panose="02020603050405020304" pitchFamily="18" charset="0"/>
              </a:rPr>
              <a:t> </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695641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37260" y="102210"/>
            <a:ext cx="10317480" cy="815927"/>
          </a:xfrm>
        </p:spPr>
        <p:txBody>
          <a:bodyPr>
            <a:normAutofit/>
          </a:bodyPr>
          <a:lstStyle/>
          <a:p>
            <a:pPr algn="ctr"/>
            <a:r>
              <a:rPr lang="fr-FR" sz="3200" dirty="0"/>
              <a:t>INTRODUCTION  1/2</a:t>
            </a:r>
          </a:p>
        </p:txBody>
      </p:sp>
      <p:sp>
        <p:nvSpPr>
          <p:cNvPr id="3" name="Rectangle 2"/>
          <p:cNvSpPr/>
          <p:nvPr/>
        </p:nvSpPr>
        <p:spPr>
          <a:xfrm>
            <a:off x="937260" y="1036202"/>
            <a:ext cx="10317480" cy="4978735"/>
          </a:xfrm>
          <a:prstGeom prst="rect">
            <a:avLst/>
          </a:prstGeom>
        </p:spPr>
        <p:txBody>
          <a:bodyPr wrap="square">
            <a:spAutoFit/>
          </a:bodyPr>
          <a:lstStyle/>
          <a:p>
            <a:pPr algn="just">
              <a:lnSpc>
                <a:spcPct val="150000"/>
              </a:lnSpc>
              <a:spcAft>
                <a:spcPts val="0"/>
              </a:spcAft>
            </a:pPr>
            <a:r>
              <a:rPr lang="fr-FR" sz="3600" b="1" u="sng" dirty="0">
                <a:latin typeface="Times New Roman" panose="02020603050405020304" pitchFamily="18" charset="0"/>
                <a:cs typeface="Times New Roman" panose="02020603050405020304" pitchFamily="18" charset="0"/>
              </a:rPr>
              <a:t>Définition</a:t>
            </a:r>
          </a:p>
          <a:p>
            <a:pPr algn="just">
              <a:lnSpc>
                <a:spcPct val="150000"/>
              </a:lnSpc>
              <a:spcAft>
                <a:spcPts val="0"/>
              </a:spcAft>
            </a:pPr>
            <a:r>
              <a:rPr lang="fr-FR" sz="3600" dirty="0">
                <a:latin typeface="Times New Roman" panose="02020603050405020304" pitchFamily="18" charset="0"/>
                <a:cs typeface="Times New Roman" panose="02020603050405020304" pitchFamily="18" charset="0"/>
              </a:rPr>
              <a:t>On appelle </a:t>
            </a:r>
            <a:r>
              <a:rPr lang="fr-FR" sz="3600" b="1" dirty="0">
                <a:latin typeface="Times New Roman" panose="02020603050405020304" pitchFamily="18" charset="0"/>
                <a:cs typeface="Times New Roman" panose="02020603050405020304" pitchFamily="18" charset="0"/>
              </a:rPr>
              <a:t>antigène (Ag)</a:t>
            </a:r>
            <a:r>
              <a:rPr lang="fr-FR" sz="3600" dirty="0">
                <a:latin typeface="Times New Roman" panose="02020603050405020304" pitchFamily="18" charset="0"/>
                <a:cs typeface="Times New Roman" panose="02020603050405020304" pitchFamily="18" charset="0"/>
              </a:rPr>
              <a:t> toute substance étrangère qui introduite dans un organisme vivant ne </a:t>
            </a:r>
            <a:r>
              <a:rPr lang="fr-FR" sz="3600" b="1" dirty="0">
                <a:latin typeface="Times New Roman" panose="02020603050405020304" pitchFamily="18" charset="0"/>
                <a:cs typeface="Times New Roman" panose="02020603050405020304" pitchFamily="18" charset="0"/>
              </a:rPr>
              <a:t>la possédant pas </a:t>
            </a:r>
            <a:r>
              <a:rPr lang="fr-FR" sz="3600" dirty="0">
                <a:latin typeface="Times New Roman" panose="02020603050405020304" pitchFamily="18" charset="0"/>
                <a:cs typeface="Times New Roman" panose="02020603050405020304" pitchFamily="18" charset="0"/>
              </a:rPr>
              <a:t>est capable d</a:t>
            </a:r>
            <a:r>
              <a:rPr lang="fr-FR" sz="3600" b="1" dirty="0">
                <a:latin typeface="Times New Roman" panose="02020603050405020304" pitchFamily="18" charset="0"/>
                <a:cs typeface="Times New Roman" panose="02020603050405020304" pitchFamily="18" charset="0"/>
              </a:rPr>
              <a:t>’induire</a:t>
            </a:r>
            <a:r>
              <a:rPr lang="fr-FR" sz="3600" dirty="0">
                <a:latin typeface="Times New Roman" panose="02020603050405020304" pitchFamily="18" charset="0"/>
                <a:cs typeface="Times New Roman" panose="02020603050405020304" pitchFamily="18" charset="0"/>
              </a:rPr>
              <a:t> une </a:t>
            </a:r>
            <a:r>
              <a:rPr lang="fr-FR" sz="3600" b="1" dirty="0">
                <a:latin typeface="Times New Roman" panose="02020603050405020304" pitchFamily="18" charset="0"/>
                <a:cs typeface="Times New Roman" panose="02020603050405020304" pitchFamily="18" charset="0"/>
              </a:rPr>
              <a:t>RI</a:t>
            </a:r>
            <a:r>
              <a:rPr lang="fr-FR" sz="3600" dirty="0">
                <a:latin typeface="Times New Roman" panose="02020603050405020304" pitchFamily="18" charset="0"/>
                <a:cs typeface="Times New Roman" panose="02020603050405020304" pitchFamily="18" charset="0"/>
              </a:rPr>
              <a:t> caractérisée par l’apparition d’anticorps ou des lymphocytes sensibilisés et la sécrétion de cytokines. </a:t>
            </a:r>
          </a:p>
        </p:txBody>
      </p:sp>
    </p:spTree>
    <p:extLst>
      <p:ext uri="{BB962C8B-B14F-4D97-AF65-F5344CB8AC3E}">
        <p14:creationId xmlns:p14="http://schemas.microsoft.com/office/powerpoint/2010/main" val="3074825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E30FD7-2A79-46D0-AC68-C5DFD745E11B}"/>
              </a:ext>
            </a:extLst>
          </p:cNvPr>
          <p:cNvSpPr>
            <a:spLocks noGrp="1"/>
          </p:cNvSpPr>
          <p:nvPr>
            <p:ph type="title"/>
          </p:nvPr>
        </p:nvSpPr>
        <p:spPr>
          <a:xfrm>
            <a:off x="831851" y="1138240"/>
            <a:ext cx="10515600" cy="2852737"/>
          </a:xfrm>
        </p:spPr>
        <p:txBody>
          <a:bodyPr/>
          <a:lstStyle/>
          <a:p>
            <a:pPr algn="ctr"/>
            <a:r>
              <a:rPr lang="fr-FR" dirty="0"/>
              <a:t>INTRODUCTION A L’IMMUNOLOGIE</a:t>
            </a:r>
          </a:p>
        </p:txBody>
      </p:sp>
      <p:sp>
        <p:nvSpPr>
          <p:cNvPr id="3" name="Espace réservé du texte 2">
            <a:extLst>
              <a:ext uri="{FF2B5EF4-FFF2-40B4-BE49-F238E27FC236}">
                <a16:creationId xmlns:a16="http://schemas.microsoft.com/office/drawing/2014/main" id="{A1CD6062-4DED-4414-9E26-7DA16B62F0C1}"/>
              </a:ext>
            </a:extLst>
          </p:cNvPr>
          <p:cNvSpPr>
            <a:spLocks noGrp="1"/>
          </p:cNvSpPr>
          <p:nvPr>
            <p:ph type="body" idx="1"/>
          </p:nvPr>
        </p:nvSpPr>
        <p:spPr>
          <a:xfrm>
            <a:off x="831851" y="4175128"/>
            <a:ext cx="10515600" cy="1500187"/>
          </a:xfrm>
        </p:spPr>
        <p:txBody>
          <a:bodyPr/>
          <a:lstStyle/>
          <a:p>
            <a:endParaRPr lang="fr-FR" dirty="0"/>
          </a:p>
        </p:txBody>
      </p:sp>
    </p:spTree>
    <p:extLst>
      <p:ext uri="{BB962C8B-B14F-4D97-AF65-F5344CB8AC3E}">
        <p14:creationId xmlns:p14="http://schemas.microsoft.com/office/powerpoint/2010/main" val="39824776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287947"/>
            <a:ext cx="10317480" cy="815927"/>
          </a:xfrm>
        </p:spPr>
        <p:txBody>
          <a:bodyPr/>
          <a:lstStyle/>
          <a:p>
            <a:pPr algn="ctr"/>
            <a:r>
              <a:rPr lang="fr-FR" dirty="0"/>
              <a:t>INTRODUCTION 2/2</a:t>
            </a:r>
          </a:p>
        </p:txBody>
      </p:sp>
      <p:sp>
        <p:nvSpPr>
          <p:cNvPr id="3" name="Rectangle 2"/>
          <p:cNvSpPr/>
          <p:nvPr/>
        </p:nvSpPr>
        <p:spPr>
          <a:xfrm>
            <a:off x="866337" y="1208812"/>
            <a:ext cx="10317480" cy="4598375"/>
          </a:xfrm>
          <a:prstGeom prst="rect">
            <a:avLst/>
          </a:prstGeom>
        </p:spPr>
        <p:txBody>
          <a:bodyPr wrap="square">
            <a:spAutoFit/>
          </a:bodyPr>
          <a:lstStyle/>
          <a:p>
            <a:pPr algn="just">
              <a:lnSpc>
                <a:spcPct val="150000"/>
              </a:lnSpc>
              <a:spcAft>
                <a:spcPts val="0"/>
              </a:spcAft>
            </a:pPr>
            <a:r>
              <a:rPr lang="fr-FR" sz="4000" dirty="0">
                <a:latin typeface="Times New Roman" panose="02020603050405020304" pitchFamily="18" charset="0"/>
                <a:cs typeface="Times New Roman" panose="02020603050405020304" pitchFamily="18" charset="0"/>
              </a:rPr>
              <a:t>L’antigène doit être susceptible de réagir de façon </a:t>
            </a:r>
            <a:r>
              <a:rPr lang="fr-FR" sz="4000" b="1" dirty="0">
                <a:latin typeface="Times New Roman" panose="02020603050405020304" pitchFamily="18" charset="0"/>
                <a:cs typeface="Times New Roman" panose="02020603050405020304" pitchFamily="18" charset="0"/>
              </a:rPr>
              <a:t>spécifique</a:t>
            </a:r>
            <a:r>
              <a:rPr lang="fr-FR" sz="4000" dirty="0">
                <a:latin typeface="Times New Roman" panose="02020603050405020304" pitchFamily="18" charset="0"/>
                <a:cs typeface="Times New Roman" panose="02020603050405020304" pitchFamily="18" charset="0"/>
              </a:rPr>
              <a:t> avec le produit de cette </a:t>
            </a:r>
            <a:r>
              <a:rPr lang="fr-FR" sz="4000" b="1" dirty="0">
                <a:latin typeface="Times New Roman" panose="02020603050405020304" pitchFamily="18" charset="0"/>
                <a:cs typeface="Times New Roman" panose="02020603050405020304" pitchFamily="18" charset="0"/>
              </a:rPr>
              <a:t>réponse</a:t>
            </a:r>
            <a:r>
              <a:rPr lang="fr-FR" sz="4000" dirty="0">
                <a:latin typeface="Times New Roman" panose="02020603050405020304" pitchFamily="18" charset="0"/>
                <a:cs typeface="Times New Roman" panose="02020603050405020304" pitchFamily="18" charset="0"/>
              </a:rPr>
              <a:t>.</a:t>
            </a:r>
          </a:p>
          <a:p>
            <a:pPr algn="just">
              <a:lnSpc>
                <a:spcPct val="150000"/>
              </a:lnSpc>
              <a:spcAft>
                <a:spcPts val="0"/>
              </a:spcAft>
            </a:pPr>
            <a:r>
              <a:rPr lang="fr-FR" sz="4000" dirty="0">
                <a:latin typeface="Times New Roman" panose="02020603050405020304" pitchFamily="18" charset="0"/>
                <a:cs typeface="Times New Roman" panose="02020603050405020304" pitchFamily="18" charset="0"/>
              </a:rPr>
              <a:t>De cette définition découlent les 2 propriétés essentielles de l’Ag : l’</a:t>
            </a:r>
            <a:r>
              <a:rPr lang="fr-FR" sz="4000" b="1" dirty="0">
                <a:latin typeface="Times New Roman" panose="02020603050405020304" pitchFamily="18" charset="0"/>
                <a:cs typeface="Times New Roman" panose="02020603050405020304" pitchFamily="18" charset="0"/>
              </a:rPr>
              <a:t>immunogénicité</a:t>
            </a:r>
            <a:r>
              <a:rPr lang="fr-FR" sz="4000" dirty="0">
                <a:latin typeface="Times New Roman" panose="02020603050405020304" pitchFamily="18" charset="0"/>
                <a:cs typeface="Times New Roman" panose="02020603050405020304" pitchFamily="18" charset="0"/>
              </a:rPr>
              <a:t> et la </a:t>
            </a:r>
            <a:r>
              <a:rPr lang="fr-FR" sz="4000" b="1" dirty="0">
                <a:latin typeface="Times New Roman" panose="02020603050405020304" pitchFamily="18" charset="0"/>
                <a:cs typeface="Times New Roman" panose="02020603050405020304" pitchFamily="18" charset="0"/>
              </a:rPr>
              <a:t>spécificité immunologique.</a:t>
            </a:r>
            <a:endParaRPr lang="fr-FR"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54981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130785"/>
            <a:ext cx="10317480" cy="815927"/>
          </a:xfrm>
        </p:spPr>
        <p:txBody>
          <a:bodyPr/>
          <a:lstStyle/>
          <a:p>
            <a:pPr algn="ctr"/>
            <a:r>
              <a:rPr lang="fr-FR" dirty="0"/>
              <a:t>I-IMMUNOGENICITE  1/5</a:t>
            </a:r>
          </a:p>
        </p:txBody>
      </p:sp>
      <p:sp>
        <p:nvSpPr>
          <p:cNvPr id="3" name="Rectangle 2"/>
          <p:cNvSpPr/>
          <p:nvPr/>
        </p:nvSpPr>
        <p:spPr>
          <a:xfrm>
            <a:off x="866337" y="946712"/>
            <a:ext cx="10317480" cy="5262979"/>
          </a:xfrm>
          <a:prstGeom prst="rect">
            <a:avLst/>
          </a:prstGeom>
        </p:spPr>
        <p:txBody>
          <a:bodyPr wrap="square">
            <a:spAutoFit/>
          </a:bodyPr>
          <a:lstStyle/>
          <a:p>
            <a:pPr marL="742950" lvl="1" indent="-285750" algn="just">
              <a:lnSpc>
                <a:spcPct val="150000"/>
              </a:lnSpc>
              <a:spcAft>
                <a:spcPts val="0"/>
              </a:spcAft>
              <a:buFont typeface="+mj-lt"/>
              <a:buAutoNum type="arabicPeriod"/>
              <a:tabLst>
                <a:tab pos="450215" algn="l"/>
                <a:tab pos="540385" algn="l"/>
              </a:tabLst>
            </a:pPr>
            <a:r>
              <a:rPr lang="fr-FR" sz="2800" b="1" u="sng" dirty="0">
                <a:latin typeface="Times New Roman" panose="02020603050405020304" pitchFamily="18" charset="0"/>
                <a:ea typeface="Calibri" panose="020F0502020204030204" pitchFamily="34" charset="0"/>
                <a:cs typeface="Times New Roman" panose="02020603050405020304" pitchFamily="18" charset="0"/>
              </a:rPr>
              <a:t>Définition</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L’immunogénicité est </a:t>
            </a:r>
            <a:r>
              <a:rPr lang="fr-FR" sz="2800" b="1" dirty="0">
                <a:latin typeface="Times New Roman" panose="02020603050405020304" pitchFamily="18" charset="0"/>
                <a:cs typeface="Times New Roman" panose="02020603050405020304" pitchFamily="18" charset="0"/>
              </a:rPr>
              <a:t>la capacité d’un Ag à induire une </a:t>
            </a:r>
            <a:r>
              <a:rPr lang="fr-FR" sz="2800" dirty="0">
                <a:latin typeface="Times New Roman" panose="02020603050405020304" pitchFamily="18" charset="0"/>
                <a:cs typeface="Times New Roman" panose="02020603050405020304" pitchFamily="18" charset="0"/>
              </a:rPr>
              <a:t>RI.               Cette  R I </a:t>
            </a:r>
            <a:r>
              <a:rPr lang="fr-FR" sz="2800" b="1" dirty="0">
                <a:latin typeface="Times New Roman" panose="02020603050405020304" pitchFamily="18" charset="0"/>
                <a:cs typeface="Times New Roman" panose="02020603050405020304" pitchFamily="18" charset="0"/>
              </a:rPr>
              <a:t>se traduit par</a:t>
            </a:r>
            <a:r>
              <a:rPr lang="fr-FR" sz="2800" dirty="0">
                <a:latin typeface="Times New Roman" panose="02020603050405020304" pitchFamily="18" charset="0"/>
                <a:cs typeface="Times New Roman" panose="02020603050405020304" pitchFamily="18" charset="0"/>
              </a:rPr>
              <a:t> :</a:t>
            </a:r>
            <a:endParaRPr lang="fr-FR" sz="4000" dirty="0">
              <a:latin typeface="Times New Roman" panose="02020603050405020304" pitchFamily="18"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la production d’Ac spécifiques dirigés contre l’Ag qui a induit leur synthèse ;</a:t>
            </a:r>
            <a:endParaRPr lang="fr-FR" sz="40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la production de lymphocytes T sensibilisés réactifs (effecteurs et mémoires) ;</a:t>
            </a:r>
            <a:endParaRPr lang="fr-FR" sz="40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la sécrétion de cytokines.</a:t>
            </a:r>
            <a:endParaRPr lang="fr-FR" sz="40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802261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52049" y="345097"/>
            <a:ext cx="10317480" cy="815927"/>
          </a:xfrm>
        </p:spPr>
        <p:txBody>
          <a:bodyPr/>
          <a:lstStyle/>
          <a:p>
            <a:pPr algn="ctr"/>
            <a:r>
              <a:rPr lang="fr-FR" dirty="0"/>
              <a:t>I-IMMUNOGENICITE   2/5  </a:t>
            </a:r>
          </a:p>
        </p:txBody>
      </p:sp>
      <p:sp>
        <p:nvSpPr>
          <p:cNvPr id="3" name="Rectangle 2"/>
          <p:cNvSpPr/>
          <p:nvPr/>
        </p:nvSpPr>
        <p:spPr>
          <a:xfrm>
            <a:off x="852049" y="1161024"/>
            <a:ext cx="10317480" cy="5262979"/>
          </a:xfrm>
          <a:prstGeom prst="rect">
            <a:avLst/>
          </a:prstGeom>
        </p:spPr>
        <p:txBody>
          <a:bodyPr wrap="square">
            <a:spAutoFit/>
          </a:bodyPr>
          <a:lstStyle/>
          <a:p>
            <a:pPr algn="just">
              <a:lnSpc>
                <a:spcPct val="150000"/>
              </a:lnSpc>
              <a:spcAft>
                <a:spcPts val="0"/>
              </a:spcAft>
            </a:pPr>
            <a:r>
              <a:rPr lang="fr-FR" sz="3200" dirty="0">
                <a:latin typeface="Times New Roman" panose="02020603050405020304" pitchFamily="18" charset="0"/>
                <a:cs typeface="Times New Roman" panose="02020603050405020304" pitchFamily="18" charset="0"/>
              </a:rPr>
              <a:t>Un Ag ayant cette caractéristique est appelé immunogène. </a:t>
            </a:r>
            <a:r>
              <a:rPr lang="fr-FR" sz="3200" b="1" dirty="0">
                <a:latin typeface="Times New Roman" panose="02020603050405020304" pitchFamily="18" charset="0"/>
                <a:cs typeface="Times New Roman" panose="02020603050405020304" pitchFamily="18" charset="0"/>
              </a:rPr>
              <a:t>L’immunogénicité est liée à la taille </a:t>
            </a:r>
            <a:r>
              <a:rPr lang="fr-FR" sz="3200" dirty="0">
                <a:latin typeface="Times New Roman" panose="02020603050405020304" pitchFamily="18" charset="0"/>
                <a:cs typeface="Times New Roman" panose="02020603050405020304" pitchFamily="18" charset="0"/>
              </a:rPr>
              <a:t>de la molécule.                              </a:t>
            </a:r>
            <a:endParaRPr lang="fr-FR" sz="44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3200" b="1" dirty="0">
                <a:latin typeface="Times New Roman" panose="02020603050405020304" pitchFamily="18" charset="0"/>
                <a:cs typeface="Times New Roman" panose="02020603050405020304" pitchFamily="18" charset="0"/>
              </a:rPr>
              <a:t>La tolérogénicité est l’absence de réponse à l’introduction de l’antigène </a:t>
            </a:r>
            <a:r>
              <a:rPr lang="fr-FR" sz="3200" dirty="0">
                <a:latin typeface="Times New Roman" panose="02020603050405020304" pitchFamily="18" charset="0"/>
                <a:cs typeface="Times New Roman" panose="02020603050405020304" pitchFamily="18" charset="0"/>
              </a:rPr>
              <a:t>alors que l’organisme est capable de répondre à d’autres stimulations antigéniques. Une substance ayant cette propriété est appelée tolérogène parce qu’elle induit une tolérance spécifique. </a:t>
            </a:r>
            <a:endParaRPr lang="fr-FR"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89903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3487" y="230797"/>
            <a:ext cx="10317480" cy="815927"/>
          </a:xfrm>
        </p:spPr>
        <p:txBody>
          <a:bodyPr/>
          <a:lstStyle/>
          <a:p>
            <a:pPr algn="ctr"/>
            <a:r>
              <a:rPr lang="fr-FR" dirty="0"/>
              <a:t>I-IMMUNOGENICITE   3/5</a:t>
            </a:r>
          </a:p>
        </p:txBody>
      </p:sp>
      <p:sp>
        <p:nvSpPr>
          <p:cNvPr id="3" name="Rectangle 2"/>
          <p:cNvSpPr/>
          <p:nvPr/>
        </p:nvSpPr>
        <p:spPr>
          <a:xfrm>
            <a:off x="818274" y="1181685"/>
            <a:ext cx="10197979" cy="4801314"/>
          </a:xfrm>
          <a:prstGeom prst="rect">
            <a:avLst/>
          </a:prstGeom>
        </p:spPr>
        <p:txBody>
          <a:bodyPr wrap="square">
            <a:spAutoFit/>
          </a:bodyPr>
          <a:lstStyle/>
          <a:p>
            <a:pPr marL="742950" lvl="1" indent="-285750" algn="just">
              <a:lnSpc>
                <a:spcPct val="150000"/>
              </a:lnSpc>
              <a:spcAft>
                <a:spcPts val="0"/>
              </a:spcAft>
              <a:buFont typeface="+mj-lt"/>
              <a:buAutoNum type="arabicPeriod"/>
              <a:tabLst>
                <a:tab pos="450215" algn="l"/>
                <a:tab pos="540385" algn="l"/>
              </a:tabLst>
            </a:pPr>
            <a:r>
              <a:rPr lang="fr-FR" sz="3600" b="1" u="sng" dirty="0">
                <a:latin typeface="Times New Roman" panose="02020603050405020304" pitchFamily="18" charset="0"/>
                <a:ea typeface="Calibri" panose="020F0502020204030204" pitchFamily="34" charset="0"/>
                <a:cs typeface="Times New Roman" panose="02020603050405020304" pitchFamily="18" charset="0"/>
              </a:rPr>
              <a:t>Antigène et haptène</a:t>
            </a:r>
          </a:p>
          <a:p>
            <a:pPr lvl="2"/>
            <a:r>
              <a:rPr lang="fr-FR" sz="3600" u="sng" dirty="0">
                <a:latin typeface="Times New Roman" panose="02020603050405020304" pitchFamily="18" charset="0"/>
                <a:cs typeface="Times New Roman" panose="02020603050405020304" pitchFamily="18" charset="0"/>
              </a:rPr>
              <a:t>Antigène</a:t>
            </a:r>
            <a:endParaRPr lang="fr-FR" sz="3600" dirty="0">
              <a:latin typeface="Times New Roman" panose="02020603050405020304" pitchFamily="18" charset="0"/>
              <a:cs typeface="Times New Roman" panose="02020603050405020304" pitchFamily="18" charset="0"/>
            </a:endParaRPr>
          </a:p>
          <a:p>
            <a:r>
              <a:rPr lang="fr-FR" sz="3600" dirty="0">
                <a:latin typeface="Times New Roman" panose="02020603050405020304" pitchFamily="18" charset="0"/>
                <a:cs typeface="Times New Roman" panose="02020603050405020304" pitchFamily="18" charset="0"/>
              </a:rPr>
              <a:t>L’antigène est l’immunogène ; c’est une grosse molécule de poids moléculaire élevé, susceptible de stimuler la production d’anticorps ou la prolifération de lymphocytes T et B. Elle possède à sa surface des motifs antigéniques appelés déterminants ou épitopes, responsables du pouvoir immunogène.</a:t>
            </a:r>
          </a:p>
        </p:txBody>
      </p:sp>
      <p:pic>
        <p:nvPicPr>
          <p:cNvPr id="4" name="Image 3"/>
          <p:cNvPicPr/>
          <p:nvPr/>
        </p:nvPicPr>
        <p:blipFill>
          <a:blip r:embed="rId2"/>
          <a:srcRect/>
          <a:stretch>
            <a:fillRect/>
          </a:stretch>
        </p:blipFill>
        <p:spPr bwMode="auto">
          <a:xfrm>
            <a:off x="9470707" y="638760"/>
            <a:ext cx="2002155" cy="2053663"/>
          </a:xfrm>
          <a:prstGeom prst="rect">
            <a:avLst/>
          </a:prstGeom>
          <a:noFill/>
          <a:ln w="9525">
            <a:noFill/>
            <a:miter lim="800000"/>
            <a:headEnd/>
            <a:tailEnd/>
          </a:ln>
        </p:spPr>
      </p:pic>
    </p:spTree>
    <p:extLst>
      <p:ext uri="{BB962C8B-B14F-4D97-AF65-F5344CB8AC3E}">
        <p14:creationId xmlns:p14="http://schemas.microsoft.com/office/powerpoint/2010/main" val="28879773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37774" y="145072"/>
            <a:ext cx="10317480" cy="815927"/>
          </a:xfrm>
        </p:spPr>
        <p:txBody>
          <a:bodyPr/>
          <a:lstStyle/>
          <a:p>
            <a:pPr algn="ctr"/>
            <a:r>
              <a:rPr lang="fr-FR" dirty="0"/>
              <a:t>I-IMMUNOGENICITE   4/5   </a:t>
            </a:r>
          </a:p>
        </p:txBody>
      </p:sp>
      <p:sp>
        <p:nvSpPr>
          <p:cNvPr id="3" name="Rectangle 2"/>
          <p:cNvSpPr/>
          <p:nvPr/>
        </p:nvSpPr>
        <p:spPr>
          <a:xfrm>
            <a:off x="694887" y="838785"/>
            <a:ext cx="10317480" cy="5632311"/>
          </a:xfrm>
          <a:prstGeom prst="rect">
            <a:avLst/>
          </a:prstGeom>
        </p:spPr>
        <p:txBody>
          <a:bodyPr wrap="square">
            <a:spAutoFit/>
          </a:bodyPr>
          <a:lstStyle/>
          <a:p>
            <a:pPr lvl="2" algn="just">
              <a:lnSpc>
                <a:spcPct val="150000"/>
              </a:lnSpc>
              <a:spcAft>
                <a:spcPts val="0"/>
              </a:spcAft>
            </a:pPr>
            <a:r>
              <a:rPr lang="fr-FR" sz="3000" b="1" u="sng" dirty="0">
                <a:latin typeface="Times New Roman" panose="02020603050405020304" pitchFamily="18" charset="0"/>
                <a:ea typeface="Calibri" panose="020F0502020204030204" pitchFamily="34" charset="0"/>
                <a:cs typeface="Times New Roman" panose="02020603050405020304" pitchFamily="18" charset="0"/>
              </a:rPr>
              <a:t>2.   Haptène</a:t>
            </a:r>
            <a:endParaRPr lang="fr-FR" sz="3000" b="1"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3000" dirty="0">
                <a:latin typeface="Times New Roman" panose="02020603050405020304" pitchFamily="18" charset="0"/>
                <a:cs typeface="Times New Roman" panose="02020603050405020304" pitchFamily="18" charset="0"/>
              </a:rPr>
              <a:t>Du grec « </a:t>
            </a:r>
            <a:r>
              <a:rPr lang="fr-FR" sz="3000" i="1" dirty="0" err="1">
                <a:latin typeface="Times New Roman" panose="02020603050405020304" pitchFamily="18" charset="0"/>
                <a:cs typeface="Times New Roman" panose="02020603050405020304" pitchFamily="18" charset="0"/>
              </a:rPr>
              <a:t>hapteïn</a:t>
            </a:r>
            <a:r>
              <a:rPr lang="fr-FR" sz="3000" dirty="0">
                <a:latin typeface="Times New Roman" panose="02020603050405020304" pitchFamily="18" charset="0"/>
                <a:cs typeface="Times New Roman" panose="02020603050405020304" pitchFamily="18" charset="0"/>
              </a:rPr>
              <a:t> » (attacher), la notion d’haptène a été introduite en 1921 par Karl LANDSTEINER pour qualifier des </a:t>
            </a:r>
            <a:r>
              <a:rPr lang="fr-FR" sz="3000" b="1" dirty="0">
                <a:latin typeface="Times New Roman" panose="02020603050405020304" pitchFamily="18" charset="0"/>
                <a:cs typeface="Times New Roman" panose="02020603050405020304" pitchFamily="18" charset="0"/>
              </a:rPr>
              <a:t>substances de faible PM non immunogènes par elles-mêmes</a:t>
            </a:r>
            <a:r>
              <a:rPr lang="fr-FR" sz="3000" dirty="0">
                <a:latin typeface="Times New Roman" panose="02020603050405020304" pitchFamily="18" charset="0"/>
                <a:cs typeface="Times New Roman" panose="02020603050405020304" pitchFamily="18" charset="0"/>
              </a:rPr>
              <a:t>, mais pouvant le devenir lorsqu’elles sont couplées à des protéines porteuses appelées « carrier ».</a:t>
            </a:r>
          </a:p>
          <a:p>
            <a:pPr algn="just">
              <a:lnSpc>
                <a:spcPct val="150000"/>
              </a:lnSpc>
              <a:spcAft>
                <a:spcPts val="0"/>
              </a:spcAft>
            </a:pPr>
            <a:r>
              <a:rPr lang="fr-FR" sz="3000" dirty="0">
                <a:latin typeface="Times New Roman" panose="02020603050405020304" pitchFamily="18" charset="0"/>
                <a:cs typeface="Times New Roman" panose="02020603050405020304" pitchFamily="18" charset="0"/>
              </a:rPr>
              <a:t> Un </a:t>
            </a:r>
            <a:r>
              <a:rPr lang="fr-FR" sz="3000" b="1" dirty="0">
                <a:latin typeface="Times New Roman" panose="02020603050405020304" pitchFamily="18" charset="0"/>
                <a:cs typeface="Times New Roman" panose="02020603050405020304" pitchFamily="18" charset="0"/>
              </a:rPr>
              <a:t>antigène artificiel </a:t>
            </a:r>
            <a:r>
              <a:rPr lang="fr-FR" sz="3000" dirty="0">
                <a:latin typeface="Times New Roman" panose="02020603050405020304" pitchFamily="18" charset="0"/>
                <a:cs typeface="Times New Roman" panose="02020603050405020304" pitchFamily="18" charset="0"/>
              </a:rPr>
              <a:t>est un </a:t>
            </a:r>
            <a:r>
              <a:rPr lang="fr-FR" sz="3000" b="1" dirty="0">
                <a:latin typeface="Times New Roman" panose="02020603050405020304" pitchFamily="18" charset="0"/>
                <a:cs typeface="Times New Roman" panose="02020603050405020304" pitchFamily="18" charset="0"/>
              </a:rPr>
              <a:t>complexe moléculaire formé par une protéine dite porteuse et un haptène</a:t>
            </a:r>
            <a:r>
              <a:rPr lang="fr-FR" sz="30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8288931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416534"/>
            <a:ext cx="10317480" cy="815927"/>
          </a:xfrm>
        </p:spPr>
        <p:txBody>
          <a:bodyPr/>
          <a:lstStyle/>
          <a:p>
            <a:pPr algn="ctr"/>
            <a:r>
              <a:rPr lang="fr-FR" dirty="0"/>
              <a:t>I- IMMUNOGENICITE   5/5</a:t>
            </a:r>
          </a:p>
        </p:txBody>
      </p:sp>
      <p:sp>
        <p:nvSpPr>
          <p:cNvPr id="3" name="Rectangle 2"/>
          <p:cNvSpPr/>
          <p:nvPr/>
        </p:nvSpPr>
        <p:spPr>
          <a:xfrm>
            <a:off x="866337" y="1232461"/>
            <a:ext cx="10317480" cy="5262979"/>
          </a:xfrm>
          <a:prstGeom prst="rect">
            <a:avLst/>
          </a:prstGeom>
        </p:spPr>
        <p:txBody>
          <a:bodyPr wrap="square">
            <a:spAutoFit/>
          </a:bodyPr>
          <a:lstStyle/>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L’haptène peut ensuite réagir spécifiquement avec les produits de cette réponse immunitaire tel que l’anticorps. </a:t>
            </a:r>
            <a:r>
              <a:rPr lang="fr-FR" sz="2800" b="1" dirty="0">
                <a:latin typeface="Times New Roman" panose="02020603050405020304" pitchFamily="18" charset="0"/>
                <a:cs typeface="Times New Roman" panose="02020603050405020304" pitchFamily="18" charset="0"/>
              </a:rPr>
              <a:t>La spécificité antigénique est liée à l’épitope</a:t>
            </a:r>
            <a:r>
              <a:rPr lang="fr-FR" sz="2800" dirty="0">
                <a:latin typeface="Times New Roman" panose="02020603050405020304" pitchFamily="18" charset="0"/>
                <a:cs typeface="Times New Roman" panose="02020603050405020304" pitchFamily="18" charset="0"/>
              </a:rPr>
              <a:t>. </a:t>
            </a:r>
            <a:endParaRPr lang="fr-FR" sz="40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Autrement dit, l’haptène est une substance non immunogène mais possédant la spécificité immunologique.</a:t>
            </a:r>
            <a:endParaRPr lang="fr-FR" sz="40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Lorsqu’on injecte l’immunogène à un animal, il produit des anticorps spécifiques ou des lymphocytes T sensibilisés contre les motifs antigéniques de l’immunogène.</a:t>
            </a:r>
            <a:endParaRPr lang="fr-FR"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20049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Les Antigènes Immunologie, FCB 2A, Sept ppt video online télécharger"/>
          <p:cNvPicPr/>
          <p:nvPr/>
        </p:nvPicPr>
        <p:blipFill rotWithShape="1">
          <a:blip r:embed="rId2">
            <a:extLst>
              <a:ext uri="{28A0092B-C50C-407E-A947-70E740481C1C}">
                <a14:useLocalDpi xmlns:a14="http://schemas.microsoft.com/office/drawing/2010/main" val="0"/>
              </a:ext>
            </a:extLst>
          </a:blip>
          <a:srcRect l="2140" t="1664" r="7258" b="2074"/>
          <a:stretch/>
        </p:blipFill>
        <p:spPr bwMode="auto">
          <a:xfrm>
            <a:off x="937259" y="185738"/>
            <a:ext cx="10317479" cy="598646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978653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3487" y="273660"/>
            <a:ext cx="10317480" cy="815927"/>
          </a:xfrm>
        </p:spPr>
        <p:txBody>
          <a:bodyPr>
            <a:normAutofit/>
          </a:bodyPr>
          <a:lstStyle/>
          <a:p>
            <a:r>
              <a:rPr lang="fr-FR" sz="2400" dirty="0"/>
              <a:t>FACTEURS CONDITIONNANT L’IMMUNOGENICITE 1/6</a:t>
            </a:r>
          </a:p>
        </p:txBody>
      </p:sp>
      <p:sp>
        <p:nvSpPr>
          <p:cNvPr id="3" name="Rectangle 2"/>
          <p:cNvSpPr/>
          <p:nvPr/>
        </p:nvSpPr>
        <p:spPr>
          <a:xfrm>
            <a:off x="580587" y="1305074"/>
            <a:ext cx="10317480" cy="5078313"/>
          </a:xfrm>
          <a:prstGeom prst="rect">
            <a:avLst/>
          </a:prstGeom>
        </p:spPr>
        <p:txBody>
          <a:bodyPr wrap="square">
            <a:spAutoFit/>
          </a:bodyPr>
          <a:lstStyle/>
          <a:p>
            <a:pPr marL="742950" lvl="1" indent="-285750" algn="just">
              <a:lnSpc>
                <a:spcPct val="150000"/>
              </a:lnSpc>
              <a:spcBef>
                <a:spcPts val="1000"/>
              </a:spcBef>
              <a:buFont typeface="+mj-lt"/>
              <a:buAutoNum type="arabicPeriod"/>
            </a:pPr>
            <a:r>
              <a:rPr lang="fr-FR" sz="2400" b="1" u="sng"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Facteurs liés à l’antigène</a:t>
            </a:r>
            <a:endParaRPr lang="fr-FR" sz="3600" dirty="0">
              <a:solidFill>
                <a:prstClr val="black"/>
              </a:solidFill>
              <a:latin typeface="Times New Roman" panose="02020603050405020304" pitchFamily="18" charset="0"/>
              <a:cs typeface="Times New Roman" panose="02020603050405020304" pitchFamily="18" charset="0"/>
            </a:endParaRPr>
          </a:p>
          <a:p>
            <a:pPr lvl="0" algn="just">
              <a:lnSpc>
                <a:spcPct val="150000"/>
              </a:lnSpc>
            </a:pPr>
            <a:r>
              <a:rPr lang="fr-FR" sz="2400" dirty="0">
                <a:solidFill>
                  <a:prstClr val="black"/>
                </a:solidFill>
                <a:latin typeface="Times New Roman" panose="02020603050405020304" pitchFamily="18" charset="0"/>
                <a:cs typeface="Times New Roman" panose="02020603050405020304" pitchFamily="18" charset="0"/>
              </a:rPr>
              <a:t>Il faut distinguer 2 types d’antigènes : les Ag particulaires et les Ag solubles.</a:t>
            </a:r>
            <a:endParaRPr lang="fr-FR" sz="3600" dirty="0">
              <a:solidFill>
                <a:prstClr val="black"/>
              </a:solidFill>
              <a:latin typeface="Times New Roman" panose="02020603050405020304" pitchFamily="18" charset="0"/>
              <a:cs typeface="Times New Roman" panose="02020603050405020304" pitchFamily="18" charset="0"/>
            </a:endParaRPr>
          </a:p>
          <a:p>
            <a:pPr marL="1143000" lvl="2" indent="-228600" algn="just">
              <a:lnSpc>
                <a:spcPct val="150000"/>
              </a:lnSpc>
              <a:buFont typeface="+mj-lt"/>
              <a:buAutoNum type="arabicPeriod"/>
            </a:pPr>
            <a:r>
              <a:rPr lang="fr-FR" sz="2400" b="1" i="1" u="sng"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Antigènes particulaires</a:t>
            </a:r>
            <a:endParaRPr lang="fr-FR" sz="3600" b="1" dirty="0">
              <a:solidFill>
                <a:prstClr val="black"/>
              </a:solidFill>
              <a:latin typeface="Times New Roman" panose="02020603050405020304" pitchFamily="18" charset="0"/>
              <a:cs typeface="Times New Roman" panose="02020603050405020304" pitchFamily="18" charset="0"/>
            </a:endParaRPr>
          </a:p>
          <a:p>
            <a:pPr lvl="0" algn="just">
              <a:lnSpc>
                <a:spcPct val="150000"/>
              </a:lnSpc>
            </a:pPr>
            <a:r>
              <a:rPr lang="fr-FR" sz="2400" dirty="0">
                <a:solidFill>
                  <a:prstClr val="black"/>
                </a:solidFill>
                <a:latin typeface="Times New Roman" panose="02020603050405020304" pitchFamily="18" charset="0"/>
                <a:cs typeface="Times New Roman" panose="02020603050405020304" pitchFamily="18" charset="0"/>
              </a:rPr>
              <a:t>Ce sont des particules vivantes : exemple les globules rouges, les pneumocoques.</a:t>
            </a:r>
            <a:endParaRPr lang="fr-FR" sz="3600" dirty="0">
              <a:solidFill>
                <a:prstClr val="black"/>
              </a:solidFill>
              <a:latin typeface="Times New Roman" panose="02020603050405020304" pitchFamily="18" charset="0"/>
              <a:cs typeface="Times New Roman" panose="02020603050405020304" pitchFamily="18" charset="0"/>
            </a:endParaRPr>
          </a:p>
          <a:p>
            <a:pPr lvl="0" algn="just">
              <a:lnSpc>
                <a:spcPct val="150000"/>
              </a:lnSpc>
            </a:pPr>
            <a:r>
              <a:rPr lang="fr-FR" sz="2400" dirty="0">
                <a:solidFill>
                  <a:prstClr val="black"/>
                </a:solidFill>
                <a:latin typeface="Times New Roman" panose="02020603050405020304" pitchFamily="18" charset="0"/>
                <a:cs typeface="Times New Roman" panose="02020603050405020304" pitchFamily="18" charset="0"/>
              </a:rPr>
              <a:t>Les antigènes particulaires sont plus immunogènes que les antigènes solubles. Les antigènes particulaires injectés à un animal donnent une meilleure réponse que les antigènes purifiés solubles. Cette immunogénicité des antigènes particulaires est due à leur taille, au nombre élevé et à la complexité de leurs épitopes jouant un rôle de stimulant.</a:t>
            </a:r>
            <a:endParaRPr lang="fr-FR" sz="36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572578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23500" y="230797"/>
            <a:ext cx="10317480" cy="815927"/>
          </a:xfrm>
        </p:spPr>
        <p:txBody>
          <a:bodyPr>
            <a:normAutofit/>
          </a:bodyPr>
          <a:lstStyle/>
          <a:p>
            <a:r>
              <a:rPr lang="fr-FR" sz="2400" dirty="0"/>
              <a:t>FACTEURS CONDITIONNANT L’IMMUNOGENICITE 2/6 </a:t>
            </a:r>
          </a:p>
        </p:txBody>
      </p:sp>
      <p:sp>
        <p:nvSpPr>
          <p:cNvPr id="3" name="Rectangle 2"/>
          <p:cNvSpPr/>
          <p:nvPr/>
        </p:nvSpPr>
        <p:spPr>
          <a:xfrm>
            <a:off x="771821" y="832411"/>
            <a:ext cx="10820838" cy="5632311"/>
          </a:xfrm>
          <a:prstGeom prst="rect">
            <a:avLst/>
          </a:prstGeom>
        </p:spPr>
        <p:txBody>
          <a:bodyPr wrap="square">
            <a:spAutoFit/>
          </a:bodyPr>
          <a:lstStyle/>
          <a:p>
            <a:pPr lvl="2" algn="just">
              <a:lnSpc>
                <a:spcPct val="150000"/>
              </a:lnSpc>
              <a:spcAft>
                <a:spcPts val="0"/>
              </a:spcAft>
            </a:pPr>
            <a:r>
              <a:rPr lang="fr-FR" sz="2400" b="1" i="1" u="sng" dirty="0">
                <a:latin typeface="Times New Roman" panose="02020603050405020304" pitchFamily="18" charset="0"/>
                <a:ea typeface="Calibri" panose="020F0502020204030204" pitchFamily="34" charset="0"/>
                <a:cs typeface="Times New Roman" panose="02020603050405020304" pitchFamily="18" charset="0"/>
              </a:rPr>
              <a:t>2.  Antigènes solubles</a:t>
            </a:r>
            <a:endParaRPr lang="fr-FR" sz="2400" b="1" dirty="0">
              <a:latin typeface="Times New Roman" panose="02020603050405020304" pitchFamily="18" charset="0"/>
              <a:cs typeface="Times New Roman" panose="02020603050405020304" pitchFamily="18" charset="0"/>
            </a:endParaRPr>
          </a:p>
          <a:p>
            <a:pPr marL="228600" algn="just">
              <a:lnSpc>
                <a:spcPct val="150000"/>
              </a:lnSpc>
              <a:spcAft>
                <a:spcPts val="0"/>
              </a:spcAft>
            </a:pPr>
            <a:r>
              <a:rPr lang="fr-FR" sz="2400" b="1" dirty="0">
                <a:latin typeface="Times New Roman" panose="02020603050405020304" pitchFamily="18" charset="0"/>
                <a:cs typeface="Times New Roman" panose="02020603050405020304" pitchFamily="18" charset="0"/>
              </a:rPr>
              <a:t>L’immunogénicité dépend de plusieurs facteurs</a:t>
            </a:r>
            <a:r>
              <a:rPr lang="fr-FR" sz="2400" dirty="0">
                <a:latin typeface="Times New Roman" panose="02020603050405020304" pitchFamily="18" charset="0"/>
                <a:cs typeface="Times New Roman" panose="02020603050405020304" pitchFamily="18" charset="0"/>
              </a:rPr>
              <a:t> : la nature physicochimique de la molécule et les conditions d’administration. </a:t>
            </a:r>
          </a:p>
          <a:p>
            <a:pPr marL="342900" lvl="0" indent="-342900" algn="just">
              <a:lnSpc>
                <a:spcPct val="150000"/>
              </a:lnSpc>
              <a:spcAft>
                <a:spcPts val="0"/>
              </a:spcAft>
              <a:buFont typeface="+mj-lt"/>
              <a:buAutoNum type="alphaLcPeriod"/>
            </a:pPr>
            <a:r>
              <a:rPr lang="fr-FR" sz="2400" b="1" u="sng" dirty="0">
                <a:latin typeface="Times New Roman" panose="02020603050405020304" pitchFamily="18" charset="0"/>
                <a:ea typeface="Calibri" panose="020F0502020204030204" pitchFamily="34" charset="0"/>
                <a:cs typeface="Times New Roman" panose="02020603050405020304" pitchFamily="18" charset="0"/>
              </a:rPr>
              <a:t>Nature physicochimique, de la molécule</a:t>
            </a:r>
            <a:r>
              <a:rPr lang="fr-FR" sz="2400" i="1" dirty="0">
                <a:latin typeface="Times New Roman" panose="02020603050405020304" pitchFamily="18" charset="0"/>
                <a:ea typeface="Calibri" panose="020F0502020204030204" pitchFamily="34" charset="0"/>
                <a:cs typeface="Times New Roman" panose="02020603050405020304" pitchFamily="18" charset="0"/>
              </a:rPr>
              <a:t>.</a:t>
            </a:r>
            <a:endParaRPr lang="fr-FR" sz="2400" dirty="0">
              <a:latin typeface="Times New Roman" panose="02020603050405020304" pitchFamily="18" charset="0"/>
              <a:cs typeface="Times New Roman" panose="02020603050405020304" pitchFamily="18" charset="0"/>
            </a:endParaRPr>
          </a:p>
          <a:p>
            <a:pPr marL="342900" lvl="0" indent="-342900" algn="just">
              <a:lnSpc>
                <a:spcPct val="150000"/>
              </a:lnSpc>
              <a:spcAft>
                <a:spcPts val="0"/>
              </a:spcAft>
              <a:buFont typeface="Symbol" panose="05050102010706020507" pitchFamily="18" charset="2"/>
              <a:buBlip>
                <a:blip r:embed="rId2"/>
              </a:buBlip>
            </a:pPr>
            <a:r>
              <a:rPr lang="fr-FR" sz="2400" dirty="0">
                <a:latin typeface="Times New Roman" panose="02020603050405020304" pitchFamily="18" charset="0"/>
                <a:ea typeface="Calibri" panose="020F0502020204030204" pitchFamily="34" charset="0"/>
                <a:cs typeface="Times New Roman" panose="02020603050405020304" pitchFamily="18" charset="0"/>
              </a:rPr>
              <a:t>Nature physique</a:t>
            </a:r>
            <a:r>
              <a:rPr lang="fr-FR" sz="2400" b="1" dirty="0">
                <a:latin typeface="Times New Roman" panose="02020603050405020304" pitchFamily="18" charset="0"/>
                <a:ea typeface="Calibri" panose="020F0502020204030204" pitchFamily="34" charset="0"/>
                <a:cs typeface="Times New Roman" panose="02020603050405020304" pitchFamily="18" charset="0"/>
              </a:rPr>
              <a:t> : Poids moléculaire (PM)</a:t>
            </a:r>
            <a:endParaRPr lang="fr-FR" sz="24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Une substance est d’autant plus immunogène que son PM est élevé, et c’est à partir d’un PM de 10 à 20 KD qu’on trouve les bons immunogènes.</a:t>
            </a:r>
          </a:p>
          <a:p>
            <a:pPr marL="342900" lvl="0" indent="-342900" algn="just">
              <a:lnSpc>
                <a:spcPct val="150000"/>
              </a:lnSpc>
              <a:spcAft>
                <a:spcPts val="0"/>
              </a:spcAft>
              <a:buFont typeface="Symbol" panose="05050102010706020507" pitchFamily="18" charset="2"/>
              <a:buBlip>
                <a:blip r:embed="rId2"/>
              </a:buBlip>
            </a:pPr>
            <a:r>
              <a:rPr lang="fr-FR" sz="2400" dirty="0">
                <a:latin typeface="Times New Roman" panose="02020603050405020304" pitchFamily="18" charset="0"/>
                <a:ea typeface="Calibri" panose="020F0502020204030204" pitchFamily="34" charset="0"/>
                <a:cs typeface="Times New Roman" panose="02020603050405020304" pitchFamily="18" charset="0"/>
              </a:rPr>
              <a:t>Nature chimique</a:t>
            </a:r>
            <a:endParaRPr lang="fr-FR" sz="24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Les protéines sont les plus immunogènes ; viennent ensuite les polysaccharides. En revanche, les lipides et les acides nucléiques sont peu immunogènes.</a:t>
            </a:r>
          </a:p>
        </p:txBody>
      </p:sp>
    </p:spTree>
    <p:extLst>
      <p:ext uri="{BB962C8B-B14F-4D97-AF65-F5344CB8AC3E}">
        <p14:creationId xmlns:p14="http://schemas.microsoft.com/office/powerpoint/2010/main" val="1755203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330810"/>
            <a:ext cx="10317480" cy="815927"/>
          </a:xfrm>
        </p:spPr>
        <p:txBody>
          <a:bodyPr>
            <a:normAutofit/>
          </a:bodyPr>
          <a:lstStyle/>
          <a:p>
            <a:r>
              <a:rPr lang="fr-FR" sz="2500" dirty="0"/>
              <a:t>FACTEURS CONDITIONNANT L’IMMUNOGENICITE  3/6</a:t>
            </a:r>
          </a:p>
        </p:txBody>
      </p:sp>
      <p:sp>
        <p:nvSpPr>
          <p:cNvPr id="3" name="Rectangle 2"/>
          <p:cNvSpPr/>
          <p:nvPr/>
        </p:nvSpPr>
        <p:spPr>
          <a:xfrm>
            <a:off x="866337" y="1146737"/>
            <a:ext cx="10317480" cy="1953868"/>
          </a:xfrm>
          <a:prstGeom prst="rect">
            <a:avLst/>
          </a:prstGeom>
        </p:spPr>
        <p:txBody>
          <a:bodyPr wrap="square">
            <a:spAutoFit/>
          </a:bodyPr>
          <a:lstStyle/>
          <a:p>
            <a:pPr lvl="0" algn="just">
              <a:lnSpc>
                <a:spcPct val="150000"/>
              </a:lnSpc>
              <a:spcAft>
                <a:spcPts val="0"/>
              </a:spcAft>
            </a:pPr>
            <a:r>
              <a:rPr lang="fr-FR" sz="2800" b="1" u="sng" dirty="0">
                <a:latin typeface="Times New Roman" panose="02020603050405020304" pitchFamily="18" charset="0"/>
                <a:ea typeface="Calibri" panose="020F0502020204030204" pitchFamily="34" charset="0"/>
                <a:cs typeface="Times New Roman" panose="02020603050405020304" pitchFamily="18" charset="0"/>
              </a:rPr>
              <a:t>b. Conditions liées aux modalités d’administration</a:t>
            </a:r>
            <a:endParaRPr lang="fr-FR" sz="2800" b="1"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Les conditions d’administration de la molécule sont importantes. </a:t>
            </a:r>
          </a:p>
          <a:p>
            <a:pPr marL="342900" lvl="0" indent="-342900" algn="just">
              <a:lnSpc>
                <a:spcPct val="150000"/>
              </a:lnSpc>
              <a:spcAft>
                <a:spcPts val="0"/>
              </a:spcAft>
              <a:buFont typeface="Symbol" panose="05050102010706020507" pitchFamily="18" charset="2"/>
              <a:buBlip>
                <a:blip r:embed="rId2"/>
              </a:buBlip>
            </a:pPr>
            <a:r>
              <a:rPr lang="fr-FR" sz="2800" b="1" dirty="0">
                <a:latin typeface="Times New Roman" panose="02020603050405020304" pitchFamily="18" charset="0"/>
                <a:ea typeface="Calibri" panose="020F0502020204030204" pitchFamily="34" charset="0"/>
                <a:cs typeface="Times New Roman" panose="02020603050405020304" pitchFamily="18" charset="0"/>
              </a:rPr>
              <a:t>Voies d’administration</a:t>
            </a:r>
          </a:p>
        </p:txBody>
      </p:sp>
      <p:pic>
        <p:nvPicPr>
          <p:cNvPr id="4" name="Image 3" descr="Encyclopédie Larousse en ligne - injection intradermique"/>
          <p:cNvPicPr/>
          <p:nvPr/>
        </p:nvPicPr>
        <p:blipFill rotWithShape="1">
          <a:blip r:embed="rId3">
            <a:extLst>
              <a:ext uri="{28A0092B-C50C-407E-A947-70E740481C1C}">
                <a14:useLocalDpi xmlns:a14="http://schemas.microsoft.com/office/drawing/2010/main" val="0"/>
              </a:ext>
            </a:extLst>
          </a:blip>
          <a:srcRect l="18999" t="3250" r="2666" b="-3250"/>
          <a:stretch/>
        </p:blipFill>
        <p:spPr bwMode="auto">
          <a:xfrm>
            <a:off x="866337" y="3100605"/>
            <a:ext cx="3243701" cy="2371725"/>
          </a:xfrm>
          <a:prstGeom prst="rect">
            <a:avLst/>
          </a:prstGeom>
          <a:noFill/>
          <a:ln>
            <a:noFill/>
          </a:ln>
          <a:extLst>
            <a:ext uri="{53640926-AAD7-44D8-BBD7-CCE9431645EC}">
              <a14:shadowObscured xmlns:a14="http://schemas.microsoft.com/office/drawing/2010/main"/>
            </a:ext>
          </a:extLst>
        </p:spPr>
      </p:pic>
      <p:pic>
        <p:nvPicPr>
          <p:cNvPr id="5" name="Image 4" descr="Encyclopédie Larousse en ligne - injection sous-cutanée ou ..."/>
          <p:cNvPicPr/>
          <p:nvPr/>
        </p:nvPicPr>
        <p:blipFill rotWithShape="1">
          <a:blip r:embed="rId4">
            <a:extLst>
              <a:ext uri="{28A0092B-C50C-407E-A947-70E740481C1C}">
                <a14:useLocalDpi xmlns:a14="http://schemas.microsoft.com/office/drawing/2010/main" val="0"/>
              </a:ext>
            </a:extLst>
          </a:blip>
          <a:srcRect l="5001" r="2833"/>
          <a:stretch/>
        </p:blipFill>
        <p:spPr bwMode="auto">
          <a:xfrm>
            <a:off x="4510088" y="3100604"/>
            <a:ext cx="3262312" cy="2371725"/>
          </a:xfrm>
          <a:prstGeom prst="rect">
            <a:avLst/>
          </a:prstGeom>
          <a:noFill/>
          <a:ln>
            <a:noFill/>
          </a:ln>
          <a:extLst>
            <a:ext uri="{53640926-AAD7-44D8-BBD7-CCE9431645EC}">
              <a14:shadowObscured xmlns:a14="http://schemas.microsoft.com/office/drawing/2010/main"/>
            </a:ext>
          </a:extLst>
        </p:spPr>
      </p:pic>
      <p:pic>
        <p:nvPicPr>
          <p:cNvPr id="6" name="Image 5" descr="Encyclopédie Larousse en ligne - injection intramusculaire"/>
          <p:cNvPicPr/>
          <p:nvPr/>
        </p:nvPicPr>
        <p:blipFill rotWithShape="1">
          <a:blip r:embed="rId5">
            <a:extLst>
              <a:ext uri="{28A0092B-C50C-407E-A947-70E740481C1C}">
                <a14:useLocalDpi xmlns:a14="http://schemas.microsoft.com/office/drawing/2010/main" val="0"/>
              </a:ext>
            </a:extLst>
          </a:blip>
          <a:srcRect l="6334"/>
          <a:stretch/>
        </p:blipFill>
        <p:spPr bwMode="auto">
          <a:xfrm>
            <a:off x="8058150" y="3100603"/>
            <a:ext cx="3125667" cy="2371725"/>
          </a:xfrm>
          <a:prstGeom prst="rect">
            <a:avLst/>
          </a:prstGeom>
          <a:noFill/>
          <a:ln>
            <a:noFill/>
          </a:ln>
          <a:extLst>
            <a:ext uri="{53640926-AAD7-44D8-BBD7-CCE9431645EC}">
              <a14:shadowObscured xmlns:a14="http://schemas.microsoft.com/office/drawing/2010/main"/>
            </a:ext>
          </a:extLst>
        </p:spPr>
      </p:pic>
      <p:sp>
        <p:nvSpPr>
          <p:cNvPr id="7" name="Rectangle 6"/>
          <p:cNvSpPr/>
          <p:nvPr/>
        </p:nvSpPr>
        <p:spPr>
          <a:xfrm>
            <a:off x="985838" y="5400675"/>
            <a:ext cx="9815512" cy="6572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b="1" dirty="0"/>
              <a:t>INTRADERMIQUE                              SOUS-CUTANEE                        INTRAMUSCULAIRE</a:t>
            </a:r>
          </a:p>
        </p:txBody>
      </p:sp>
    </p:spTree>
    <p:extLst>
      <p:ext uri="{BB962C8B-B14F-4D97-AF65-F5344CB8AC3E}">
        <p14:creationId xmlns:p14="http://schemas.microsoft.com/office/powerpoint/2010/main" val="3242136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F4AC38-3748-4DFD-B766-9C44756AC361}"/>
              </a:ext>
            </a:extLst>
          </p:cNvPr>
          <p:cNvSpPr>
            <a:spLocks noGrp="1"/>
          </p:cNvSpPr>
          <p:nvPr>
            <p:ph type="title"/>
          </p:nvPr>
        </p:nvSpPr>
        <p:spPr/>
        <p:txBody>
          <a:bodyPr>
            <a:normAutofit/>
          </a:bodyPr>
          <a:lstStyle/>
          <a:p>
            <a:pPr algn="ctr"/>
            <a:r>
              <a:rPr lang="fr-FR" sz="3600" dirty="0"/>
              <a:t>OBJECTIFS</a:t>
            </a:r>
          </a:p>
        </p:txBody>
      </p:sp>
      <p:sp>
        <p:nvSpPr>
          <p:cNvPr id="3" name="Rectangle 2"/>
          <p:cNvSpPr/>
          <p:nvPr/>
        </p:nvSpPr>
        <p:spPr>
          <a:xfrm>
            <a:off x="866337" y="1406292"/>
            <a:ext cx="10317480" cy="5042406"/>
          </a:xfrm>
          <a:prstGeom prst="rect">
            <a:avLst/>
          </a:prstGeom>
        </p:spPr>
        <p:txBody>
          <a:bodyPr wrap="square">
            <a:spAutoFit/>
          </a:bodyPr>
          <a:lstStyle/>
          <a:p>
            <a:pPr algn="just">
              <a:lnSpc>
                <a:spcPct val="150000"/>
              </a:lnSpc>
              <a:spcBef>
                <a:spcPts val="1000"/>
              </a:spcBef>
              <a:spcAft>
                <a:spcPts val="0"/>
              </a:spcAft>
            </a:pPr>
            <a:r>
              <a:rPr lang="fr-FR" b="1" i="1" dirty="0">
                <a:latin typeface="Tahoma" panose="020B0604030504040204" pitchFamily="34" charset="0"/>
              </a:rPr>
              <a:t>Objectif Général : </a:t>
            </a:r>
            <a:r>
              <a:rPr lang="fr-FR" i="1" dirty="0">
                <a:latin typeface="Tahoma" panose="020B0604030504040204" pitchFamily="34" charset="0"/>
              </a:rPr>
              <a:t>à la fin de ce cours, l’étudiant devra être à mesure de comprendre les mécanismes de l’immunité.</a:t>
            </a:r>
            <a:endParaRPr lang="fr-FR" dirty="0"/>
          </a:p>
          <a:p>
            <a:pPr algn="just">
              <a:lnSpc>
                <a:spcPct val="150000"/>
              </a:lnSpc>
              <a:spcBef>
                <a:spcPts val="1000"/>
              </a:spcBef>
              <a:spcAft>
                <a:spcPts val="0"/>
              </a:spcAft>
            </a:pPr>
            <a:r>
              <a:rPr lang="fr-FR" sz="800" b="1" i="1" dirty="0">
                <a:latin typeface="Tahoma" panose="020B0604030504040204" pitchFamily="34" charset="0"/>
              </a:rPr>
              <a:t> </a:t>
            </a:r>
            <a:endParaRPr lang="fr-FR" dirty="0"/>
          </a:p>
          <a:p>
            <a:pPr algn="just">
              <a:lnSpc>
                <a:spcPct val="150000"/>
              </a:lnSpc>
              <a:spcBef>
                <a:spcPts val="1000"/>
              </a:spcBef>
              <a:spcAft>
                <a:spcPts val="0"/>
              </a:spcAft>
            </a:pPr>
            <a:r>
              <a:rPr lang="fr-FR" b="1" i="1" dirty="0">
                <a:latin typeface="Tahoma" panose="020B0604030504040204" pitchFamily="34" charset="0"/>
              </a:rPr>
              <a:t>Objectifs spécifiques</a:t>
            </a:r>
            <a:r>
              <a:rPr lang="fr-FR" i="1" dirty="0">
                <a:latin typeface="Tahoma" panose="020B0604030504040204" pitchFamily="34" charset="0"/>
              </a:rPr>
              <a:t> </a:t>
            </a:r>
            <a:r>
              <a:rPr lang="fr-FR" b="1" i="1" dirty="0">
                <a:latin typeface="Tahoma" panose="020B0604030504040204" pitchFamily="34" charset="0"/>
              </a:rPr>
              <a:t>: </a:t>
            </a:r>
            <a:r>
              <a:rPr lang="fr-FR" i="1" dirty="0">
                <a:latin typeface="Tahoma" panose="020B0604030504040204" pitchFamily="34" charset="0"/>
              </a:rPr>
              <a:t>à la fin de ce cours, l’étudiant devra être capable de :</a:t>
            </a:r>
            <a:endParaRPr lang="fr-FR" dirty="0"/>
          </a:p>
          <a:p>
            <a:pPr marL="342900" lvl="0" indent="-342900" algn="just">
              <a:lnSpc>
                <a:spcPct val="150000"/>
              </a:lnSpc>
              <a:spcBef>
                <a:spcPts val="1000"/>
              </a:spcBef>
              <a:spcAft>
                <a:spcPts val="0"/>
              </a:spcAft>
              <a:buFont typeface="Times New Roman" panose="02020603050405020304" pitchFamily="18" charset="0"/>
              <a:buChar char="-"/>
            </a:pPr>
            <a:r>
              <a:rPr lang="fr-FR" i="1" dirty="0">
                <a:latin typeface="Tahoma" panose="020B0604030504040204" pitchFamily="34" charset="0"/>
                <a:ea typeface="Calibri" panose="020F0502020204030204" pitchFamily="34" charset="0"/>
              </a:rPr>
              <a:t>Définir l’immunité</a:t>
            </a:r>
          </a:p>
          <a:p>
            <a:pPr marL="342900" lvl="0" indent="-342900" algn="just">
              <a:lnSpc>
                <a:spcPct val="150000"/>
              </a:lnSpc>
              <a:spcBef>
                <a:spcPts val="1000"/>
              </a:spcBef>
              <a:spcAft>
                <a:spcPts val="0"/>
              </a:spcAft>
              <a:buFont typeface="Times New Roman" panose="02020603050405020304" pitchFamily="18" charset="0"/>
              <a:buChar char="-"/>
            </a:pPr>
            <a:r>
              <a:rPr lang="fr-FR" i="1" dirty="0">
                <a:latin typeface="Tahoma" panose="020B0604030504040204" pitchFamily="34" charset="0"/>
                <a:ea typeface="Calibri" panose="020F0502020204030204" pitchFamily="34" charset="0"/>
              </a:rPr>
              <a:t>Définir le concept de l’immunité ;</a:t>
            </a:r>
            <a:endParaRPr lang="fr-FR" dirty="0">
              <a:ea typeface="Calibri" panose="020F0502020204030204" pitchFamily="34" charset="0"/>
            </a:endParaRPr>
          </a:p>
          <a:p>
            <a:pPr marL="342900" lvl="0" indent="-342900" algn="just">
              <a:lnSpc>
                <a:spcPct val="150000"/>
              </a:lnSpc>
              <a:spcBef>
                <a:spcPts val="1000"/>
              </a:spcBef>
              <a:spcAft>
                <a:spcPts val="0"/>
              </a:spcAft>
              <a:buFont typeface="Times New Roman" panose="02020603050405020304" pitchFamily="18" charset="0"/>
              <a:buChar char="-"/>
            </a:pPr>
            <a:r>
              <a:rPr lang="fr-FR" i="1" dirty="0">
                <a:latin typeface="Tahoma" panose="020B0604030504040204" pitchFamily="34" charset="0"/>
                <a:ea typeface="Calibri" panose="020F0502020204030204" pitchFamily="34" charset="0"/>
              </a:rPr>
              <a:t>Citer les trois piliers de l’immunité ;</a:t>
            </a:r>
            <a:endParaRPr lang="fr-FR" dirty="0">
              <a:ea typeface="Calibri" panose="020F0502020204030204" pitchFamily="34" charset="0"/>
            </a:endParaRPr>
          </a:p>
          <a:p>
            <a:pPr marL="342900" lvl="0" indent="-342900" algn="just">
              <a:lnSpc>
                <a:spcPct val="150000"/>
              </a:lnSpc>
              <a:spcBef>
                <a:spcPts val="1000"/>
              </a:spcBef>
              <a:spcAft>
                <a:spcPts val="0"/>
              </a:spcAft>
              <a:buFont typeface="Times New Roman" panose="02020603050405020304" pitchFamily="18" charset="0"/>
              <a:buChar char="-"/>
            </a:pPr>
            <a:r>
              <a:rPr lang="fr-FR" i="1" dirty="0">
                <a:latin typeface="Tahoma" panose="020B0604030504040204" pitchFamily="34" charset="0"/>
                <a:ea typeface="Calibri" panose="020F0502020204030204" pitchFamily="34" charset="0"/>
              </a:rPr>
              <a:t>Citer les éléments du système immunitaire ;</a:t>
            </a:r>
            <a:endParaRPr lang="fr-FR" dirty="0">
              <a:ea typeface="Calibri" panose="020F0502020204030204" pitchFamily="34" charset="0"/>
            </a:endParaRPr>
          </a:p>
          <a:p>
            <a:pPr marL="342900" lvl="0" indent="-342900" algn="just">
              <a:lnSpc>
                <a:spcPct val="150000"/>
              </a:lnSpc>
              <a:spcBef>
                <a:spcPts val="1000"/>
              </a:spcBef>
              <a:spcAft>
                <a:spcPts val="0"/>
              </a:spcAft>
              <a:buFont typeface="Times New Roman" panose="02020603050405020304" pitchFamily="18" charset="0"/>
              <a:buChar char="-"/>
            </a:pPr>
            <a:r>
              <a:rPr lang="fr-FR" i="1" dirty="0">
                <a:latin typeface="Tahoma" panose="020B0604030504040204" pitchFamily="34" charset="0"/>
                <a:ea typeface="Calibri" panose="020F0502020204030204" pitchFamily="34" charset="0"/>
              </a:rPr>
              <a:t>Définir la réaction immunitaire ;</a:t>
            </a:r>
            <a:endParaRPr lang="fr-FR" dirty="0">
              <a:ea typeface="Calibri" panose="020F0502020204030204" pitchFamily="34" charset="0"/>
            </a:endParaRPr>
          </a:p>
          <a:p>
            <a:pPr marL="342900" lvl="0" indent="-342900" algn="just">
              <a:lnSpc>
                <a:spcPct val="150000"/>
              </a:lnSpc>
              <a:spcBef>
                <a:spcPts val="1000"/>
              </a:spcBef>
              <a:spcAft>
                <a:spcPts val="0"/>
              </a:spcAft>
              <a:buFont typeface="Times New Roman" panose="02020603050405020304" pitchFamily="18" charset="0"/>
              <a:buChar char="-"/>
            </a:pPr>
            <a:r>
              <a:rPr lang="fr-FR" i="1" dirty="0">
                <a:latin typeface="Tahoma" panose="020B0604030504040204" pitchFamily="34" charset="0"/>
                <a:ea typeface="Calibri" panose="020F0502020204030204" pitchFamily="34" charset="0"/>
              </a:rPr>
              <a:t>Définir les états réfractaires et les états de tolérance ;</a:t>
            </a:r>
            <a:endParaRPr lang="fr-FR" dirty="0">
              <a:ea typeface="Calibri" panose="020F0502020204030204" pitchFamily="34" charset="0"/>
            </a:endParaRPr>
          </a:p>
        </p:txBody>
      </p:sp>
    </p:spTree>
    <p:extLst>
      <p:ext uri="{BB962C8B-B14F-4D97-AF65-F5344CB8AC3E}">
        <p14:creationId xmlns:p14="http://schemas.microsoft.com/office/powerpoint/2010/main" val="20528880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600" dirty="0"/>
              <a:t>FACTEURS CONDITIONNANT L’IMMUNOGENICITE  4/6</a:t>
            </a:r>
          </a:p>
        </p:txBody>
      </p:sp>
      <p:pic>
        <p:nvPicPr>
          <p:cNvPr id="3" name="Image 2" descr="Le Bevacizumab Par Voie Intraveineuse Utilise Des Interactions ..."/>
          <p:cNvPicPr/>
          <p:nvPr/>
        </p:nvPicPr>
        <p:blipFill>
          <a:blip r:embed="rId2">
            <a:extLst>
              <a:ext uri="{28A0092B-C50C-407E-A947-70E740481C1C}">
                <a14:useLocalDpi xmlns:a14="http://schemas.microsoft.com/office/drawing/2010/main" val="0"/>
              </a:ext>
            </a:extLst>
          </a:blip>
          <a:srcRect/>
          <a:stretch>
            <a:fillRect/>
          </a:stretch>
        </p:blipFill>
        <p:spPr bwMode="auto">
          <a:xfrm>
            <a:off x="866337" y="2281237"/>
            <a:ext cx="3748526" cy="2662238"/>
          </a:xfrm>
          <a:prstGeom prst="rect">
            <a:avLst/>
          </a:prstGeom>
          <a:noFill/>
          <a:ln>
            <a:noFill/>
          </a:ln>
        </p:spPr>
      </p:pic>
      <p:sp>
        <p:nvSpPr>
          <p:cNvPr id="4" name="Rectangle 3"/>
          <p:cNvSpPr/>
          <p:nvPr/>
        </p:nvSpPr>
        <p:spPr>
          <a:xfrm>
            <a:off x="866337" y="5306450"/>
            <a:ext cx="5491601" cy="6572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000" b="1" dirty="0"/>
              <a:t>VOIE INTRAVEINEUSE</a:t>
            </a:r>
          </a:p>
        </p:txBody>
      </p:sp>
      <p:sp>
        <p:nvSpPr>
          <p:cNvPr id="5" name="Rectangle 4"/>
          <p:cNvSpPr/>
          <p:nvPr/>
        </p:nvSpPr>
        <p:spPr>
          <a:xfrm>
            <a:off x="6743700" y="2538412"/>
            <a:ext cx="3900488" cy="129063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dirty="0"/>
              <a:t>GENERALEMENT NON IMMUNOGENE</a:t>
            </a:r>
          </a:p>
        </p:txBody>
      </p:sp>
    </p:spTree>
    <p:extLst>
      <p:ext uri="{BB962C8B-B14F-4D97-AF65-F5344CB8AC3E}">
        <p14:creationId xmlns:p14="http://schemas.microsoft.com/office/powerpoint/2010/main" val="15782843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52049" y="145072"/>
            <a:ext cx="10317480" cy="815927"/>
          </a:xfrm>
        </p:spPr>
        <p:txBody>
          <a:bodyPr>
            <a:normAutofit/>
          </a:bodyPr>
          <a:lstStyle/>
          <a:p>
            <a:r>
              <a:rPr lang="fr-FR" sz="2600" dirty="0"/>
              <a:t>II-FACTEURS CONDITIONNANT L’IMMUNOGENICITE  </a:t>
            </a:r>
          </a:p>
        </p:txBody>
      </p:sp>
      <p:sp>
        <p:nvSpPr>
          <p:cNvPr id="3" name="Rectangle 2"/>
          <p:cNvSpPr/>
          <p:nvPr/>
        </p:nvSpPr>
        <p:spPr>
          <a:xfrm>
            <a:off x="852049" y="833854"/>
            <a:ext cx="10549376" cy="5493812"/>
          </a:xfrm>
          <a:prstGeom prst="rect">
            <a:avLst/>
          </a:prstGeom>
        </p:spPr>
        <p:txBody>
          <a:bodyPr wrap="square">
            <a:spAutoFit/>
          </a:bodyPr>
          <a:lstStyle/>
          <a:p>
            <a:pPr marL="342900" lvl="0" indent="-342900" algn="just">
              <a:lnSpc>
                <a:spcPct val="150000"/>
              </a:lnSpc>
              <a:spcAft>
                <a:spcPts val="0"/>
              </a:spcAft>
              <a:buFont typeface="Symbol" panose="05050102010706020507" pitchFamily="18" charset="2"/>
              <a:buBlip>
                <a:blip r:embed="rId2"/>
              </a:buBlip>
            </a:pPr>
            <a:r>
              <a:rPr lang="fr-FR" sz="2600" b="1" dirty="0">
                <a:latin typeface="Times New Roman" panose="02020603050405020304" pitchFamily="18" charset="0"/>
                <a:ea typeface="Calibri" panose="020F0502020204030204" pitchFamily="34" charset="0"/>
                <a:cs typeface="Times New Roman" panose="02020603050405020304" pitchFamily="18" charset="0"/>
              </a:rPr>
              <a:t>Adjuvants</a:t>
            </a:r>
            <a:endParaRPr lang="fr-FR" sz="26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600" dirty="0">
                <a:latin typeface="Times New Roman" panose="02020603050405020304" pitchFamily="18" charset="0"/>
                <a:cs typeface="Times New Roman" panose="02020603050405020304" pitchFamily="18" charset="0"/>
              </a:rPr>
              <a:t>L’utilisation des adjuvants augmente le pouvoir immunogène. On appelle adjuvant toute substance non immunologique par elle-même, mais lorsqu’elle est mélangée à la molécule antigénique augmente son immunogénicité. </a:t>
            </a:r>
          </a:p>
          <a:p>
            <a:pPr marL="342900" lvl="0" indent="-342900" algn="just">
              <a:lnSpc>
                <a:spcPct val="150000"/>
              </a:lnSpc>
              <a:spcAft>
                <a:spcPts val="0"/>
              </a:spcAft>
              <a:buFont typeface="Symbol" panose="05050102010706020507" pitchFamily="18" charset="2"/>
              <a:buBlip>
                <a:blip r:embed="rId2"/>
              </a:buBlip>
            </a:pPr>
            <a:r>
              <a:rPr lang="fr-FR" sz="2600" b="1" dirty="0">
                <a:latin typeface="Times New Roman" panose="02020603050405020304" pitchFamily="18" charset="0"/>
                <a:ea typeface="Calibri" panose="020F0502020204030204" pitchFamily="34" charset="0"/>
                <a:cs typeface="Times New Roman" panose="02020603050405020304" pitchFamily="18" charset="0"/>
              </a:rPr>
              <a:t>Dose d’antigène administrée</a:t>
            </a:r>
            <a:endParaRPr lang="fr-FR" sz="26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600" dirty="0">
                <a:latin typeface="Times New Roman" panose="02020603050405020304" pitchFamily="18" charset="0"/>
                <a:cs typeface="Times New Roman" panose="02020603050405020304" pitchFamily="18" charset="0"/>
              </a:rPr>
              <a:t>La </a:t>
            </a:r>
            <a:r>
              <a:rPr lang="fr-FR" sz="2600" b="1" dirty="0">
                <a:latin typeface="Times New Roman" panose="02020603050405020304" pitchFamily="18" charset="0"/>
                <a:cs typeface="Times New Roman" panose="02020603050405020304" pitchFamily="18" charset="0"/>
              </a:rPr>
              <a:t>dose optimale </a:t>
            </a:r>
            <a:r>
              <a:rPr lang="fr-FR" sz="2600" dirty="0">
                <a:latin typeface="Times New Roman" panose="02020603050405020304" pitchFamily="18" charset="0"/>
                <a:cs typeface="Times New Roman" panose="02020603050405020304" pitchFamily="18" charset="0"/>
              </a:rPr>
              <a:t>est variable selon l’antigène. Une substance n’est immunogène que lorsque la dose administrée est adéquate. Une dose trop faible ou trop forte est tolérogène. </a:t>
            </a:r>
            <a:r>
              <a:rPr lang="fr-FR" sz="2600" b="1" dirty="0">
                <a:latin typeface="Times New Roman" panose="02020603050405020304" pitchFamily="18" charset="0"/>
                <a:cs typeface="Times New Roman" panose="02020603050405020304" pitchFamily="18" charset="0"/>
              </a:rPr>
              <a:t>Seules les doses optimales sont immunogènes.</a:t>
            </a:r>
          </a:p>
        </p:txBody>
      </p:sp>
    </p:spTree>
    <p:extLst>
      <p:ext uri="{BB962C8B-B14F-4D97-AF65-F5344CB8AC3E}">
        <p14:creationId xmlns:p14="http://schemas.microsoft.com/office/powerpoint/2010/main" val="8933003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66350" y="122870"/>
            <a:ext cx="10317480" cy="815927"/>
          </a:xfrm>
        </p:spPr>
        <p:txBody>
          <a:bodyPr>
            <a:normAutofit/>
          </a:bodyPr>
          <a:lstStyle/>
          <a:p>
            <a:r>
              <a:rPr lang="fr-FR" sz="2600" dirty="0"/>
              <a:t>FACTEURS CONDITIONNANT L’IMMUNOGENICITE 6/6</a:t>
            </a:r>
          </a:p>
        </p:txBody>
      </p:sp>
      <p:sp>
        <p:nvSpPr>
          <p:cNvPr id="3" name="Rectangle 2"/>
          <p:cNvSpPr/>
          <p:nvPr/>
        </p:nvSpPr>
        <p:spPr>
          <a:xfrm>
            <a:off x="666312" y="1181685"/>
            <a:ext cx="10317480" cy="5262979"/>
          </a:xfrm>
          <a:prstGeom prst="rect">
            <a:avLst/>
          </a:prstGeom>
        </p:spPr>
        <p:txBody>
          <a:bodyPr wrap="square">
            <a:spAutoFit/>
          </a:bodyPr>
          <a:lstStyle/>
          <a:p>
            <a:pPr lvl="1" algn="just">
              <a:lnSpc>
                <a:spcPct val="150000"/>
              </a:lnSpc>
              <a:spcBef>
                <a:spcPts val="1000"/>
              </a:spcBef>
              <a:spcAft>
                <a:spcPts val="0"/>
              </a:spcAft>
            </a:pPr>
            <a:r>
              <a:rPr lang="fr-FR" sz="2800" b="1" u="sng" dirty="0">
                <a:latin typeface="Times New Roman" panose="02020603050405020304" pitchFamily="18" charset="0"/>
                <a:ea typeface="Times New Roman" panose="02020603050405020304" pitchFamily="18" charset="0"/>
                <a:cs typeface="Times New Roman" panose="02020603050405020304" pitchFamily="18" charset="0"/>
              </a:rPr>
              <a:t>2. Facteurs d’immunogénicité liés à l’hôte</a:t>
            </a:r>
            <a:endParaRPr lang="fr-FR" sz="28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Il s’agit notamment de : la maturité du système immunitaire, et le degré de parenté. </a:t>
            </a:r>
          </a:p>
          <a:p>
            <a:pPr marL="1143000" lvl="2" indent="-228600" algn="just">
              <a:lnSpc>
                <a:spcPct val="150000"/>
              </a:lnSpc>
              <a:spcAft>
                <a:spcPts val="0"/>
              </a:spcAft>
              <a:buFont typeface="+mj-lt"/>
              <a:buAutoNum type="arabicPeriod"/>
            </a:pPr>
            <a:r>
              <a:rPr lang="fr-FR" sz="2800" i="1" dirty="0">
                <a:latin typeface="Times New Roman" panose="02020603050405020304" pitchFamily="18" charset="0"/>
                <a:ea typeface="Calibri" panose="020F0502020204030204" pitchFamily="34" charset="0"/>
                <a:cs typeface="Times New Roman" panose="02020603050405020304" pitchFamily="18" charset="0"/>
              </a:rPr>
              <a:t>Maturité du système immunitaire (âge)</a:t>
            </a:r>
            <a:endParaRPr lang="fr-FR" sz="2800" dirty="0">
              <a:latin typeface="Times New Roman" panose="02020603050405020304" pitchFamily="18" charset="0"/>
              <a:cs typeface="Times New Roman" panose="02020603050405020304" pitchFamily="18" charset="0"/>
            </a:endParaRPr>
          </a:p>
          <a:p>
            <a:pPr lvl="2" algn="just">
              <a:lnSpc>
                <a:spcPct val="150000"/>
              </a:lnSpc>
              <a:spcAft>
                <a:spcPts val="0"/>
              </a:spcAft>
            </a:pPr>
            <a:r>
              <a:rPr lang="fr-FR" sz="2800" i="1" dirty="0">
                <a:latin typeface="Times New Roman" panose="02020603050405020304" pitchFamily="18" charset="0"/>
                <a:ea typeface="Calibri" panose="020F0502020204030204" pitchFamily="34" charset="0"/>
                <a:cs typeface="Times New Roman" panose="02020603050405020304" pitchFamily="18" charset="0"/>
              </a:rPr>
              <a:t>2. Pathologie</a:t>
            </a:r>
            <a:endParaRPr lang="fr-FR" sz="2800" dirty="0">
              <a:latin typeface="Times New Roman" panose="02020603050405020304" pitchFamily="18" charset="0"/>
              <a:cs typeface="Times New Roman" panose="02020603050405020304" pitchFamily="18" charset="0"/>
            </a:endParaRPr>
          </a:p>
          <a:p>
            <a:pPr lvl="2" algn="just">
              <a:lnSpc>
                <a:spcPct val="150000"/>
              </a:lnSpc>
              <a:spcAft>
                <a:spcPts val="0"/>
              </a:spcAft>
            </a:pPr>
            <a:r>
              <a:rPr lang="fr-FR" sz="2800" i="1" dirty="0">
                <a:latin typeface="Times New Roman" panose="02020603050405020304" pitchFamily="18" charset="0"/>
                <a:ea typeface="Calibri" panose="020F0502020204030204" pitchFamily="34" charset="0"/>
                <a:cs typeface="Times New Roman" panose="02020603050405020304" pitchFamily="18" charset="0"/>
              </a:rPr>
              <a:t>3. Prédispositions génétiques</a:t>
            </a:r>
            <a:endParaRPr lang="fr-FR" sz="2800" dirty="0">
              <a:latin typeface="Times New Roman" panose="02020603050405020304" pitchFamily="18" charset="0"/>
              <a:cs typeface="Times New Roman" panose="02020603050405020304" pitchFamily="18" charset="0"/>
            </a:endParaRPr>
          </a:p>
          <a:p>
            <a:pPr lvl="2" algn="just">
              <a:lnSpc>
                <a:spcPct val="150000"/>
              </a:lnSpc>
              <a:spcAft>
                <a:spcPts val="0"/>
              </a:spcAft>
            </a:pPr>
            <a:r>
              <a:rPr lang="fr-FR" sz="2800" i="1" dirty="0">
                <a:latin typeface="Times New Roman" panose="02020603050405020304" pitchFamily="18" charset="0"/>
                <a:ea typeface="Calibri" panose="020F0502020204030204" pitchFamily="34" charset="0"/>
                <a:cs typeface="Times New Roman" panose="02020603050405020304" pitchFamily="18" charset="0"/>
              </a:rPr>
              <a:t>4. Degré de parenté entre l’antigène et l’hôte (Distance taxonomique)</a:t>
            </a:r>
            <a:endParaRPr lang="fr-FR"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01462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159360"/>
            <a:ext cx="10317480" cy="815927"/>
          </a:xfrm>
        </p:spPr>
        <p:txBody>
          <a:bodyPr/>
          <a:lstStyle/>
          <a:p>
            <a:pPr algn="ctr"/>
            <a:r>
              <a:rPr lang="fr-FR" dirty="0"/>
              <a:t>II- SPECIFICITE ANTIGENIQUE</a:t>
            </a:r>
          </a:p>
        </p:txBody>
      </p:sp>
      <p:sp>
        <p:nvSpPr>
          <p:cNvPr id="3" name="Rectangle 2"/>
          <p:cNvSpPr/>
          <p:nvPr/>
        </p:nvSpPr>
        <p:spPr>
          <a:xfrm>
            <a:off x="866337" y="743664"/>
            <a:ext cx="6096000" cy="5170646"/>
          </a:xfrm>
          <a:prstGeom prst="rect">
            <a:avLst/>
          </a:prstGeom>
        </p:spPr>
        <p:txBody>
          <a:bodyPr>
            <a:spAutoFit/>
          </a:bodyPr>
          <a:lstStyle/>
          <a:p>
            <a:pPr marL="742950" lvl="1" indent="-285750" algn="just">
              <a:lnSpc>
                <a:spcPct val="150000"/>
              </a:lnSpc>
              <a:spcAft>
                <a:spcPts val="0"/>
              </a:spcAft>
              <a:buFont typeface="+mj-lt"/>
              <a:buAutoNum type="arabicPeriod"/>
            </a:pPr>
            <a:r>
              <a:rPr lang="fr-FR" sz="2800" b="1" u="sng" dirty="0">
                <a:latin typeface="Times New Roman" panose="02020603050405020304" pitchFamily="18" charset="0"/>
                <a:ea typeface="Calibri" panose="020F0502020204030204" pitchFamily="34" charset="0"/>
                <a:cs typeface="Times New Roman" panose="02020603050405020304" pitchFamily="18" charset="0"/>
              </a:rPr>
              <a:t>Définition</a:t>
            </a:r>
            <a:endParaRPr lang="fr-FR" sz="28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C’est </a:t>
            </a:r>
            <a:r>
              <a:rPr lang="fr-FR" sz="2400" b="1" dirty="0">
                <a:latin typeface="Times New Roman" panose="02020603050405020304" pitchFamily="18" charset="0"/>
                <a:cs typeface="Times New Roman" panose="02020603050405020304" pitchFamily="18" charset="0"/>
              </a:rPr>
              <a:t>la capacité </a:t>
            </a:r>
            <a:r>
              <a:rPr lang="fr-FR" sz="2400" dirty="0">
                <a:latin typeface="Times New Roman" panose="02020603050405020304" pitchFamily="18" charset="0"/>
                <a:cs typeface="Times New Roman" panose="02020603050405020304" pitchFamily="18" charset="0"/>
              </a:rPr>
              <a:t>de l’Ag à </a:t>
            </a:r>
            <a:r>
              <a:rPr lang="fr-FR" sz="2400" b="1" dirty="0">
                <a:latin typeface="Times New Roman" panose="02020603050405020304" pitchFamily="18" charset="0"/>
                <a:cs typeface="Times New Roman" panose="02020603050405020304" pitchFamily="18" charset="0"/>
              </a:rPr>
              <a:t>se lier spécifiquement aux produits de la réponse immunitaire. </a:t>
            </a: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Cette spécificité </a:t>
            </a:r>
            <a:r>
              <a:rPr lang="fr-FR" sz="2400" b="1" dirty="0">
                <a:latin typeface="Times New Roman" panose="02020603050405020304" pitchFamily="18" charset="0"/>
                <a:cs typeface="Times New Roman" panose="02020603050405020304" pitchFamily="18" charset="0"/>
              </a:rPr>
              <a:t>est liée au déterminant antigénique </a:t>
            </a:r>
            <a:r>
              <a:rPr lang="fr-FR" sz="2400" dirty="0">
                <a:latin typeface="Times New Roman" panose="02020603050405020304" pitchFamily="18" charset="0"/>
                <a:cs typeface="Times New Roman" panose="02020603050405020304" pitchFamily="18" charset="0"/>
              </a:rPr>
              <a:t>ou épitope.</a:t>
            </a: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La méthode la plus pratique pour étudier cette propriété est la réaction antigène anticorps (Ag-Ac). </a:t>
            </a:r>
          </a:p>
        </p:txBody>
      </p:sp>
      <p:pic>
        <p:nvPicPr>
          <p:cNvPr id="4" name="Image 3" descr="Principe de la spécificité Antigène – Anticorps"/>
          <p:cNvPicPr/>
          <p:nvPr/>
        </p:nvPicPr>
        <p:blipFill rotWithShape="1">
          <a:blip r:embed="rId2">
            <a:extLst>
              <a:ext uri="{28A0092B-C50C-407E-A947-70E740481C1C}">
                <a14:useLocalDpi xmlns:a14="http://schemas.microsoft.com/office/drawing/2010/main" val="0"/>
              </a:ext>
            </a:extLst>
          </a:blip>
          <a:srcRect l="1158" t="2798" r="11969" b="3456"/>
          <a:stretch/>
        </p:blipFill>
        <p:spPr bwMode="auto">
          <a:xfrm>
            <a:off x="6962337" y="1618700"/>
            <a:ext cx="4882001" cy="39534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078161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187935"/>
            <a:ext cx="10317480" cy="815927"/>
          </a:xfrm>
        </p:spPr>
        <p:txBody>
          <a:bodyPr/>
          <a:lstStyle/>
          <a:p>
            <a:r>
              <a:rPr lang="fr-FR" sz="3200" b="1" dirty="0">
                <a:latin typeface="Tahoma" panose="020B0604030504040204" pitchFamily="34" charset="0"/>
                <a:ea typeface="Calibri" panose="020F0502020204030204" pitchFamily="34" charset="0"/>
              </a:rPr>
              <a:t>III- DETERMINANT ANTIGENIQUE OU EPITOPE</a:t>
            </a:r>
            <a:endParaRPr lang="fr-FR" dirty="0"/>
          </a:p>
        </p:txBody>
      </p:sp>
      <p:sp>
        <p:nvSpPr>
          <p:cNvPr id="3" name="Rectangle 2"/>
          <p:cNvSpPr/>
          <p:nvPr/>
        </p:nvSpPr>
        <p:spPr>
          <a:xfrm>
            <a:off x="866337" y="1003862"/>
            <a:ext cx="10317480" cy="5016758"/>
          </a:xfrm>
          <a:prstGeom prst="rect">
            <a:avLst/>
          </a:prstGeom>
        </p:spPr>
        <p:txBody>
          <a:bodyPr wrap="square">
            <a:spAutoFit/>
          </a:bodyPr>
          <a:lstStyle/>
          <a:p>
            <a:r>
              <a:rPr lang="fr-FR" sz="4000" dirty="0">
                <a:latin typeface="Times New Roman" panose="02020603050405020304" pitchFamily="18" charset="0"/>
                <a:ea typeface="Calibri" panose="020F0502020204030204" pitchFamily="34" charset="0"/>
                <a:cs typeface="Times New Roman" panose="02020603050405020304" pitchFamily="18" charset="0"/>
              </a:rPr>
              <a:t>Il se définit comme la partie de la molécule antigénique qui va se </a:t>
            </a:r>
            <a:r>
              <a:rPr lang="fr-FR" sz="4000" b="1" dirty="0">
                <a:latin typeface="Times New Roman" panose="02020603050405020304" pitchFamily="18" charset="0"/>
                <a:ea typeface="Calibri" panose="020F0502020204030204" pitchFamily="34" charset="0"/>
                <a:cs typeface="Times New Roman" panose="02020603050405020304" pitchFamily="18" charset="0"/>
              </a:rPr>
              <a:t>combiner spécifiquement</a:t>
            </a:r>
            <a:r>
              <a:rPr lang="fr-FR" sz="4000" dirty="0">
                <a:latin typeface="Times New Roman" panose="02020603050405020304" pitchFamily="18" charset="0"/>
                <a:ea typeface="Calibri" panose="020F0502020204030204" pitchFamily="34" charset="0"/>
                <a:cs typeface="Times New Roman" panose="02020603050405020304" pitchFamily="18" charset="0"/>
              </a:rPr>
              <a:t> avec le site complémentaire situé sur la molécule Ac appelé </a:t>
            </a:r>
            <a:r>
              <a:rPr lang="fr-FR" sz="4000" b="1" dirty="0">
                <a:latin typeface="Times New Roman" panose="02020603050405020304" pitchFamily="18" charset="0"/>
                <a:ea typeface="Calibri" panose="020F0502020204030204" pitchFamily="34" charset="0"/>
                <a:cs typeface="Times New Roman" panose="02020603050405020304" pitchFamily="18" charset="0"/>
              </a:rPr>
              <a:t>paratope</a:t>
            </a:r>
            <a:r>
              <a:rPr lang="fr-FR" sz="4000" dirty="0">
                <a:latin typeface="Times New Roman" panose="02020603050405020304" pitchFamily="18" charset="0"/>
                <a:ea typeface="Calibri" panose="020F0502020204030204" pitchFamily="34" charset="0"/>
                <a:cs typeface="Times New Roman" panose="02020603050405020304" pitchFamily="18" charset="0"/>
              </a:rPr>
              <a:t>. Il s’agit d’une toute petite partie de la molécule. Il faut noter que des molécules semblables sur le plan structural peuvent réagir avec un même Ac donnant ce qu’on appelle une réaction croisée. </a:t>
            </a:r>
            <a:endParaRPr lang="fr-FR"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64339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173647"/>
            <a:ext cx="10317480" cy="322949"/>
          </a:xfrm>
        </p:spPr>
        <p:txBody>
          <a:bodyPr>
            <a:normAutofit fontScale="90000"/>
          </a:bodyPr>
          <a:lstStyle/>
          <a:p>
            <a:pPr algn="ctr"/>
            <a:r>
              <a:rPr lang="fr-FR" dirty="0"/>
              <a:t>REACTION CROISEE 1/2</a:t>
            </a:r>
          </a:p>
        </p:txBody>
      </p:sp>
      <p:sp>
        <p:nvSpPr>
          <p:cNvPr id="3" name="Rectangle 2"/>
          <p:cNvSpPr/>
          <p:nvPr/>
        </p:nvSpPr>
        <p:spPr>
          <a:xfrm>
            <a:off x="866337" y="496596"/>
            <a:ext cx="10317480" cy="3903954"/>
          </a:xfrm>
          <a:prstGeom prst="rect">
            <a:avLst/>
          </a:prstGeom>
        </p:spPr>
        <p:txBody>
          <a:bodyPr wrap="square">
            <a:spAutoFit/>
          </a:bodyPr>
          <a:lstStyle/>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En effet, </a:t>
            </a:r>
            <a:r>
              <a:rPr lang="fr-FR" sz="2400" b="1" dirty="0">
                <a:latin typeface="Times New Roman" panose="02020603050405020304" pitchFamily="18" charset="0"/>
                <a:cs typeface="Times New Roman" panose="02020603050405020304" pitchFamily="18" charset="0"/>
              </a:rPr>
              <a:t>lorsqu’un Ac donné réagit avec un Ag autre que celui qui a induit sa formation</a:t>
            </a:r>
            <a:r>
              <a:rPr lang="fr-FR" sz="2400" dirty="0">
                <a:latin typeface="Times New Roman" panose="02020603050405020304" pitchFamily="18" charset="0"/>
                <a:cs typeface="Times New Roman" panose="02020603050405020304" pitchFamily="18" charset="0"/>
              </a:rPr>
              <a:t>, on parle de réaction croisée. La réaction croisée est due à des similitudes de structure.</a:t>
            </a: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Il existe </a:t>
            </a:r>
            <a:r>
              <a:rPr lang="fr-FR" sz="2400" b="1" dirty="0">
                <a:latin typeface="Times New Roman" panose="02020603050405020304" pitchFamily="18" charset="0"/>
                <a:cs typeface="Times New Roman" panose="02020603050405020304" pitchFamily="18" charset="0"/>
              </a:rPr>
              <a:t>2 types de réactions croisées</a:t>
            </a:r>
            <a:r>
              <a:rPr lang="fr-FR" sz="2400" dirty="0">
                <a:latin typeface="Times New Roman" panose="02020603050405020304" pitchFamily="18" charset="0"/>
                <a:cs typeface="Times New Roman" panose="02020603050405020304" pitchFamily="18" charset="0"/>
              </a:rPr>
              <a:t> :</a:t>
            </a:r>
          </a:p>
          <a:p>
            <a:pPr marL="342900" lvl="0" indent="-342900" algn="just">
              <a:lnSpc>
                <a:spcPct val="150000"/>
              </a:lnSpc>
              <a:spcAft>
                <a:spcPts val="0"/>
              </a:spcAft>
              <a:buFont typeface="Symbol" panose="05050102010706020507" pitchFamily="18" charset="2"/>
              <a:buBlip>
                <a:blip r:embed="rId2"/>
              </a:buBlip>
            </a:pPr>
            <a:r>
              <a:rPr lang="fr-FR" sz="2400" b="1" dirty="0">
                <a:latin typeface="Times New Roman" panose="02020603050405020304" pitchFamily="18" charset="0"/>
                <a:ea typeface="Calibri" panose="020F0502020204030204" pitchFamily="34" charset="0"/>
                <a:cs typeface="Times New Roman" panose="02020603050405020304" pitchFamily="18" charset="0"/>
              </a:rPr>
              <a:t>La réaction croisée de premier degré </a:t>
            </a:r>
            <a:r>
              <a:rPr lang="fr-FR" sz="2400" dirty="0">
                <a:latin typeface="Times New Roman" panose="02020603050405020304" pitchFamily="18" charset="0"/>
                <a:ea typeface="Calibri" panose="020F0502020204030204" pitchFamily="34" charset="0"/>
                <a:cs typeface="Times New Roman" panose="02020603050405020304" pitchFamily="18" charset="0"/>
              </a:rPr>
              <a:t>dans laquelle les deux molécules antigéniques possèdent un ou plusieurs déterminants identiques. Exemple : </a:t>
            </a:r>
            <a:r>
              <a:rPr lang="fr-FR" sz="2400" dirty="0" err="1">
                <a:latin typeface="Times New Roman" panose="02020603050405020304" pitchFamily="18" charset="0"/>
                <a:ea typeface="Calibri" panose="020F0502020204030204" pitchFamily="34" charset="0"/>
                <a:cs typeface="Times New Roman" panose="02020603050405020304" pitchFamily="18" charset="0"/>
              </a:rPr>
              <a:t>Cardiolipine</a:t>
            </a:r>
            <a:r>
              <a:rPr lang="fr-FR" sz="2400" dirty="0">
                <a:latin typeface="Times New Roman" panose="02020603050405020304" pitchFamily="18" charset="0"/>
                <a:ea typeface="Calibri" panose="020F0502020204030204" pitchFamily="34" charset="0"/>
                <a:cs typeface="Times New Roman" panose="02020603050405020304" pitchFamily="18" charset="0"/>
              </a:rPr>
              <a:t> et antigène tréponémique dans le diagnostic de la syphilis. </a:t>
            </a:r>
            <a:endParaRPr lang="fr-FR" sz="2400" dirty="0">
              <a:latin typeface="Times New Roman" panose="02020603050405020304" pitchFamily="18" charset="0"/>
              <a:cs typeface="Times New Roman" panose="02020603050405020304" pitchFamily="18" charset="0"/>
            </a:endParaRPr>
          </a:p>
        </p:txBody>
      </p:sp>
      <p:pic>
        <p:nvPicPr>
          <p:cNvPr id="4" name="Image 3" descr="Réaction Ag-Ac et Immunotechnologie - PDF Téléchargement Gratuit"/>
          <p:cNvPicPr/>
          <p:nvPr/>
        </p:nvPicPr>
        <p:blipFill rotWithShape="1">
          <a:blip r:embed="rId3">
            <a:extLst>
              <a:ext uri="{28A0092B-C50C-407E-A947-70E740481C1C}">
                <a14:useLocalDpi xmlns:a14="http://schemas.microsoft.com/office/drawing/2010/main" val="0"/>
              </a:ext>
            </a:extLst>
          </a:blip>
          <a:srcRect t="23810" b="42320"/>
          <a:stretch/>
        </p:blipFill>
        <p:spPr bwMode="auto">
          <a:xfrm>
            <a:off x="866337" y="4400550"/>
            <a:ext cx="10317480" cy="178593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043796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373672"/>
            <a:ext cx="10317480" cy="526441"/>
          </a:xfrm>
        </p:spPr>
        <p:txBody>
          <a:bodyPr/>
          <a:lstStyle/>
          <a:p>
            <a:pPr algn="ctr"/>
            <a:r>
              <a:rPr lang="fr-FR" dirty="0"/>
              <a:t>REACTION  CROISEE  2/2</a:t>
            </a:r>
          </a:p>
        </p:txBody>
      </p:sp>
      <p:sp>
        <p:nvSpPr>
          <p:cNvPr id="3" name="Rectangle 2"/>
          <p:cNvSpPr/>
          <p:nvPr/>
        </p:nvSpPr>
        <p:spPr>
          <a:xfrm>
            <a:off x="866337" y="1272031"/>
            <a:ext cx="10317480" cy="2600199"/>
          </a:xfrm>
          <a:prstGeom prst="rect">
            <a:avLst/>
          </a:prstGeom>
        </p:spPr>
        <p:txBody>
          <a:bodyPr wrap="square">
            <a:spAutoFit/>
          </a:bodyPr>
          <a:lstStyle/>
          <a:p>
            <a:pPr marL="342900" lvl="0" indent="-342900" algn="just">
              <a:lnSpc>
                <a:spcPct val="150000"/>
              </a:lnSpc>
              <a:spcAft>
                <a:spcPts val="0"/>
              </a:spcAft>
              <a:buFont typeface="Symbol" panose="05050102010706020507" pitchFamily="18" charset="2"/>
              <a:buBlip>
                <a:blip r:embed="rId2"/>
              </a:buBlip>
            </a:pPr>
            <a:r>
              <a:rPr lang="fr-FR" sz="2800" b="1" dirty="0">
                <a:latin typeface="Times New Roman" panose="02020603050405020304" pitchFamily="18" charset="0"/>
                <a:ea typeface="Calibri" panose="020F0502020204030204" pitchFamily="34" charset="0"/>
                <a:cs typeface="Times New Roman" panose="02020603050405020304" pitchFamily="18" charset="0"/>
              </a:rPr>
              <a:t>La réaction croisée de deuxième degré </a:t>
            </a:r>
            <a:r>
              <a:rPr lang="fr-FR" sz="2800" dirty="0">
                <a:latin typeface="Times New Roman" panose="02020603050405020304" pitchFamily="18" charset="0"/>
                <a:ea typeface="Calibri" panose="020F0502020204030204" pitchFamily="34" charset="0"/>
                <a:cs typeface="Times New Roman" panose="02020603050405020304" pitchFamily="18" charset="0"/>
              </a:rPr>
              <a:t>dans laquelle les deux molécules antigéniques possèdent un ou plusieurs épitopes de structures proches ou semblables. Exemple : groupes sanguins A et B du système ABO. </a:t>
            </a:r>
            <a:endParaRPr lang="fr-FR" sz="2800" dirty="0">
              <a:latin typeface="Times New Roman" panose="02020603050405020304" pitchFamily="18" charset="0"/>
              <a:cs typeface="Times New Roman" panose="02020603050405020304" pitchFamily="18" charset="0"/>
            </a:endParaRPr>
          </a:p>
        </p:txBody>
      </p:sp>
      <p:pic>
        <p:nvPicPr>
          <p:cNvPr id="4" name="Image 3" descr="Réaction Ag-Ac et Immunotechnologie - PDF Téléchargement Gratuit"/>
          <p:cNvPicPr/>
          <p:nvPr/>
        </p:nvPicPr>
        <p:blipFill rotWithShape="1">
          <a:blip r:embed="rId3">
            <a:extLst>
              <a:ext uri="{28A0092B-C50C-407E-A947-70E740481C1C}">
                <a14:useLocalDpi xmlns:a14="http://schemas.microsoft.com/office/drawing/2010/main" val="0"/>
              </a:ext>
            </a:extLst>
          </a:blip>
          <a:srcRect t="64919"/>
          <a:stretch/>
        </p:blipFill>
        <p:spPr bwMode="auto">
          <a:xfrm>
            <a:off x="866337" y="3872230"/>
            <a:ext cx="10317480" cy="212852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701181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302234"/>
            <a:ext cx="10317480" cy="815927"/>
          </a:xfrm>
        </p:spPr>
        <p:txBody>
          <a:bodyPr/>
          <a:lstStyle/>
          <a:p>
            <a:pPr algn="ctr"/>
            <a:r>
              <a:rPr lang="fr-FR" dirty="0"/>
              <a:t>CONCLUSION</a:t>
            </a:r>
          </a:p>
        </p:txBody>
      </p:sp>
      <p:sp>
        <p:nvSpPr>
          <p:cNvPr id="3" name="Rectangle 2"/>
          <p:cNvSpPr/>
          <p:nvPr/>
        </p:nvSpPr>
        <p:spPr>
          <a:xfrm>
            <a:off x="866337" y="1118161"/>
            <a:ext cx="10317480" cy="5185522"/>
          </a:xfrm>
          <a:prstGeom prst="rect">
            <a:avLst/>
          </a:prstGeom>
        </p:spPr>
        <p:txBody>
          <a:bodyPr wrap="square">
            <a:spAutoFit/>
          </a:bodyPr>
          <a:lstStyle/>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Les Ag sont constitués d’une mosaïque de déterminants antigéniques qui se lient spécifiquement aux anticorps et aux lymphocytes sensibilisés dont ils ont induit la synthèse. L’immunogénicité dépend donc à la fois de l’antigène, du receveur et des conditions d’immunisation.</a:t>
            </a: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La connaissance des antigènes est à la base de sérodiagnostic, de préparation de vaccins et de sérum et du succès des transfusions et des greffes.</a:t>
            </a:r>
          </a:p>
        </p:txBody>
      </p:sp>
    </p:spTree>
    <p:extLst>
      <p:ext uri="{BB962C8B-B14F-4D97-AF65-F5344CB8AC3E}">
        <p14:creationId xmlns:p14="http://schemas.microsoft.com/office/powerpoint/2010/main" val="23845019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524000" y="4930776"/>
            <a:ext cx="9144000" cy="884237"/>
          </a:xfrm>
        </p:spPr>
        <p:txBody>
          <a:bodyPr/>
          <a:lstStyle/>
          <a:p>
            <a:r>
              <a:rPr lang="en-US" sz="2800" dirty="0"/>
              <a:t>GNAMIEN KOUAME APPOLLINAIRE, ENSEIGNANT, INGENIEUR BIOLOGISTE option: </a:t>
            </a:r>
            <a:r>
              <a:rPr lang="en-US" sz="2800" dirty="0" err="1"/>
              <a:t>Immunologie</a:t>
            </a:r>
            <a:r>
              <a:rPr lang="en-US" sz="2800" dirty="0"/>
              <a:t> </a:t>
            </a:r>
          </a:p>
          <a:p>
            <a:endParaRPr lang="fr-FR" dirty="0"/>
          </a:p>
        </p:txBody>
      </p:sp>
      <p:sp>
        <p:nvSpPr>
          <p:cNvPr id="4" name="Titre 5">
            <a:extLst>
              <a:ext uri="{FF2B5EF4-FFF2-40B4-BE49-F238E27FC236}">
                <a16:creationId xmlns:a16="http://schemas.microsoft.com/office/drawing/2014/main" id="{CE5792DB-C530-45D2-B903-0EEB26F09FBF}"/>
              </a:ext>
            </a:extLst>
          </p:cNvPr>
          <p:cNvSpPr>
            <a:spLocks noGrp="1"/>
          </p:cNvSpPr>
          <p:nvPr>
            <p:ph type="ctrTitle"/>
          </p:nvPr>
        </p:nvSpPr>
        <p:spPr>
          <a:xfrm>
            <a:off x="1524000" y="1122363"/>
            <a:ext cx="9144000" cy="3078162"/>
          </a:xfrm>
          <a:solidFill>
            <a:srgbClr val="D9D9D9"/>
          </a:solidFill>
          <a:ln w="76200" cap="flat">
            <a:solidFill>
              <a:schemeClr val="accent1"/>
            </a:solidFill>
          </a:ln>
          <a:effectLst>
            <a:outerShdw dist="20000" dir="5400000" rotWithShape="0">
              <a:srgbClr val="000000">
                <a:alpha val="37999"/>
              </a:srgbClr>
            </a:outerShdw>
          </a:effectLst>
        </p:spPr>
        <p:txBody>
          <a:bodyPr>
            <a:normAutofit/>
          </a:bodyPr>
          <a:lstStyle/>
          <a:p>
            <a:br>
              <a:rPr lang="fr-FR" altLang="fr-FR" sz="4000" b="1" dirty="0">
                <a:solidFill>
                  <a:srgbClr val="FFFFFF"/>
                </a:solidFill>
                <a:latin typeface="Arial Black" pitchFamily="34" charset="0"/>
                <a:ea typeface="Arial Black" pitchFamily="34" charset="0"/>
                <a:cs typeface="Arial Black" pitchFamily="34" charset="0"/>
              </a:rPr>
            </a:br>
            <a:r>
              <a:rPr lang="fr-FR" altLang="fr-FR" sz="4000" b="1" dirty="0">
                <a:solidFill>
                  <a:srgbClr val="FF0000"/>
                </a:solidFill>
                <a:ea typeface="Arial Black" pitchFamily="34" charset="0"/>
                <a:cs typeface="Arial Black" pitchFamily="34" charset="0"/>
              </a:rPr>
              <a:t>ANTICORPS</a:t>
            </a:r>
            <a:r>
              <a:rPr lang="fr-FR" altLang="fr-FR" sz="3100" b="1" dirty="0">
                <a:solidFill>
                  <a:srgbClr val="FF0000"/>
                </a:solidFill>
                <a:latin typeface="Comic Sans MS" panose="030F0702030302020204" pitchFamily="66" charset="0"/>
                <a:ea typeface="Arial Black" pitchFamily="34" charset="0"/>
                <a:cs typeface="Arial Black" pitchFamily="34" charset="0"/>
              </a:rPr>
              <a:t> </a:t>
            </a:r>
            <a:br>
              <a:rPr lang="fr-FR" altLang="fr-FR" sz="3100" b="1" dirty="0">
                <a:solidFill>
                  <a:srgbClr val="FF0000"/>
                </a:solidFill>
                <a:latin typeface="Comic Sans MS" panose="030F0702030302020204" pitchFamily="66" charset="0"/>
                <a:ea typeface="Arial Black" pitchFamily="34" charset="0"/>
                <a:cs typeface="Arial Black" pitchFamily="34" charset="0"/>
              </a:rPr>
            </a:br>
            <a:br>
              <a:rPr lang="fr-FR" altLang="fr-FR" sz="3100" b="1" dirty="0">
                <a:solidFill>
                  <a:srgbClr val="FF0000"/>
                </a:solidFill>
                <a:latin typeface="Comic Sans MS" panose="030F0702030302020204" pitchFamily="66" charset="0"/>
                <a:ea typeface="Arial Black" pitchFamily="34" charset="0"/>
                <a:cs typeface="Arial Black" pitchFamily="34" charset="0"/>
              </a:rPr>
            </a:br>
            <a:r>
              <a:rPr lang="fr-FR" altLang="fr-FR" sz="3100" b="1" dirty="0">
                <a:solidFill>
                  <a:srgbClr val="000000"/>
                </a:solidFill>
                <a:latin typeface="Comic Sans MS" panose="030F0702030302020204" pitchFamily="66" charset="0"/>
                <a:ea typeface="Arial Black" pitchFamily="34" charset="0"/>
                <a:cs typeface="Arial Black" pitchFamily="34" charset="0"/>
              </a:rPr>
              <a:t>IDE/SF,LICENCE 1, Semestre 2.</a:t>
            </a:r>
            <a:br>
              <a:rPr lang="fr-FR" altLang="fr-FR" sz="3100" b="1" dirty="0">
                <a:solidFill>
                  <a:srgbClr val="FFFFFF"/>
                </a:solidFill>
                <a:latin typeface="Comic Sans MS" panose="030F0702030302020204" pitchFamily="66" charset="0"/>
                <a:ea typeface="Arial Black" pitchFamily="34" charset="0"/>
                <a:cs typeface="Arial Black" pitchFamily="34" charset="0"/>
              </a:rPr>
            </a:br>
            <a:endParaRPr lang="fr-FR" altLang="fr-FR" sz="3100" b="1" dirty="0">
              <a:solidFill>
                <a:srgbClr val="FFFFFF"/>
              </a:solidFill>
              <a:latin typeface="Comic Sans MS" panose="030F0702030302020204" pitchFamily="66" charset="0"/>
              <a:ea typeface="Arial Black" pitchFamily="34" charset="0"/>
              <a:cs typeface="Arial Black" pitchFamily="34" charset="0"/>
            </a:endParaRPr>
          </a:p>
        </p:txBody>
      </p:sp>
    </p:spTree>
    <p:extLst>
      <p:ext uri="{BB962C8B-B14F-4D97-AF65-F5344CB8AC3E}">
        <p14:creationId xmlns:p14="http://schemas.microsoft.com/office/powerpoint/2010/main" val="20400240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1" y="952502"/>
            <a:ext cx="10515600" cy="2852737"/>
          </a:xfrm>
        </p:spPr>
        <p:txBody>
          <a:bodyPr/>
          <a:lstStyle/>
          <a:p>
            <a:pPr algn="ctr"/>
            <a:r>
              <a:rPr lang="fr-FR" dirty="0"/>
              <a:t>ANTICORPS</a:t>
            </a:r>
          </a:p>
        </p:txBody>
      </p:sp>
      <p:sp>
        <p:nvSpPr>
          <p:cNvPr id="3" name="Espace réservé du texte 2"/>
          <p:cNvSpPr>
            <a:spLocks noGrp="1"/>
          </p:cNvSpPr>
          <p:nvPr>
            <p:ph type="body" idx="1"/>
          </p:nvPr>
        </p:nvSpPr>
        <p:spPr/>
        <p:txBody>
          <a:bodyPr/>
          <a:lstStyle/>
          <a:p>
            <a:endParaRPr lang="fr-FR"/>
          </a:p>
        </p:txBody>
      </p:sp>
    </p:spTree>
    <p:extLst>
      <p:ext uri="{BB962C8B-B14F-4D97-AF65-F5344CB8AC3E}">
        <p14:creationId xmlns:p14="http://schemas.microsoft.com/office/powerpoint/2010/main" val="3845756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E9D29A-AF99-4BD0-9CC6-05435C76D237}"/>
              </a:ext>
            </a:extLst>
          </p:cNvPr>
          <p:cNvSpPr>
            <a:spLocks noGrp="1"/>
          </p:cNvSpPr>
          <p:nvPr>
            <p:ph type="title"/>
          </p:nvPr>
        </p:nvSpPr>
        <p:spPr/>
        <p:txBody>
          <a:bodyPr/>
          <a:lstStyle/>
          <a:p>
            <a:pPr algn="ctr"/>
            <a:r>
              <a:rPr lang="fr-FR" dirty="0"/>
              <a:t>I- DEFINITIONS DE L’IMMUNITE</a:t>
            </a:r>
          </a:p>
        </p:txBody>
      </p:sp>
      <p:sp>
        <p:nvSpPr>
          <p:cNvPr id="3" name="Rectangle 2"/>
          <p:cNvSpPr/>
          <p:nvPr/>
        </p:nvSpPr>
        <p:spPr>
          <a:xfrm>
            <a:off x="866337" y="1895772"/>
            <a:ext cx="10317480" cy="4801314"/>
          </a:xfrm>
          <a:prstGeom prst="rect">
            <a:avLst/>
          </a:prstGeom>
        </p:spPr>
        <p:txBody>
          <a:bodyPr wrap="square">
            <a:spAutoFit/>
          </a:bodyPr>
          <a:lstStyle/>
          <a:p>
            <a:r>
              <a:rPr lang="fr-FR" sz="3200" dirty="0">
                <a:latin typeface="Times New Roman" panose="02020603050405020304" pitchFamily="18" charset="0"/>
                <a:ea typeface="Calibri" panose="020F0502020204030204" pitchFamily="34" charset="0"/>
                <a:cs typeface="Times New Roman" panose="02020603050405020304" pitchFamily="18" charset="0"/>
              </a:rPr>
              <a:t>L’immunologie est la science de l’immunité. </a:t>
            </a:r>
          </a:p>
          <a:p>
            <a:r>
              <a:rPr lang="fr-FR" sz="3200" dirty="0">
                <a:latin typeface="Times New Roman" panose="02020603050405020304" pitchFamily="18" charset="0"/>
                <a:ea typeface="Calibri" panose="020F0502020204030204" pitchFamily="34" charset="0"/>
                <a:cs typeface="Times New Roman" panose="02020603050405020304" pitchFamily="18" charset="0"/>
              </a:rPr>
              <a:t>Le mot “immunité” vient du mot latin </a:t>
            </a:r>
            <a:r>
              <a:rPr lang="fr-FR" sz="3200" b="1" i="1" dirty="0">
                <a:latin typeface="Times New Roman" panose="02020603050405020304" pitchFamily="18" charset="0"/>
                <a:ea typeface="Calibri" panose="020F0502020204030204" pitchFamily="34" charset="0"/>
                <a:cs typeface="Times New Roman" panose="02020603050405020304" pitchFamily="18" charset="0"/>
              </a:rPr>
              <a:t>immunitas </a:t>
            </a:r>
            <a:r>
              <a:rPr lang="fr-FR" sz="3200" dirty="0">
                <a:latin typeface="Times New Roman" panose="02020603050405020304" pitchFamily="18" charset="0"/>
                <a:ea typeface="Calibri" panose="020F0502020204030204" pitchFamily="34" charset="0"/>
                <a:cs typeface="Times New Roman" panose="02020603050405020304" pitchFamily="18" charset="0"/>
              </a:rPr>
              <a:t>qui voulait dire </a:t>
            </a:r>
            <a:r>
              <a:rPr lang="fr-FR" sz="3200" b="1" dirty="0">
                <a:latin typeface="Times New Roman" panose="02020603050405020304" pitchFamily="18" charset="0"/>
                <a:ea typeface="Calibri" panose="020F0502020204030204" pitchFamily="34" charset="0"/>
                <a:cs typeface="Times New Roman" panose="02020603050405020304" pitchFamily="18" charset="0"/>
              </a:rPr>
              <a:t>exempt de charge.</a:t>
            </a:r>
            <a:r>
              <a:rPr lang="fr-FR" sz="3200" dirty="0">
                <a:latin typeface="Times New Roman" panose="02020603050405020304" pitchFamily="18" charset="0"/>
                <a:cs typeface="Times New Roman" panose="02020603050405020304" pitchFamily="18" charset="0"/>
              </a:rPr>
              <a:t> </a:t>
            </a:r>
          </a:p>
          <a:p>
            <a:endParaRPr lang="fr-FR" sz="3200" dirty="0">
              <a:latin typeface="Times New Roman" panose="02020603050405020304" pitchFamily="18" charset="0"/>
              <a:cs typeface="Times New Roman" panose="02020603050405020304" pitchFamily="18" charset="0"/>
            </a:endParaRPr>
          </a:p>
          <a:p>
            <a:r>
              <a:rPr lang="fr-FR" sz="3200" dirty="0">
                <a:latin typeface="Times New Roman" panose="02020603050405020304" pitchFamily="18" charset="0"/>
                <a:cs typeface="Times New Roman" panose="02020603050405020304" pitchFamily="18" charset="0"/>
              </a:rPr>
              <a:t>L’immunité est la résistance des individus vis-à-vis des infections microbiennes,  par des réactions spécifiques ou non d’un antigène tendant à éliminer des substances étrangères ou paraissant étrangères.</a:t>
            </a:r>
          </a:p>
          <a:p>
            <a:r>
              <a:rPr lang="fr-FR" sz="3200" b="1" dirty="0">
                <a:latin typeface="Times New Roman" panose="02020603050405020304" pitchFamily="18" charset="0"/>
                <a:ea typeface="Calibri" panose="020F0502020204030204" pitchFamily="34" charset="0"/>
                <a:cs typeface="Times New Roman" panose="02020603050405020304" pitchFamily="18" charset="0"/>
              </a:rPr>
              <a:t>  </a:t>
            </a:r>
            <a:r>
              <a:rPr lang="fr-FR" sz="3200" dirty="0">
                <a:latin typeface="Times New Roman" panose="02020603050405020304" pitchFamily="18" charset="0"/>
                <a:cs typeface="Times New Roman" panose="02020603050405020304" pitchFamily="18" charset="0"/>
              </a:rPr>
              <a:t>Cette définition conduit au concept d’immunité</a:t>
            </a:r>
            <a:r>
              <a:rPr lang="fr-FR" sz="3200" dirty="0"/>
              <a:t>.</a:t>
            </a:r>
          </a:p>
          <a:p>
            <a:endParaRPr lang="fr-FR" dirty="0"/>
          </a:p>
        </p:txBody>
      </p:sp>
    </p:spTree>
    <p:extLst>
      <p:ext uri="{BB962C8B-B14F-4D97-AF65-F5344CB8AC3E}">
        <p14:creationId xmlns:p14="http://schemas.microsoft.com/office/powerpoint/2010/main" val="32057452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359385"/>
            <a:ext cx="10317480" cy="397853"/>
          </a:xfrm>
        </p:spPr>
        <p:txBody>
          <a:bodyPr>
            <a:noAutofit/>
          </a:bodyPr>
          <a:lstStyle/>
          <a:p>
            <a:pPr algn="ctr"/>
            <a:r>
              <a:rPr lang="fr-FR" sz="3600" dirty="0"/>
              <a:t>OBJECTIFS</a:t>
            </a:r>
          </a:p>
        </p:txBody>
      </p:sp>
      <p:sp>
        <p:nvSpPr>
          <p:cNvPr id="3" name="Rectangle 2"/>
          <p:cNvSpPr/>
          <p:nvPr/>
        </p:nvSpPr>
        <p:spPr>
          <a:xfrm>
            <a:off x="866337" y="1057275"/>
            <a:ext cx="10477938" cy="5262979"/>
          </a:xfrm>
          <a:prstGeom prst="rect">
            <a:avLst/>
          </a:prstGeom>
        </p:spPr>
        <p:txBody>
          <a:bodyPr wrap="square">
            <a:spAutoFit/>
          </a:bodyPr>
          <a:lstStyle/>
          <a:p>
            <a:pPr algn="just">
              <a:lnSpc>
                <a:spcPct val="150000"/>
              </a:lnSpc>
              <a:spcAft>
                <a:spcPts val="0"/>
              </a:spcAft>
            </a:pPr>
            <a:r>
              <a:rPr lang="fr-FR" sz="2800" b="1" i="1" dirty="0">
                <a:latin typeface="Times New Roman" panose="02020603050405020304" pitchFamily="18" charset="0"/>
                <a:cs typeface="Times New Roman" panose="02020603050405020304" pitchFamily="18" charset="0"/>
              </a:rPr>
              <a:t>Objectif général</a:t>
            </a:r>
            <a:r>
              <a:rPr lang="fr-FR" sz="2800" i="1" dirty="0">
                <a:latin typeface="Times New Roman" panose="02020603050405020304" pitchFamily="18" charset="0"/>
                <a:cs typeface="Times New Roman" panose="02020603050405020304" pitchFamily="18" charset="0"/>
              </a:rPr>
              <a:t> </a:t>
            </a:r>
            <a:r>
              <a:rPr lang="fr-FR" sz="2800" b="1" i="1" dirty="0">
                <a:latin typeface="Times New Roman" panose="02020603050405020304" pitchFamily="18" charset="0"/>
                <a:cs typeface="Times New Roman" panose="02020603050405020304" pitchFamily="18" charset="0"/>
              </a:rPr>
              <a:t>: </a:t>
            </a:r>
            <a:r>
              <a:rPr lang="fr-FR" sz="2800" i="1" dirty="0">
                <a:latin typeface="Times New Roman" panose="02020603050405020304" pitchFamily="18" charset="0"/>
                <a:cs typeface="Times New Roman" panose="02020603050405020304" pitchFamily="18" charset="0"/>
              </a:rPr>
              <a:t>à la fin de ce cours l’étudiant devra être à mesure de connaitre les propriétés des anticorps et comprendre leurs fonctions.</a:t>
            </a:r>
            <a:endParaRPr lang="fr-FR" sz="28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b="1" i="1" dirty="0">
                <a:latin typeface="Times New Roman" panose="02020603050405020304" pitchFamily="18" charset="0"/>
                <a:cs typeface="Times New Roman" panose="02020603050405020304" pitchFamily="18" charset="0"/>
              </a:rPr>
              <a:t>Objectifs spécifiques</a:t>
            </a:r>
            <a:r>
              <a:rPr lang="fr-FR" sz="2800" i="1" dirty="0">
                <a:latin typeface="Times New Roman" panose="02020603050405020304" pitchFamily="18" charset="0"/>
                <a:cs typeface="Times New Roman" panose="02020603050405020304" pitchFamily="18" charset="0"/>
              </a:rPr>
              <a:t> : à la fin de ce cours l’étudiant  devra être de capable  de :</a:t>
            </a:r>
            <a:endParaRPr lang="fr-FR" sz="2800" dirty="0">
              <a:latin typeface="Times New Roman" panose="02020603050405020304" pitchFamily="18"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800" i="1" dirty="0">
                <a:latin typeface="Times New Roman" panose="02020603050405020304" pitchFamily="18" charset="0"/>
                <a:ea typeface="Calibri" panose="020F0502020204030204" pitchFamily="34" charset="0"/>
                <a:cs typeface="Times New Roman" panose="02020603050405020304" pitchFamily="18" charset="0"/>
              </a:rPr>
              <a:t>définir les anticorps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800" i="1" dirty="0">
                <a:latin typeface="Times New Roman" panose="02020603050405020304" pitchFamily="18" charset="0"/>
                <a:ea typeface="Calibri" panose="020F0502020204030204" pitchFamily="34" charset="0"/>
                <a:cs typeface="Times New Roman" panose="02020603050405020304" pitchFamily="18" charset="0"/>
              </a:rPr>
              <a:t>définir les propriétés des anticorps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800" i="1" dirty="0">
                <a:latin typeface="Times New Roman" panose="02020603050405020304" pitchFamily="18" charset="0"/>
                <a:ea typeface="Calibri" panose="020F0502020204030204" pitchFamily="34" charset="0"/>
                <a:cs typeface="Times New Roman" panose="02020603050405020304" pitchFamily="18" charset="0"/>
              </a:rPr>
              <a:t>citer les différentes  classes et fonctions des immunoglobulines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800" i="1" dirty="0">
                <a:latin typeface="Times New Roman" panose="02020603050405020304" pitchFamily="18" charset="0"/>
                <a:ea typeface="Calibri" panose="020F0502020204030204" pitchFamily="34" charset="0"/>
                <a:cs typeface="Times New Roman" panose="02020603050405020304" pitchFamily="18" charset="0"/>
              </a:rPr>
              <a:t>donner leurs applications.</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504278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INTRODUCTION 1/2</a:t>
            </a:r>
          </a:p>
        </p:txBody>
      </p:sp>
      <p:sp>
        <p:nvSpPr>
          <p:cNvPr id="3" name="Rectangle 2"/>
          <p:cNvSpPr/>
          <p:nvPr/>
        </p:nvSpPr>
        <p:spPr>
          <a:xfrm>
            <a:off x="866337" y="1770266"/>
            <a:ext cx="10317480" cy="4457952"/>
          </a:xfrm>
          <a:prstGeom prst="rect">
            <a:avLst/>
          </a:prstGeom>
        </p:spPr>
        <p:txBody>
          <a:bodyPr wrap="square">
            <a:spAutoFit/>
          </a:bodyPr>
          <a:lstStyle/>
          <a:p>
            <a:pPr algn="just">
              <a:lnSpc>
                <a:spcPct val="150000"/>
              </a:lnSpc>
              <a:spcAft>
                <a:spcPts val="0"/>
              </a:spcAft>
              <a:tabLst>
                <a:tab pos="4140835" algn="l"/>
              </a:tabLst>
            </a:pPr>
            <a:r>
              <a:rPr lang="fr-FR" sz="2400" b="1" u="sng" dirty="0">
                <a:latin typeface="Times New Roman" panose="02020603050405020304" pitchFamily="18" charset="0"/>
                <a:cs typeface="Times New Roman" panose="02020603050405020304" pitchFamily="18" charset="0"/>
              </a:rPr>
              <a:t>DEFINITION</a:t>
            </a:r>
          </a:p>
          <a:p>
            <a:pPr algn="just">
              <a:lnSpc>
                <a:spcPct val="150000"/>
              </a:lnSpc>
              <a:spcAft>
                <a:spcPts val="0"/>
              </a:spcAft>
              <a:tabLst>
                <a:tab pos="4140835" algn="l"/>
              </a:tabLst>
            </a:pPr>
            <a:r>
              <a:rPr lang="fr-FR" sz="2400" dirty="0">
                <a:latin typeface="Times New Roman" panose="02020603050405020304" pitchFamily="18" charset="0"/>
                <a:cs typeface="Times New Roman" panose="02020603050405020304" pitchFamily="18" charset="0"/>
              </a:rPr>
              <a:t>Les </a:t>
            </a:r>
            <a:r>
              <a:rPr lang="fr-FR" sz="2400" b="1" dirty="0">
                <a:latin typeface="Times New Roman" panose="02020603050405020304" pitchFamily="18" charset="0"/>
                <a:cs typeface="Times New Roman" panose="02020603050405020304" pitchFamily="18" charset="0"/>
              </a:rPr>
              <a:t>anticorps </a:t>
            </a:r>
            <a:r>
              <a:rPr lang="fr-FR" sz="2400" dirty="0">
                <a:latin typeface="Times New Roman" panose="02020603050405020304" pitchFamily="18" charset="0"/>
                <a:cs typeface="Times New Roman" panose="02020603050405020304" pitchFamily="18" charset="0"/>
              </a:rPr>
              <a:t>sont des glycoprotéines particulières appelées immunoglobulines (</a:t>
            </a:r>
            <a:r>
              <a:rPr lang="fr-FR" sz="2400" dirty="0" err="1">
                <a:latin typeface="Times New Roman" panose="02020603050405020304" pitchFamily="18" charset="0"/>
                <a:cs typeface="Times New Roman" panose="02020603050405020304" pitchFamily="18" charset="0"/>
              </a:rPr>
              <a:t>Ig</a:t>
            </a:r>
            <a:r>
              <a:rPr lang="fr-FR" sz="2400" dirty="0">
                <a:latin typeface="Times New Roman" panose="02020603050405020304" pitchFamily="18" charset="0"/>
                <a:cs typeface="Times New Roman" panose="02020603050405020304" pitchFamily="18" charset="0"/>
              </a:rPr>
              <a:t>).</a:t>
            </a: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Les </a:t>
            </a:r>
            <a:r>
              <a:rPr lang="fr-FR" sz="2400" dirty="0" err="1">
                <a:latin typeface="Times New Roman" panose="02020603050405020304" pitchFamily="18" charset="0"/>
                <a:cs typeface="Times New Roman" panose="02020603050405020304" pitchFamily="18" charset="0"/>
              </a:rPr>
              <a:t>Ig</a:t>
            </a:r>
            <a:r>
              <a:rPr lang="fr-FR" sz="2400" dirty="0">
                <a:latin typeface="Times New Roman" panose="02020603050405020304" pitchFamily="18" charset="0"/>
                <a:cs typeface="Times New Roman" panose="02020603050405020304" pitchFamily="18" charset="0"/>
              </a:rPr>
              <a:t> sont synthétisées par les lymphocytes B et leurs descendants les plasmocytes, en réponse à une stimulation antigénique.</a:t>
            </a:r>
          </a:p>
          <a:p>
            <a:pPr algn="just">
              <a:lnSpc>
                <a:spcPct val="150000"/>
              </a:lnSpc>
              <a:spcAft>
                <a:spcPts val="0"/>
              </a:spcAft>
            </a:pPr>
            <a:endParaRPr lang="fr-FR" sz="24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Les anticorps (Ac) sont des immunoglobulines dont on connaît la spécificité immunologique ; </a:t>
            </a:r>
          </a:p>
        </p:txBody>
      </p:sp>
    </p:spTree>
    <p:extLst>
      <p:ext uri="{BB962C8B-B14F-4D97-AF65-F5344CB8AC3E}">
        <p14:creationId xmlns:p14="http://schemas.microsoft.com/office/powerpoint/2010/main" val="25404970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316522"/>
            <a:ext cx="10317480" cy="815927"/>
          </a:xfrm>
        </p:spPr>
        <p:txBody>
          <a:bodyPr/>
          <a:lstStyle/>
          <a:p>
            <a:pPr algn="ctr"/>
            <a:r>
              <a:rPr lang="fr-FR" dirty="0"/>
              <a:t>INTRODUCTION  2/2</a:t>
            </a:r>
          </a:p>
        </p:txBody>
      </p:sp>
      <p:sp>
        <p:nvSpPr>
          <p:cNvPr id="3" name="Rectangle 2"/>
          <p:cNvSpPr/>
          <p:nvPr/>
        </p:nvSpPr>
        <p:spPr>
          <a:xfrm>
            <a:off x="866337" y="1132449"/>
            <a:ext cx="10317480" cy="5183535"/>
          </a:xfrm>
          <a:prstGeom prst="rect">
            <a:avLst/>
          </a:prstGeom>
        </p:spPr>
        <p:txBody>
          <a:bodyPr wrap="square">
            <a:spAutoFit/>
          </a:bodyPr>
          <a:lstStyle/>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c’est-à-dire l’on connait les Ag contre lesquels ces molécules sont dirigées. Lorsque la spécificité immunologique de ces molécules est connue on parle d’immunoglobuline.   </a:t>
            </a:r>
          </a:p>
          <a:p>
            <a:pPr algn="just">
              <a:lnSpc>
                <a:spcPct val="150000"/>
              </a:lnSpc>
              <a:spcAft>
                <a:spcPts val="0"/>
              </a:spcAft>
            </a:pPr>
            <a:r>
              <a:rPr lang="fr-FR" sz="2800" b="1" dirty="0">
                <a:latin typeface="Times New Roman" panose="02020603050405020304" pitchFamily="18" charset="0"/>
                <a:cs typeface="Times New Roman" panose="02020603050405020304" pitchFamily="18" charset="0"/>
              </a:rPr>
              <a:t>Les Ac sont des médiateurs de l’immunité humorale</a:t>
            </a:r>
            <a:r>
              <a:rPr lang="fr-FR" sz="2800" dirty="0">
                <a:latin typeface="Times New Roman" panose="02020603050405020304" pitchFamily="18" charset="0"/>
                <a:cs typeface="Times New Roman" panose="02020603050405020304" pitchFamily="18" charset="0"/>
              </a:rPr>
              <a:t>. Ils constituent un sujet d’</a:t>
            </a:r>
            <a:r>
              <a:rPr lang="fr-FR" sz="2800" b="1" dirty="0">
                <a:latin typeface="Times New Roman" panose="02020603050405020304" pitchFamily="18" charset="0"/>
                <a:cs typeface="Times New Roman" panose="02020603050405020304" pitchFamily="18" charset="0"/>
              </a:rPr>
              <a:t>intérêt</a:t>
            </a:r>
            <a:r>
              <a:rPr lang="fr-FR" sz="2800" dirty="0">
                <a:latin typeface="Times New Roman" panose="02020603050405020304" pitchFamily="18" charset="0"/>
                <a:cs typeface="Times New Roman" panose="02020603050405020304" pitchFamily="18" charset="0"/>
              </a:rPr>
              <a:t> car ils interviennent dans la </a:t>
            </a:r>
            <a:r>
              <a:rPr lang="fr-FR" sz="2800" b="1" dirty="0">
                <a:latin typeface="Times New Roman" panose="02020603050405020304" pitchFamily="18" charset="0"/>
                <a:cs typeface="Times New Roman" panose="02020603050405020304" pitchFamily="18" charset="0"/>
              </a:rPr>
              <a:t>défense anti-infectieuse</a:t>
            </a:r>
            <a:r>
              <a:rPr lang="fr-FR" sz="2800" dirty="0">
                <a:latin typeface="Times New Roman" panose="02020603050405020304" pitchFamily="18" charset="0"/>
                <a:cs typeface="Times New Roman" panose="02020603050405020304" pitchFamily="18" charset="0"/>
              </a:rPr>
              <a:t> de l’organisme. Leur connaissance a permis la mise au point de </a:t>
            </a:r>
            <a:r>
              <a:rPr lang="fr-FR" sz="2800" b="1" dirty="0">
                <a:latin typeface="Times New Roman" panose="02020603050405020304" pitchFamily="18" charset="0"/>
                <a:cs typeface="Times New Roman" panose="02020603050405020304" pitchFamily="18" charset="0"/>
              </a:rPr>
              <a:t>méthodes de sérodiagnostic</a:t>
            </a:r>
            <a:r>
              <a:rPr lang="fr-FR" sz="2800" dirty="0">
                <a:latin typeface="Times New Roman" panose="02020603050405020304" pitchFamily="18" charset="0"/>
                <a:cs typeface="Times New Roman" panose="02020603050405020304" pitchFamily="18" charset="0"/>
              </a:rPr>
              <a:t>, de techniques de </a:t>
            </a:r>
            <a:r>
              <a:rPr lang="fr-FR" sz="2800" b="1" dirty="0">
                <a:latin typeface="Times New Roman" panose="02020603050405020304" pitchFamily="18" charset="0"/>
                <a:cs typeface="Times New Roman" panose="02020603050405020304" pitchFamily="18" charset="0"/>
              </a:rPr>
              <a:t>vaccination</a:t>
            </a:r>
            <a:r>
              <a:rPr lang="fr-FR" sz="2800" dirty="0">
                <a:latin typeface="Times New Roman" panose="02020603050405020304" pitchFamily="18" charset="0"/>
                <a:cs typeface="Times New Roman" panose="02020603050405020304" pitchFamily="18" charset="0"/>
              </a:rPr>
              <a:t> et de </a:t>
            </a:r>
            <a:r>
              <a:rPr lang="fr-FR" sz="2800" b="1" dirty="0">
                <a:latin typeface="Times New Roman" panose="02020603050405020304" pitchFamily="18" charset="0"/>
                <a:cs typeface="Times New Roman" panose="02020603050405020304" pitchFamily="18" charset="0"/>
              </a:rPr>
              <a:t>sérothérapie</a:t>
            </a:r>
            <a:r>
              <a:rPr lang="fr-FR" sz="2800" dirty="0">
                <a:latin typeface="Tahoma" panose="020B0604030504040204" pitchFamily="34" charset="0"/>
              </a:rPr>
              <a:t>.</a:t>
            </a:r>
            <a:endParaRPr lang="fr-FR" sz="2800" dirty="0"/>
          </a:p>
        </p:txBody>
      </p:sp>
    </p:spTree>
    <p:extLst>
      <p:ext uri="{BB962C8B-B14F-4D97-AF65-F5344CB8AC3E}">
        <p14:creationId xmlns:p14="http://schemas.microsoft.com/office/powerpoint/2010/main" val="34713321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6" y="245085"/>
            <a:ext cx="10317480" cy="815927"/>
          </a:xfrm>
        </p:spPr>
        <p:txBody>
          <a:bodyPr/>
          <a:lstStyle/>
          <a:p>
            <a:pPr algn="ctr"/>
            <a:r>
              <a:rPr lang="fr-FR" dirty="0"/>
              <a:t>  STRUCTURE D’UN ANTICORPS</a:t>
            </a:r>
          </a:p>
        </p:txBody>
      </p:sp>
      <p:pic>
        <p:nvPicPr>
          <p:cNvPr id="3" name="Image 2" descr="John Libbey Eurotext - Innovations &amp; Thérapeutiques en Oncologie ..."/>
          <p:cNvPicPr/>
          <p:nvPr/>
        </p:nvPicPr>
        <p:blipFill rotWithShape="1">
          <a:blip r:embed="rId2">
            <a:extLst>
              <a:ext uri="{28A0092B-C50C-407E-A947-70E740481C1C}">
                <a14:useLocalDpi xmlns:a14="http://schemas.microsoft.com/office/drawing/2010/main" val="0"/>
              </a:ext>
            </a:extLst>
          </a:blip>
          <a:srcRect l="4607" t="4960" r="6137" b="1226"/>
          <a:stretch/>
        </p:blipFill>
        <p:spPr bwMode="auto">
          <a:xfrm>
            <a:off x="1445932" y="1214438"/>
            <a:ext cx="9158287" cy="495776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678577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459397"/>
            <a:ext cx="10317480" cy="815927"/>
          </a:xfrm>
        </p:spPr>
        <p:txBody>
          <a:bodyPr/>
          <a:lstStyle/>
          <a:p>
            <a:pPr algn="ctr"/>
            <a:r>
              <a:rPr lang="fr-FR" dirty="0"/>
              <a:t>I- FONCTION  1/3</a:t>
            </a:r>
          </a:p>
        </p:txBody>
      </p:sp>
      <p:sp>
        <p:nvSpPr>
          <p:cNvPr id="3" name="Rectangle 2"/>
          <p:cNvSpPr/>
          <p:nvPr/>
        </p:nvSpPr>
        <p:spPr>
          <a:xfrm>
            <a:off x="866337" y="1553810"/>
            <a:ext cx="10317480" cy="4723857"/>
          </a:xfrm>
          <a:prstGeom prst="rect">
            <a:avLst/>
          </a:prstGeom>
        </p:spPr>
        <p:txBody>
          <a:bodyPr wrap="square">
            <a:spAutoFit/>
          </a:bodyPr>
          <a:lstStyle/>
          <a:p>
            <a:pPr algn="just">
              <a:lnSpc>
                <a:spcPct val="150000"/>
              </a:lnSpc>
              <a:spcAft>
                <a:spcPts val="0"/>
              </a:spcAft>
            </a:pPr>
            <a:r>
              <a:rPr lang="fr-FR" sz="3200" dirty="0">
                <a:latin typeface="Times New Roman" panose="02020603050405020304" pitchFamily="18" charset="0"/>
                <a:cs typeface="Times New Roman" panose="02020603050405020304" pitchFamily="18" charset="0"/>
              </a:rPr>
              <a:t>Il existe  5 classes d’Ac ou d’</a:t>
            </a:r>
            <a:r>
              <a:rPr lang="fr-FR" sz="3200" dirty="0" err="1">
                <a:latin typeface="Times New Roman" panose="02020603050405020304" pitchFamily="18" charset="0"/>
                <a:cs typeface="Times New Roman" panose="02020603050405020304" pitchFamily="18" charset="0"/>
              </a:rPr>
              <a:t>Ig</a:t>
            </a:r>
            <a:r>
              <a:rPr lang="fr-FR" sz="3200" dirty="0">
                <a:latin typeface="Times New Roman" panose="02020603050405020304" pitchFamily="18" charset="0"/>
                <a:cs typeface="Times New Roman" panose="02020603050405020304" pitchFamily="18" charset="0"/>
              </a:rPr>
              <a:t> : les IgG, IgA, IgM, IgD et IgE.</a:t>
            </a:r>
            <a:endParaRPr lang="fr-FR" sz="28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b="1" dirty="0">
                <a:latin typeface="Times New Roman" panose="02020603050405020304" pitchFamily="18" charset="0"/>
                <a:cs typeface="Times New Roman" panose="02020603050405020304" pitchFamily="18" charset="0"/>
              </a:rPr>
              <a:t>Il permet la formation du complexe immun Ag-Ac, base de toutes les techniques sérologiques en biologie.</a:t>
            </a:r>
            <a:endParaRPr lang="fr-FR" sz="28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ea typeface="Calibri" panose="020F0502020204030204" pitchFamily="34" charset="0"/>
                <a:cs typeface="Times New Roman" panose="02020603050405020304" pitchFamily="18" charset="0"/>
              </a:rPr>
              <a:t>Il permet </a:t>
            </a:r>
            <a:r>
              <a:rPr lang="fr-FR" sz="2800" b="1" dirty="0">
                <a:latin typeface="Times New Roman" panose="02020603050405020304" pitchFamily="18" charset="0"/>
                <a:ea typeface="Calibri" panose="020F0502020204030204" pitchFamily="34" charset="0"/>
                <a:cs typeface="Times New Roman" panose="02020603050405020304" pitchFamily="18" charset="0"/>
              </a:rPr>
              <a:t>la traversée placentaire. Seules les IgG traversent le placenta dans l’espèce humaine,</a:t>
            </a:r>
            <a:r>
              <a:rPr lang="fr-FR" sz="2800" dirty="0">
                <a:latin typeface="Times New Roman" panose="02020603050405020304" pitchFamily="18" charset="0"/>
                <a:ea typeface="Calibri" panose="020F0502020204030204" pitchFamily="34" charset="0"/>
                <a:cs typeface="Times New Roman" panose="02020603050405020304" pitchFamily="18" charset="0"/>
              </a:rPr>
              <a:t> assurant le transfert de l’immunité humorale de la mère à l’enfant :</a:t>
            </a:r>
            <a:endParaRPr lang="fr-FR"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17860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I-FONCTION  2/3</a:t>
            </a:r>
          </a:p>
        </p:txBody>
      </p:sp>
      <p:sp>
        <p:nvSpPr>
          <p:cNvPr id="3" name="Rectangle 2"/>
          <p:cNvSpPr/>
          <p:nvPr/>
        </p:nvSpPr>
        <p:spPr>
          <a:xfrm>
            <a:off x="866337" y="1720840"/>
            <a:ext cx="10317480" cy="4539191"/>
          </a:xfrm>
          <a:prstGeom prst="rect">
            <a:avLst/>
          </a:prstGeom>
        </p:spPr>
        <p:txBody>
          <a:bodyPr wrap="square">
            <a:spAutoFit/>
          </a:bodyPr>
          <a:lstStyle/>
          <a:p>
            <a:pPr algn="just">
              <a:lnSpc>
                <a:spcPct val="150000"/>
              </a:lnSpc>
              <a:spcAft>
                <a:spcPts val="0"/>
              </a:spcAft>
            </a:pPr>
            <a:r>
              <a:rPr lang="fr-FR" sz="2800" dirty="0">
                <a:latin typeface="Times New Roman" panose="02020603050405020304" pitchFamily="18" charset="0"/>
                <a:ea typeface="Calibri" panose="020F0502020204030204" pitchFamily="34" charset="0"/>
                <a:cs typeface="Times New Roman" panose="02020603050405020304" pitchFamily="18" charset="0"/>
              </a:rPr>
              <a:t>le sérum du nouveau-né renferme un taux d’IgG au moins égal à celui de sa mère.</a:t>
            </a:r>
            <a:endParaRPr lang="fr-FR" sz="28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C’est ainsi, qu’on a détecté des Ac anti-VIH chez des nouveaux nés non infectés. Dans d’autres cas, cette traversée peut être responsable de pathologies graves telles que l’anémie hémolytique du nouveau-né. Dans ce cas, les anti-D de la mère de Rhésus Négatif (-) vont détruire les hématies du fœtus de Rhésus positif (+).</a:t>
            </a:r>
          </a:p>
        </p:txBody>
      </p:sp>
    </p:spTree>
    <p:extLst>
      <p:ext uri="{BB962C8B-B14F-4D97-AF65-F5344CB8AC3E}">
        <p14:creationId xmlns:p14="http://schemas.microsoft.com/office/powerpoint/2010/main" val="2867840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84872" y="216510"/>
            <a:ext cx="10317480" cy="815927"/>
          </a:xfrm>
        </p:spPr>
        <p:txBody>
          <a:bodyPr/>
          <a:lstStyle/>
          <a:p>
            <a:pPr algn="ctr"/>
            <a:r>
              <a:rPr lang="fr-FR" dirty="0"/>
              <a:t>I-FONCTION   3/3</a:t>
            </a:r>
          </a:p>
        </p:txBody>
      </p:sp>
      <p:sp>
        <p:nvSpPr>
          <p:cNvPr id="3" name="Rectangle 2"/>
          <p:cNvSpPr/>
          <p:nvPr/>
        </p:nvSpPr>
        <p:spPr>
          <a:xfrm>
            <a:off x="514349" y="1032437"/>
            <a:ext cx="11058525" cy="5262979"/>
          </a:xfrm>
          <a:prstGeom prst="rect">
            <a:avLst/>
          </a:prstGeom>
        </p:spPr>
        <p:txBody>
          <a:bodyPr wrap="square">
            <a:spAutoFit/>
          </a:bodyPr>
          <a:lstStyle/>
          <a:p>
            <a:pPr marL="342900" lvl="0" indent="-342900" algn="just">
              <a:lnSpc>
                <a:spcPct val="150000"/>
              </a:lnSpc>
              <a:spcAft>
                <a:spcPts val="0"/>
              </a:spcAft>
              <a:buFont typeface="Calibri" panose="020F0502020204030204" pitchFamily="34" charset="0"/>
              <a:buChar char="-"/>
            </a:pPr>
            <a:r>
              <a:rPr lang="fr-FR" sz="2800" b="1" dirty="0">
                <a:latin typeface="Times New Roman" panose="02020603050405020304" pitchFamily="18" charset="0"/>
                <a:ea typeface="Calibri" panose="020F0502020204030204" pitchFamily="34" charset="0"/>
                <a:cs typeface="Times New Roman" panose="02020603050405020304" pitchFamily="18" charset="0"/>
              </a:rPr>
              <a:t>Il permet la traversée des muqueuses.</a:t>
            </a:r>
            <a:r>
              <a:rPr lang="fr-FR" sz="2800" dirty="0">
                <a:latin typeface="Times New Roman" panose="02020603050405020304" pitchFamily="18" charset="0"/>
                <a:ea typeface="Calibri" panose="020F0502020204030204" pitchFamily="34" charset="0"/>
                <a:cs typeface="Times New Roman" panose="02020603050405020304" pitchFamily="18" charset="0"/>
              </a:rPr>
              <a:t> Cette propriété concerne principalement les </a:t>
            </a:r>
            <a:r>
              <a:rPr lang="fr-FR" sz="2800" b="1" dirty="0">
                <a:latin typeface="Times New Roman" panose="02020603050405020304" pitchFamily="18" charset="0"/>
                <a:ea typeface="Calibri" panose="020F0502020204030204" pitchFamily="34" charset="0"/>
                <a:cs typeface="Times New Roman" panose="02020603050405020304" pitchFamily="18" charset="0"/>
              </a:rPr>
              <a:t>IgA</a:t>
            </a:r>
            <a:r>
              <a:rPr lang="fr-FR" sz="2800" dirty="0">
                <a:latin typeface="Times New Roman" panose="02020603050405020304" pitchFamily="18" charset="0"/>
                <a:ea typeface="Calibri" panose="020F0502020204030204" pitchFamily="34" charset="0"/>
                <a:cs typeface="Times New Roman" panose="02020603050405020304" pitchFamily="18" charset="0"/>
              </a:rPr>
              <a:t> sécrétoires.</a:t>
            </a:r>
          </a:p>
          <a:p>
            <a:pPr marL="342900" lvl="0" indent="-342900" algn="just">
              <a:lnSpc>
                <a:spcPct val="150000"/>
              </a:lnSpc>
              <a:spcAft>
                <a:spcPts val="0"/>
              </a:spcAft>
              <a:buFont typeface="Calibri" panose="020F050202020403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Il permet </a:t>
            </a:r>
            <a:r>
              <a:rPr lang="fr-FR" sz="2800" b="1" dirty="0">
                <a:latin typeface="Times New Roman" panose="02020603050405020304" pitchFamily="18" charset="0"/>
                <a:ea typeface="Calibri" panose="020F0502020204030204" pitchFamily="34" charset="0"/>
                <a:cs typeface="Times New Roman" panose="02020603050405020304" pitchFamily="18" charset="0"/>
              </a:rPr>
              <a:t>la fixation du complément</a:t>
            </a:r>
            <a:r>
              <a:rPr lang="fr-FR" sz="2800" dirty="0">
                <a:latin typeface="Times New Roman" panose="02020603050405020304" pitchFamily="18" charset="0"/>
                <a:ea typeface="Calibri" panose="020F0502020204030204" pitchFamily="34" charset="0"/>
                <a:cs typeface="Times New Roman" panose="02020603050405020304" pitchFamily="18" charset="0"/>
              </a:rPr>
              <a:t>. Seules les </a:t>
            </a:r>
            <a:r>
              <a:rPr lang="fr-FR" sz="2800" b="1" dirty="0">
                <a:latin typeface="Times New Roman" panose="02020603050405020304" pitchFamily="18" charset="0"/>
                <a:ea typeface="Calibri" panose="020F0502020204030204" pitchFamily="34" charset="0"/>
                <a:cs typeface="Times New Roman" panose="02020603050405020304" pitchFamily="18" charset="0"/>
              </a:rPr>
              <a:t>IgM</a:t>
            </a:r>
            <a:r>
              <a:rPr lang="fr-FR" sz="2800" dirty="0">
                <a:latin typeface="Times New Roman" panose="02020603050405020304" pitchFamily="18" charset="0"/>
                <a:ea typeface="Calibri" panose="020F0502020204030204" pitchFamily="34" charset="0"/>
                <a:cs typeface="Times New Roman" panose="02020603050405020304" pitchFamily="18" charset="0"/>
              </a:rPr>
              <a:t> et les </a:t>
            </a:r>
            <a:r>
              <a:rPr lang="fr-FR" sz="2800" b="1" dirty="0">
                <a:latin typeface="Times New Roman" panose="02020603050405020304" pitchFamily="18" charset="0"/>
                <a:ea typeface="Calibri" panose="020F0502020204030204" pitchFamily="34" charset="0"/>
                <a:cs typeface="Times New Roman" panose="02020603050405020304" pitchFamily="18" charset="0"/>
              </a:rPr>
              <a:t>IgG</a:t>
            </a:r>
            <a:r>
              <a:rPr lang="fr-FR" sz="2800" dirty="0">
                <a:latin typeface="Times New Roman" panose="02020603050405020304" pitchFamily="18" charset="0"/>
                <a:ea typeface="Calibri" panose="020F0502020204030204" pitchFamily="34" charset="0"/>
                <a:cs typeface="Times New Roman" panose="02020603050405020304" pitchFamily="18" charset="0"/>
              </a:rPr>
              <a:t> sont capables de fixer le premier composant C1q de la voie classique du complément. </a:t>
            </a:r>
            <a:r>
              <a:rPr lang="fr-FR" sz="2800" b="1" dirty="0">
                <a:latin typeface="Times New Roman" panose="02020603050405020304" pitchFamily="18" charset="0"/>
                <a:ea typeface="Calibri" panose="020F0502020204030204" pitchFamily="34" charset="0"/>
                <a:cs typeface="Times New Roman" panose="02020603050405020304" pitchFamily="18" charset="0"/>
              </a:rPr>
              <a:t>L’activation du complément conduit à l’</a:t>
            </a:r>
            <a:r>
              <a:rPr lang="fr-FR" sz="2800" b="1" dirty="0" err="1">
                <a:latin typeface="Times New Roman" panose="02020603050405020304" pitchFamily="18" charset="0"/>
                <a:ea typeface="Calibri" panose="020F0502020204030204" pitchFamily="34" charset="0"/>
                <a:cs typeface="Times New Roman" panose="02020603050405020304" pitchFamily="18" charset="0"/>
              </a:rPr>
              <a:t>opsonisation</a:t>
            </a:r>
            <a:r>
              <a:rPr lang="fr-FR" sz="2800" b="1" dirty="0">
                <a:latin typeface="Times New Roman" panose="02020603050405020304" pitchFamily="18" charset="0"/>
                <a:ea typeface="Calibri" panose="020F0502020204030204" pitchFamily="34" charset="0"/>
                <a:cs typeface="Times New Roman" panose="02020603050405020304" pitchFamily="18" charset="0"/>
              </a:rPr>
              <a:t> et parfois la lyse des microorganismes.</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Calibri" panose="020F050202020403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Il permet </a:t>
            </a:r>
            <a:r>
              <a:rPr lang="fr-FR" sz="2800" b="1" dirty="0">
                <a:latin typeface="Times New Roman" panose="02020603050405020304" pitchFamily="18" charset="0"/>
                <a:ea typeface="Calibri" panose="020F0502020204030204" pitchFamily="34" charset="0"/>
                <a:cs typeface="Times New Roman" panose="02020603050405020304" pitchFamily="18" charset="0"/>
              </a:rPr>
              <a:t>la fixation aux polynucléaires, monocytes-macrophages et cellules NK.</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092280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pic>
        <p:nvPicPr>
          <p:cNvPr id="3" name="Image 2" descr="Cours 2 : Les Immunoglobulines : Structure et fonctions - ppt ..."/>
          <p:cNvPicPr/>
          <p:nvPr/>
        </p:nvPicPr>
        <p:blipFill rotWithShape="1">
          <a:blip r:embed="rId2">
            <a:extLst>
              <a:ext uri="{28A0092B-C50C-407E-A947-70E740481C1C}">
                <a14:useLocalDpi xmlns:a14="http://schemas.microsoft.com/office/drawing/2010/main" val="0"/>
              </a:ext>
            </a:extLst>
          </a:blip>
          <a:srcRect l="827" b="23059"/>
          <a:stretch/>
        </p:blipFill>
        <p:spPr bwMode="auto">
          <a:xfrm>
            <a:off x="866337" y="0"/>
            <a:ext cx="10317479" cy="59150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378627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273660"/>
            <a:ext cx="10317480" cy="815927"/>
          </a:xfrm>
        </p:spPr>
        <p:txBody>
          <a:bodyPr/>
          <a:lstStyle/>
          <a:p>
            <a:r>
              <a:rPr lang="fr-FR" dirty="0"/>
              <a:t> 1- FONCTION DES DIFFERENTES CLASSES  1/2</a:t>
            </a:r>
          </a:p>
        </p:txBody>
      </p:sp>
      <p:sp>
        <p:nvSpPr>
          <p:cNvPr id="3" name="Rectangle 2"/>
          <p:cNvSpPr/>
          <p:nvPr/>
        </p:nvSpPr>
        <p:spPr>
          <a:xfrm>
            <a:off x="866337" y="1232461"/>
            <a:ext cx="10317480" cy="5011949"/>
          </a:xfrm>
          <a:prstGeom prst="rect">
            <a:avLst/>
          </a:prstGeom>
        </p:spPr>
        <p:txBody>
          <a:bodyPr wrap="square">
            <a:spAutoFit/>
          </a:bodyPr>
          <a:lstStyle/>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Dans les maladies infectieuses on assiste à une augmentation des immunoglobulines.</a:t>
            </a:r>
          </a:p>
          <a:p>
            <a:pPr algn="just">
              <a:lnSpc>
                <a:spcPct val="150000"/>
              </a:lnSpc>
              <a:spcAft>
                <a:spcPts val="0"/>
              </a:spcAft>
            </a:pPr>
            <a:r>
              <a:rPr lang="fr-FR" sz="2400" b="1" dirty="0">
                <a:latin typeface="Times New Roman" panose="02020603050405020304" pitchFamily="18" charset="0"/>
                <a:cs typeface="Times New Roman" panose="02020603050405020304" pitchFamily="18" charset="0"/>
              </a:rPr>
              <a:t>Les IgM croissent au début de l’infection </a:t>
            </a:r>
            <a:r>
              <a:rPr lang="fr-FR" sz="2400" dirty="0">
                <a:latin typeface="Times New Roman" panose="02020603050405020304" pitchFamily="18" charset="0"/>
                <a:cs typeface="Times New Roman" panose="02020603050405020304" pitchFamily="18" charset="0"/>
              </a:rPr>
              <a:t>puis diminuent pour </a:t>
            </a:r>
            <a:r>
              <a:rPr lang="fr-FR" sz="2400" b="1" dirty="0">
                <a:latin typeface="Times New Roman" panose="02020603050405020304" pitchFamily="18" charset="0"/>
                <a:cs typeface="Times New Roman" panose="02020603050405020304" pitchFamily="18" charset="0"/>
              </a:rPr>
              <a:t>faire place aux IgG par phénomène de commutation.</a:t>
            </a: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Quand un antigène pénètre dans l’organisme pour la première fois, celui-ci répond par la production d’anticorps de type IgM plus une petite quantité  d’IgG : c’est la réponse primaire. A partir du 13</a:t>
            </a:r>
            <a:r>
              <a:rPr lang="fr-FR" sz="2400" baseline="30000" dirty="0">
                <a:latin typeface="Times New Roman" panose="02020603050405020304" pitchFamily="18" charset="0"/>
                <a:cs typeface="Times New Roman" panose="02020603050405020304" pitchFamily="18" charset="0"/>
              </a:rPr>
              <a:t>ème</a:t>
            </a:r>
            <a:r>
              <a:rPr lang="fr-FR" sz="2400" dirty="0">
                <a:latin typeface="Times New Roman" panose="02020603050405020304" pitchFamily="18" charset="0"/>
                <a:cs typeface="Times New Roman" panose="02020603050405020304" pitchFamily="18" charset="0"/>
              </a:rPr>
              <a:t> jour, la production d’IgG devient dominante</a:t>
            </a:r>
            <a:r>
              <a:rPr lang="fr-FR" sz="2400" i="1" dirty="0">
                <a:latin typeface="Times New Roman" panose="02020603050405020304" pitchFamily="18" charset="0"/>
                <a:cs typeface="Times New Roman" panose="02020603050405020304" pitchFamily="18" charset="0"/>
              </a:rPr>
              <a:t>.</a:t>
            </a:r>
            <a:endParaRPr lang="fr-FR" sz="24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Lors d’une seconde injection du même antigène, il y a apparition d’une quantité importante d’anticorps de classe IgG. C’est la réponse secondaire</a:t>
            </a:r>
            <a:r>
              <a:rPr lang="fr-FR" sz="2400" i="1" dirty="0">
                <a:latin typeface="Times New Roman" panose="02020603050405020304" pitchFamily="18" charset="0"/>
                <a:cs typeface="Times New Roman" panose="02020603050405020304" pitchFamily="18" charset="0"/>
              </a:rPr>
              <a:t>.</a:t>
            </a:r>
            <a:endParaRPr lang="fr-FR"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38058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130784"/>
            <a:ext cx="10317480" cy="815927"/>
          </a:xfrm>
        </p:spPr>
        <p:txBody>
          <a:bodyPr/>
          <a:lstStyle/>
          <a:p>
            <a:r>
              <a:rPr lang="fr-FR" dirty="0"/>
              <a:t>1- FONCTON DES DIFFERENTES CLASSES 2/2</a:t>
            </a:r>
          </a:p>
        </p:txBody>
      </p:sp>
      <p:sp>
        <p:nvSpPr>
          <p:cNvPr id="4" name="Rectangle 3"/>
          <p:cNvSpPr/>
          <p:nvPr/>
        </p:nvSpPr>
        <p:spPr>
          <a:xfrm>
            <a:off x="866337" y="1083306"/>
            <a:ext cx="10317480" cy="5216556"/>
          </a:xfrm>
          <a:prstGeom prst="rect">
            <a:avLst/>
          </a:prstGeom>
        </p:spPr>
        <p:txBody>
          <a:bodyPr wrap="square">
            <a:spAutoFit/>
          </a:bodyPr>
          <a:lstStyle/>
          <a:p>
            <a:pPr marL="342900" lvl="0" indent="-342900" algn="just">
              <a:lnSpc>
                <a:spcPct val="150000"/>
              </a:lnSpc>
              <a:spcAft>
                <a:spcPts val="0"/>
              </a:spcAft>
              <a:buFont typeface="Calibri" panose="020F0502020204030204" pitchFamily="34" charset="0"/>
              <a:buChar char="-"/>
            </a:pPr>
            <a:r>
              <a:rPr lang="fr-FR" sz="2500" dirty="0">
                <a:latin typeface="Times New Roman" panose="02020603050405020304" pitchFamily="18" charset="0"/>
                <a:ea typeface="Calibri" panose="020F0502020204030204" pitchFamily="34" charset="0"/>
                <a:cs typeface="Times New Roman" panose="02020603050405020304" pitchFamily="18" charset="0"/>
              </a:rPr>
              <a:t>Les IgG interviennent dans la défense anti-infectieuse ;</a:t>
            </a:r>
          </a:p>
          <a:p>
            <a:pPr marL="342900" lvl="0" indent="-342900" algn="just">
              <a:lnSpc>
                <a:spcPct val="150000"/>
              </a:lnSpc>
              <a:spcAft>
                <a:spcPts val="0"/>
              </a:spcAft>
              <a:buFont typeface="Calibri" panose="020F0502020204030204" pitchFamily="34" charset="0"/>
              <a:buChar char="-"/>
            </a:pPr>
            <a:r>
              <a:rPr lang="fr-FR" sz="2500" dirty="0">
                <a:latin typeface="Times New Roman" panose="02020603050405020304" pitchFamily="18" charset="0"/>
                <a:ea typeface="Calibri" panose="020F0502020204030204" pitchFamily="34" charset="0"/>
                <a:cs typeface="Times New Roman" panose="02020603050405020304" pitchFamily="18" charset="0"/>
              </a:rPr>
              <a:t>Les IgA interviennent également dans la défense anti-infectieuse mais au niveau des muqueuses ;</a:t>
            </a:r>
          </a:p>
          <a:p>
            <a:pPr marL="342900" lvl="0" indent="-342900" algn="just">
              <a:lnSpc>
                <a:spcPct val="150000"/>
              </a:lnSpc>
              <a:spcAft>
                <a:spcPts val="0"/>
              </a:spcAft>
              <a:buFont typeface="Calibri" panose="020F0502020204030204" pitchFamily="34" charset="0"/>
              <a:buChar char="-"/>
            </a:pPr>
            <a:r>
              <a:rPr lang="fr-FR" sz="2500" dirty="0">
                <a:latin typeface="Times New Roman" panose="02020603050405020304" pitchFamily="18" charset="0"/>
                <a:ea typeface="Calibri" panose="020F0502020204030204" pitchFamily="34" charset="0"/>
                <a:cs typeface="Times New Roman" panose="02020603050405020304" pitchFamily="18" charset="0"/>
              </a:rPr>
              <a:t>Les IgD assurent la transduction du signal d’activation des lymphocytes B ;</a:t>
            </a:r>
          </a:p>
          <a:p>
            <a:pPr marL="342900" lvl="0" indent="-342900" algn="just">
              <a:lnSpc>
                <a:spcPct val="150000"/>
              </a:lnSpc>
              <a:spcAft>
                <a:spcPts val="0"/>
              </a:spcAft>
              <a:buFont typeface="Calibri" panose="020F0502020204030204" pitchFamily="34" charset="0"/>
              <a:buChar char="-"/>
            </a:pPr>
            <a:r>
              <a:rPr lang="fr-FR" sz="2500" dirty="0">
                <a:latin typeface="Times New Roman" panose="02020603050405020304" pitchFamily="18" charset="0"/>
                <a:ea typeface="Calibri" panose="020F0502020204030204" pitchFamily="34" charset="0"/>
                <a:cs typeface="Times New Roman" panose="02020603050405020304" pitchFamily="18" charset="0"/>
              </a:rPr>
              <a:t>Les IgE interviennent dans la défense antiparasitaire en particulier dans les helminthiases (taux sérique augmente) et dans l’hypersensibilité immédiate. Les IgM sont les Ac de la réponse humorale primaire; le taux des IgM augmente dans la bilharziose ou la trypanosomiase. Leur taux est significatif dans le LCR chez les trypanosomés</a:t>
            </a:r>
            <a:endParaRPr lang="fr-FR" sz="2500" dirty="0"/>
          </a:p>
        </p:txBody>
      </p:sp>
    </p:spTree>
    <p:extLst>
      <p:ext uri="{BB962C8B-B14F-4D97-AF65-F5344CB8AC3E}">
        <p14:creationId xmlns:p14="http://schemas.microsoft.com/office/powerpoint/2010/main" val="1910241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45F408-5092-4D4F-9A0D-EAB1BFCCA6CE}"/>
              </a:ext>
            </a:extLst>
          </p:cNvPr>
          <p:cNvSpPr>
            <a:spLocks noGrp="1"/>
          </p:cNvSpPr>
          <p:nvPr>
            <p:ph type="title"/>
          </p:nvPr>
        </p:nvSpPr>
        <p:spPr>
          <a:xfrm>
            <a:off x="866337" y="516547"/>
            <a:ext cx="10317480" cy="815927"/>
          </a:xfrm>
        </p:spPr>
        <p:txBody>
          <a:bodyPr>
            <a:normAutofit/>
          </a:bodyPr>
          <a:lstStyle/>
          <a:p>
            <a:pPr algn="ctr"/>
            <a:r>
              <a:rPr lang="fr-FR" sz="3200" dirty="0"/>
              <a:t>II- LE CONCEPT DE L’IMMUNITE 1/5</a:t>
            </a:r>
          </a:p>
        </p:txBody>
      </p:sp>
      <p:sp>
        <p:nvSpPr>
          <p:cNvPr id="3" name="Rectangle 2"/>
          <p:cNvSpPr/>
          <p:nvPr/>
        </p:nvSpPr>
        <p:spPr>
          <a:xfrm>
            <a:off x="866337" y="1097593"/>
            <a:ext cx="10317480" cy="5147563"/>
          </a:xfrm>
          <a:prstGeom prst="rect">
            <a:avLst/>
          </a:prstGeom>
        </p:spPr>
        <p:txBody>
          <a:bodyPr wrap="square">
            <a:spAutoFit/>
          </a:bodyPr>
          <a:lstStyle/>
          <a:p>
            <a:pPr algn="just">
              <a:lnSpc>
                <a:spcPct val="150000"/>
              </a:lnSpc>
              <a:spcAft>
                <a:spcPts val="0"/>
              </a:spcAft>
            </a:pPr>
            <a:r>
              <a:rPr lang="fr-FR" sz="2700" b="1" u="sng" dirty="0">
                <a:latin typeface="Times New Roman" panose="02020603050405020304" pitchFamily="18" charset="0"/>
                <a:cs typeface="Times New Roman" panose="02020603050405020304" pitchFamily="18" charset="0"/>
              </a:rPr>
              <a:t>1. Définition</a:t>
            </a: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Tout être vivant est conçu de telle sorte :</a:t>
            </a:r>
          </a:p>
          <a:p>
            <a:pPr marL="342900" lvl="0" indent="-342900" algn="just">
              <a:lnSpc>
                <a:spcPct val="150000"/>
              </a:lnSpc>
              <a:spcAft>
                <a:spcPts val="0"/>
              </a:spcAft>
              <a:buFont typeface="Tahoma" panose="020B0604030504040204" pitchFamily="34" charset="0"/>
              <a:buChar char="-"/>
            </a:pPr>
            <a:r>
              <a:rPr lang="fr-FR" sz="2400" b="1" dirty="0">
                <a:latin typeface="Times New Roman" panose="02020603050405020304" pitchFamily="18" charset="0"/>
                <a:ea typeface="Calibri" panose="020F0502020204030204" pitchFamily="34" charset="0"/>
                <a:cs typeface="Times New Roman" panose="02020603050405020304" pitchFamily="18" charset="0"/>
              </a:rPr>
              <a:t>qu’il reconnaisse et tolère ce qui lui appartient </a:t>
            </a:r>
            <a:r>
              <a:rPr lang="fr-FR" sz="2400" dirty="0">
                <a:latin typeface="Times New Roman" panose="02020603050405020304" pitchFamily="18" charset="0"/>
                <a:ea typeface="Calibri" panose="020F0502020204030204" pitchFamily="34" charset="0"/>
                <a:cs typeface="Times New Roman" panose="02020603050405020304" pitchFamily="18" charset="0"/>
              </a:rPr>
              <a:t>(le soi )</a:t>
            </a:r>
          </a:p>
          <a:p>
            <a:pPr marL="342900" lvl="0" indent="-342900" algn="just">
              <a:lnSpc>
                <a:spcPct val="150000"/>
              </a:lnSpc>
              <a:spcAft>
                <a:spcPts val="0"/>
              </a:spcAft>
              <a:buFont typeface="Tahoma" panose="020B0604030504040204" pitchFamily="34" charset="0"/>
              <a:buChar char="-"/>
            </a:pPr>
            <a:r>
              <a:rPr lang="fr-FR" sz="2400" b="1" dirty="0">
                <a:latin typeface="Times New Roman" panose="02020603050405020304" pitchFamily="18" charset="0"/>
                <a:ea typeface="Calibri" panose="020F0502020204030204" pitchFamily="34" charset="0"/>
                <a:cs typeface="Times New Roman" panose="02020603050405020304" pitchFamily="18" charset="0"/>
              </a:rPr>
              <a:t>qu’il refuse et rejette tout ce qui lui est étranger</a:t>
            </a:r>
            <a:r>
              <a:rPr lang="fr-FR" sz="2400" dirty="0">
                <a:latin typeface="Times New Roman" panose="02020603050405020304" pitchFamily="18" charset="0"/>
                <a:ea typeface="Calibri" panose="020F0502020204030204" pitchFamily="34" charset="0"/>
                <a:cs typeface="Times New Roman" panose="02020603050405020304" pitchFamily="18" charset="0"/>
              </a:rPr>
              <a:t> (le non soi).</a:t>
            </a:r>
          </a:p>
          <a:p>
            <a:pPr algn="just">
              <a:lnSpc>
                <a:spcPct val="150000"/>
              </a:lnSpc>
              <a:spcAft>
                <a:spcPts val="0"/>
              </a:spcAft>
            </a:pPr>
            <a:r>
              <a:rPr lang="fr-FR" sz="2400" b="1" i="1" dirty="0">
                <a:latin typeface="Times New Roman" panose="02020603050405020304" pitchFamily="18" charset="0"/>
                <a:cs typeface="Times New Roman" panose="02020603050405020304" pitchFamily="18" charset="0"/>
              </a:rPr>
              <a:t>C’est ainsi qu’il préserve l’intégrité du soi</a:t>
            </a:r>
            <a:r>
              <a:rPr lang="fr-FR" sz="2400" dirty="0">
                <a:latin typeface="Times New Roman" panose="02020603050405020304" pitchFamily="18" charset="0"/>
                <a:cs typeface="Times New Roman" panose="02020603050405020304" pitchFamily="18" charset="0"/>
              </a:rPr>
              <a:t>.</a:t>
            </a: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Ceci repose sur les 3 piliers de l’immunologie :</a:t>
            </a:r>
          </a:p>
          <a:p>
            <a:pPr marL="342900" lvl="0" indent="-342900" algn="just">
              <a:lnSpc>
                <a:spcPct val="150000"/>
              </a:lnSpc>
              <a:spcAft>
                <a:spcPts val="0"/>
              </a:spcAft>
              <a:buFont typeface="Tahoma" panose="020B0604030504040204" pitchFamily="34" charset="0"/>
              <a:buChar char="-"/>
            </a:pPr>
            <a:r>
              <a:rPr lang="fr-FR" sz="2400" b="1" dirty="0">
                <a:latin typeface="Times New Roman" panose="02020603050405020304" pitchFamily="18" charset="0"/>
                <a:ea typeface="Calibri" panose="020F0502020204030204" pitchFamily="34" charset="0"/>
                <a:cs typeface="Times New Roman" panose="02020603050405020304" pitchFamily="18" charset="0"/>
              </a:rPr>
              <a:t>la mémoire ;</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400" b="1" dirty="0">
                <a:latin typeface="Times New Roman" panose="02020603050405020304" pitchFamily="18" charset="0"/>
                <a:ea typeface="Calibri" panose="020F0502020204030204" pitchFamily="34" charset="0"/>
                <a:cs typeface="Times New Roman" panose="02020603050405020304" pitchFamily="18" charset="0"/>
              </a:rPr>
              <a:t>la spécificité;</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2400" b="1" dirty="0">
                <a:latin typeface="Times New Roman" panose="02020603050405020304" pitchFamily="18" charset="0"/>
                <a:ea typeface="Calibri" panose="020F0502020204030204" pitchFamily="34" charset="0"/>
                <a:cs typeface="Times New Roman" panose="02020603050405020304" pitchFamily="18" charset="0"/>
              </a:rPr>
              <a:t>la reconnaissance du soi et du non soi.</a:t>
            </a:r>
            <a:endParaRPr lang="fr-FR"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142702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23512" y="365758"/>
            <a:ext cx="10317480" cy="815927"/>
          </a:xfrm>
        </p:spPr>
        <p:txBody>
          <a:bodyPr/>
          <a:lstStyle/>
          <a:p>
            <a:pPr algn="ctr"/>
            <a:r>
              <a:rPr lang="fr-FR" dirty="0"/>
              <a:t>II- APPLICATIONS  1/2</a:t>
            </a:r>
          </a:p>
        </p:txBody>
      </p:sp>
      <p:sp>
        <p:nvSpPr>
          <p:cNvPr id="3" name="Rectangle 2"/>
          <p:cNvSpPr/>
          <p:nvPr/>
        </p:nvSpPr>
        <p:spPr>
          <a:xfrm>
            <a:off x="866337" y="1181685"/>
            <a:ext cx="10317480" cy="5262979"/>
          </a:xfrm>
          <a:prstGeom prst="rect">
            <a:avLst/>
          </a:prstGeom>
        </p:spPr>
        <p:txBody>
          <a:bodyPr wrap="square">
            <a:spAutoFit/>
          </a:bodyPr>
          <a:lstStyle/>
          <a:p>
            <a:pPr marL="1143000" lvl="2" indent="-228600" algn="just">
              <a:lnSpc>
                <a:spcPct val="150000"/>
              </a:lnSpc>
              <a:spcAft>
                <a:spcPts val="0"/>
              </a:spcAft>
              <a:buFont typeface="+mj-lt"/>
              <a:buAutoNum type="arabicPeriod"/>
              <a:tabLst>
                <a:tab pos="450215" algn="l"/>
              </a:tabLst>
            </a:pPr>
            <a:r>
              <a:rPr lang="fr-FR" sz="2800" i="1" u="sng" dirty="0">
                <a:latin typeface="Times New Roman" panose="02020603050405020304" pitchFamily="18" charset="0"/>
                <a:ea typeface="Calibri" panose="020F0502020204030204" pitchFamily="34" charset="0"/>
                <a:cs typeface="Times New Roman" panose="02020603050405020304" pitchFamily="18" charset="0"/>
              </a:rPr>
              <a:t>En diagnostic</a:t>
            </a:r>
            <a:endParaRPr lang="fr-FR" sz="40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Les Ac sont impliqués dans toutes les méthodes de diagnostic immunologique basées sur la réaction Ag-Ac.</a:t>
            </a:r>
            <a:endParaRPr lang="fr-FR" sz="4000" dirty="0">
              <a:latin typeface="Times New Roman" panose="02020603050405020304" pitchFamily="18" charset="0"/>
              <a:cs typeface="Times New Roman" panose="02020603050405020304" pitchFamily="18" charset="0"/>
            </a:endParaRPr>
          </a:p>
          <a:p>
            <a:pPr lvl="2" algn="just">
              <a:lnSpc>
                <a:spcPct val="150000"/>
              </a:lnSpc>
              <a:spcAft>
                <a:spcPts val="0"/>
              </a:spcAft>
              <a:tabLst>
                <a:tab pos="450215" algn="l"/>
              </a:tabLst>
            </a:pPr>
            <a:r>
              <a:rPr lang="fr-FR" sz="2800" i="1" u="sng" dirty="0">
                <a:latin typeface="Times New Roman" panose="02020603050405020304" pitchFamily="18" charset="0"/>
                <a:ea typeface="Calibri" panose="020F0502020204030204" pitchFamily="34" charset="0"/>
                <a:cs typeface="Times New Roman" panose="02020603050405020304" pitchFamily="18" charset="0"/>
              </a:rPr>
              <a:t>2. En thérapeutique</a:t>
            </a:r>
            <a:endParaRPr lang="fr-FR" sz="40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On utilise le pouvoir anticorps des </a:t>
            </a:r>
            <a:r>
              <a:rPr lang="fr-FR" sz="2800" dirty="0" err="1">
                <a:latin typeface="Times New Roman" panose="02020603050405020304" pitchFamily="18" charset="0"/>
                <a:cs typeface="Times New Roman" panose="02020603050405020304" pitchFamily="18" charset="0"/>
              </a:rPr>
              <a:t>Ig</a:t>
            </a:r>
            <a:r>
              <a:rPr lang="fr-FR" sz="2800" dirty="0">
                <a:latin typeface="Times New Roman" panose="02020603050405020304" pitchFamily="18" charset="0"/>
                <a:cs typeface="Times New Roman" panose="02020603050405020304" pitchFamily="18" charset="0"/>
              </a:rPr>
              <a:t> :</a:t>
            </a:r>
            <a:endParaRPr lang="fr-FR" sz="4000" dirty="0">
              <a:latin typeface="Times New Roman" panose="02020603050405020304" pitchFamily="18" charset="0"/>
              <a:cs typeface="Times New Roman" panose="02020603050405020304" pitchFamily="18" charset="0"/>
            </a:endParaRPr>
          </a:p>
          <a:p>
            <a:pPr marL="342900" lvl="0" indent="-342900" algn="just">
              <a:lnSpc>
                <a:spcPct val="150000"/>
              </a:lnSpc>
              <a:spcAft>
                <a:spcPts val="0"/>
              </a:spcAft>
              <a:buFont typeface="Symbol" panose="05050102010706020507" pitchFamily="18" charset="2"/>
              <a:buBlip>
                <a:blip r:embed="rId2"/>
              </a:buBlip>
            </a:pPr>
            <a:r>
              <a:rPr lang="fr-FR" sz="2800" dirty="0">
                <a:latin typeface="Times New Roman" panose="02020603050405020304" pitchFamily="18" charset="0"/>
                <a:ea typeface="Calibri" panose="020F0502020204030204" pitchFamily="34" charset="0"/>
                <a:cs typeface="Times New Roman" panose="02020603050405020304" pitchFamily="18" charset="0"/>
              </a:rPr>
              <a:t>dans la sérothérapie : SAT, sérum anti-D dans l’incompatibilité rhésus fœto-maternelle ;</a:t>
            </a:r>
            <a:endParaRPr lang="fr-FR" sz="4000" dirty="0">
              <a:latin typeface="Times New Roman" panose="02020603050405020304" pitchFamily="18" charset="0"/>
              <a:cs typeface="Times New Roman" panose="02020603050405020304" pitchFamily="18" charset="0"/>
            </a:endParaRPr>
          </a:p>
          <a:p>
            <a:pPr marL="342900" lvl="0" indent="-342900" algn="just">
              <a:lnSpc>
                <a:spcPct val="150000"/>
              </a:lnSpc>
              <a:spcAft>
                <a:spcPts val="0"/>
              </a:spcAft>
              <a:buFont typeface="Symbol" panose="05050102010706020507" pitchFamily="18" charset="2"/>
              <a:buBlip>
                <a:blip r:embed="rId2"/>
              </a:buBlip>
            </a:pPr>
            <a:r>
              <a:rPr lang="fr-FR" sz="2800" dirty="0">
                <a:latin typeface="Times New Roman" panose="02020603050405020304" pitchFamily="18" charset="0"/>
                <a:ea typeface="Calibri" panose="020F0502020204030204" pitchFamily="34" charset="0"/>
                <a:cs typeface="Times New Roman" panose="02020603050405020304" pitchFamily="18" charset="0"/>
              </a:rPr>
              <a:t>et dans la </a:t>
            </a:r>
            <a:r>
              <a:rPr lang="fr-FR" sz="2800" b="1" dirty="0">
                <a:latin typeface="Times New Roman" panose="02020603050405020304" pitchFamily="18" charset="0"/>
                <a:ea typeface="Calibri" panose="020F0502020204030204" pitchFamily="34" charset="0"/>
                <a:cs typeface="Times New Roman" panose="02020603050405020304" pitchFamily="18" charset="0"/>
              </a:rPr>
              <a:t>vaccination :</a:t>
            </a:r>
            <a:r>
              <a:rPr lang="fr-FR" sz="2800" dirty="0">
                <a:latin typeface="Times New Roman" panose="02020603050405020304" pitchFamily="18" charset="0"/>
                <a:ea typeface="Calibri" panose="020F0502020204030204" pitchFamily="34" charset="0"/>
                <a:cs typeface="Times New Roman" panose="02020603050405020304" pitchFamily="18" charset="0"/>
              </a:rPr>
              <a:t> permet la synthèse d’Ac protecteurs.</a:t>
            </a:r>
            <a:endParaRPr lang="fr-FR"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83803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2075" y="259372"/>
            <a:ext cx="10317480" cy="815927"/>
          </a:xfrm>
        </p:spPr>
        <p:txBody>
          <a:bodyPr/>
          <a:lstStyle/>
          <a:p>
            <a:pPr algn="ctr"/>
            <a:r>
              <a:rPr lang="fr-FR" dirty="0"/>
              <a:t>II- APPLICATIONS  2/2</a:t>
            </a:r>
          </a:p>
        </p:txBody>
      </p:sp>
      <p:sp>
        <p:nvSpPr>
          <p:cNvPr id="3" name="Rectangle 2"/>
          <p:cNvSpPr/>
          <p:nvPr/>
        </p:nvSpPr>
        <p:spPr>
          <a:xfrm>
            <a:off x="866337" y="1181685"/>
            <a:ext cx="10317480" cy="5078313"/>
          </a:xfrm>
          <a:prstGeom prst="rect">
            <a:avLst/>
          </a:prstGeom>
        </p:spPr>
        <p:txBody>
          <a:bodyPr wrap="square">
            <a:spAutoFit/>
          </a:bodyPr>
          <a:lstStyle/>
          <a:p>
            <a:pPr lvl="2" algn="just">
              <a:lnSpc>
                <a:spcPct val="150000"/>
              </a:lnSpc>
              <a:spcAft>
                <a:spcPts val="0"/>
              </a:spcAft>
              <a:tabLst>
                <a:tab pos="450215" algn="l"/>
              </a:tabLst>
            </a:pPr>
            <a:r>
              <a:rPr lang="fr-FR" sz="2400" i="1" u="sng" dirty="0">
                <a:latin typeface="Times New Roman" panose="02020603050405020304" pitchFamily="18" charset="0"/>
                <a:ea typeface="Calibri" panose="020F0502020204030204" pitchFamily="34" charset="0"/>
                <a:cs typeface="Times New Roman" panose="02020603050405020304" pitchFamily="18" charset="0"/>
              </a:rPr>
              <a:t>3. En pronostic des maladies</a:t>
            </a:r>
            <a:endParaRPr lang="fr-FR" sz="36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L’identification de la classe de </a:t>
            </a:r>
            <a:r>
              <a:rPr lang="fr-FR" sz="2400" dirty="0" err="1">
                <a:latin typeface="Times New Roman" panose="02020603050405020304" pitchFamily="18" charset="0"/>
                <a:cs typeface="Times New Roman" panose="02020603050405020304" pitchFamily="18" charset="0"/>
              </a:rPr>
              <a:t>l’Ac</a:t>
            </a:r>
            <a:r>
              <a:rPr lang="fr-FR" sz="2400" dirty="0">
                <a:latin typeface="Times New Roman" panose="02020603050405020304" pitchFamily="18" charset="0"/>
                <a:cs typeface="Times New Roman" panose="02020603050405020304" pitchFamily="18" charset="0"/>
              </a:rPr>
              <a:t> permet de déterminer le stade évolutif</a:t>
            </a:r>
            <a:r>
              <a:rPr lang="fr-FR" sz="2400" b="1" dirty="0">
                <a:latin typeface="Times New Roman" panose="02020603050405020304" pitchFamily="18" charset="0"/>
                <a:cs typeface="Times New Roman" panose="02020603050405020304" pitchFamily="18" charset="0"/>
              </a:rPr>
              <a:t> de certaines maladies : </a:t>
            </a:r>
            <a:r>
              <a:rPr lang="fr-FR" sz="2400" dirty="0">
                <a:latin typeface="Times New Roman" panose="02020603050405020304" pitchFamily="18" charset="0"/>
                <a:cs typeface="Times New Roman" panose="02020603050405020304" pitchFamily="18" charset="0"/>
              </a:rPr>
              <a:t>les IgG sont témoins d’une affection ancienne ou séquellaire. </a:t>
            </a:r>
            <a:endParaRPr lang="fr-FR" sz="36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Les IgM sont témoins d’une affection évolutive. </a:t>
            </a:r>
            <a:r>
              <a:rPr lang="fr-FR" sz="2400" b="1" dirty="0">
                <a:latin typeface="Times New Roman" panose="02020603050405020304" pitchFamily="18" charset="0"/>
                <a:cs typeface="Times New Roman" panose="02020603050405020304" pitchFamily="18" charset="0"/>
              </a:rPr>
              <a:t>Elle permet aussi </a:t>
            </a:r>
            <a:r>
              <a:rPr lang="fr-FR" sz="2400" dirty="0">
                <a:latin typeface="Times New Roman" panose="02020603050405020304" pitchFamily="18" charset="0"/>
                <a:cs typeface="Times New Roman" panose="02020603050405020304" pitchFamily="18" charset="0"/>
              </a:rPr>
              <a:t>la distinction entre une infection congénitale et un transfert d’Ac maternels chez le nouveau-né. En effet, </a:t>
            </a:r>
            <a:r>
              <a:rPr lang="fr-FR" sz="2400" b="1" dirty="0">
                <a:latin typeface="Times New Roman" panose="02020603050405020304" pitchFamily="18" charset="0"/>
                <a:cs typeface="Times New Roman" panose="02020603050405020304" pitchFamily="18" charset="0"/>
              </a:rPr>
              <a:t>seuls les Ac IgG maternels traversent la barrière placentaire. </a:t>
            </a:r>
            <a:r>
              <a:rPr lang="fr-FR" sz="2400" dirty="0">
                <a:latin typeface="Times New Roman" panose="02020603050405020304" pitchFamily="18" charset="0"/>
                <a:cs typeface="Times New Roman" panose="02020603050405020304" pitchFamily="18" charset="0"/>
              </a:rPr>
              <a:t>A la naissance, la </a:t>
            </a:r>
            <a:r>
              <a:rPr lang="fr-FR" sz="2400" b="1" dirty="0">
                <a:latin typeface="Times New Roman" panose="02020603050405020304" pitchFamily="18" charset="0"/>
                <a:cs typeface="Times New Roman" panose="02020603050405020304" pitchFamily="18" charset="0"/>
              </a:rPr>
              <a:t>présence d’IgM fœtales à un taux supérieur à 10%</a:t>
            </a:r>
            <a:r>
              <a:rPr lang="fr-FR" sz="2400" dirty="0">
                <a:latin typeface="Times New Roman" panose="02020603050405020304" pitchFamily="18" charset="0"/>
                <a:cs typeface="Times New Roman" panose="02020603050405020304" pitchFamily="18" charset="0"/>
              </a:rPr>
              <a:t> de la valeur normale d’un adulte, fera rechercher une embryo-fœtopathie telle que la toxoplasmose, la syphilis ou la rubéole congénitale.</a:t>
            </a:r>
            <a:endParaRPr lang="fr-FR"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96196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359384"/>
            <a:ext cx="10317480" cy="815927"/>
          </a:xfrm>
        </p:spPr>
        <p:txBody>
          <a:bodyPr/>
          <a:lstStyle/>
          <a:p>
            <a:pPr algn="ctr"/>
            <a:r>
              <a:rPr lang="fr-FR" dirty="0"/>
              <a:t>CONCLUSION</a:t>
            </a:r>
          </a:p>
        </p:txBody>
      </p:sp>
      <p:sp>
        <p:nvSpPr>
          <p:cNvPr id="3" name="Rectangle 2"/>
          <p:cNvSpPr/>
          <p:nvPr/>
        </p:nvSpPr>
        <p:spPr>
          <a:xfrm>
            <a:off x="866337" y="1071340"/>
            <a:ext cx="10317480" cy="5262979"/>
          </a:xfrm>
          <a:prstGeom prst="rect">
            <a:avLst/>
          </a:prstGeom>
        </p:spPr>
        <p:txBody>
          <a:bodyPr wrap="square">
            <a:spAutoFit/>
          </a:bodyPr>
          <a:lstStyle/>
          <a:p>
            <a:pPr algn="just">
              <a:lnSpc>
                <a:spcPct val="150000"/>
              </a:lnSpc>
              <a:spcAft>
                <a:spcPts val="0"/>
              </a:spcAft>
            </a:pPr>
            <a:r>
              <a:rPr lang="fr-FR" sz="3200" dirty="0">
                <a:latin typeface="Times New Roman" panose="02020603050405020304" pitchFamily="18" charset="0"/>
                <a:cs typeface="Times New Roman" panose="02020603050405020304" pitchFamily="18" charset="0"/>
              </a:rPr>
              <a:t>Les Ac sont des glycoprotéines particulières appelées </a:t>
            </a:r>
            <a:r>
              <a:rPr lang="fr-FR" sz="3200" dirty="0" err="1">
                <a:latin typeface="Times New Roman" panose="02020603050405020304" pitchFamily="18" charset="0"/>
                <a:cs typeface="Times New Roman" panose="02020603050405020304" pitchFamily="18" charset="0"/>
              </a:rPr>
              <a:t>Ig</a:t>
            </a:r>
            <a:r>
              <a:rPr lang="fr-FR" sz="3200" dirty="0">
                <a:latin typeface="Times New Roman" panose="02020603050405020304" pitchFamily="18" charset="0"/>
                <a:cs typeface="Times New Roman" panose="02020603050405020304" pitchFamily="18" charset="0"/>
              </a:rPr>
              <a:t> synthétisées par les lymphocytes B et les plasmocytes suite à une stimulation antigénique.</a:t>
            </a:r>
          </a:p>
          <a:p>
            <a:pPr algn="just">
              <a:lnSpc>
                <a:spcPct val="150000"/>
              </a:lnSpc>
              <a:spcAft>
                <a:spcPts val="0"/>
              </a:spcAft>
            </a:pPr>
            <a:r>
              <a:rPr lang="fr-FR" sz="3200" dirty="0">
                <a:latin typeface="Times New Roman" panose="02020603050405020304" pitchFamily="18" charset="0"/>
                <a:cs typeface="Times New Roman" panose="02020603050405020304" pitchFamily="18" charset="0"/>
              </a:rPr>
              <a:t>Il existe 5 classes d’</a:t>
            </a:r>
            <a:r>
              <a:rPr lang="fr-FR" sz="3200" dirty="0" err="1">
                <a:latin typeface="Times New Roman" panose="02020603050405020304" pitchFamily="18" charset="0"/>
                <a:cs typeface="Times New Roman" panose="02020603050405020304" pitchFamily="18" charset="0"/>
              </a:rPr>
              <a:t>Ig</a:t>
            </a:r>
            <a:r>
              <a:rPr lang="fr-FR" sz="3200" dirty="0">
                <a:latin typeface="Times New Roman" panose="02020603050405020304" pitchFamily="18" charset="0"/>
                <a:cs typeface="Times New Roman" panose="02020603050405020304" pitchFamily="18" charset="0"/>
              </a:rPr>
              <a:t>  qui sont toutes bâties sur le même modèle. </a:t>
            </a:r>
          </a:p>
          <a:p>
            <a:r>
              <a:rPr lang="fr-FR" sz="3200" dirty="0">
                <a:latin typeface="Times New Roman" panose="02020603050405020304" pitchFamily="18" charset="0"/>
                <a:ea typeface="Calibri" panose="020F0502020204030204" pitchFamily="34" charset="0"/>
                <a:cs typeface="Times New Roman" panose="02020603050405020304" pitchFamily="18" charset="0"/>
              </a:rPr>
              <a:t>Ces fonctions permettent de nombreuses applications en pratique médicale notamment le sérodiagnostic et  le suivi des maladies infectieuses.</a:t>
            </a:r>
            <a:endParaRPr lang="fr-FR"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56386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524000" y="4730750"/>
            <a:ext cx="9144000" cy="1055688"/>
          </a:xfrm>
        </p:spPr>
        <p:txBody>
          <a:bodyPr/>
          <a:lstStyle/>
          <a:p>
            <a:r>
              <a:rPr lang="en-US" sz="2800" dirty="0"/>
              <a:t>GNAMIEN KOUAME APPOLLINAIRE, ENSEIGNANT, INGENIEUR BIOLOGISTE option: </a:t>
            </a:r>
            <a:r>
              <a:rPr lang="en-US" sz="2800" dirty="0" err="1"/>
              <a:t>Immunologie</a:t>
            </a:r>
            <a:r>
              <a:rPr lang="en-US" sz="2800" dirty="0"/>
              <a:t> </a:t>
            </a:r>
          </a:p>
          <a:p>
            <a:endParaRPr lang="fr-FR" dirty="0"/>
          </a:p>
        </p:txBody>
      </p:sp>
      <p:sp>
        <p:nvSpPr>
          <p:cNvPr id="4" name="Titre 5">
            <a:extLst>
              <a:ext uri="{FF2B5EF4-FFF2-40B4-BE49-F238E27FC236}">
                <a16:creationId xmlns:a16="http://schemas.microsoft.com/office/drawing/2014/main" id="{CE5792DB-C530-45D2-B903-0EEB26F09FBF}"/>
              </a:ext>
            </a:extLst>
          </p:cNvPr>
          <p:cNvSpPr>
            <a:spLocks noGrp="1"/>
          </p:cNvSpPr>
          <p:nvPr>
            <p:ph type="ctrTitle"/>
          </p:nvPr>
        </p:nvSpPr>
        <p:spPr>
          <a:xfrm>
            <a:off x="1524000" y="1122362"/>
            <a:ext cx="9144000" cy="3149601"/>
          </a:xfrm>
          <a:solidFill>
            <a:srgbClr val="D9D9D9"/>
          </a:solidFill>
          <a:ln w="76200" cap="flat">
            <a:solidFill>
              <a:schemeClr val="accent1"/>
            </a:solidFill>
          </a:ln>
          <a:effectLst>
            <a:outerShdw dist="20000" dir="5400000" rotWithShape="0">
              <a:srgbClr val="000000">
                <a:alpha val="37999"/>
              </a:srgbClr>
            </a:outerShdw>
          </a:effectLst>
        </p:spPr>
        <p:txBody>
          <a:bodyPr>
            <a:normAutofit/>
          </a:bodyPr>
          <a:lstStyle/>
          <a:p>
            <a:br>
              <a:rPr lang="fr-FR" altLang="fr-FR" sz="4000" b="1" dirty="0">
                <a:solidFill>
                  <a:srgbClr val="FFFFFF"/>
                </a:solidFill>
                <a:latin typeface="Arial Black" pitchFamily="34" charset="0"/>
                <a:ea typeface="Arial Black" pitchFamily="34" charset="0"/>
                <a:cs typeface="Arial Black" pitchFamily="34" charset="0"/>
              </a:rPr>
            </a:br>
            <a:r>
              <a:rPr lang="fr-FR" altLang="fr-FR" sz="4000" b="1" dirty="0">
                <a:solidFill>
                  <a:srgbClr val="FF0000"/>
                </a:solidFill>
                <a:ea typeface="Arial Black" pitchFamily="34" charset="0"/>
                <a:cs typeface="Arial Black" pitchFamily="34" charset="0"/>
              </a:rPr>
              <a:t>GROUPE SANGUIN</a:t>
            </a:r>
            <a:r>
              <a:rPr lang="fr-FR" altLang="fr-FR" sz="3100" b="1" dirty="0">
                <a:solidFill>
                  <a:srgbClr val="FF0000"/>
                </a:solidFill>
                <a:latin typeface="Comic Sans MS" panose="030F0702030302020204" pitchFamily="66" charset="0"/>
                <a:ea typeface="Arial Black" pitchFamily="34" charset="0"/>
                <a:cs typeface="Arial Black" pitchFamily="34" charset="0"/>
              </a:rPr>
              <a:t> </a:t>
            </a:r>
            <a:br>
              <a:rPr lang="fr-FR" altLang="fr-FR" sz="3100" b="1" dirty="0">
                <a:solidFill>
                  <a:srgbClr val="FF0000"/>
                </a:solidFill>
                <a:latin typeface="Comic Sans MS" panose="030F0702030302020204" pitchFamily="66" charset="0"/>
                <a:ea typeface="Arial Black" pitchFamily="34" charset="0"/>
                <a:cs typeface="Arial Black" pitchFamily="34" charset="0"/>
              </a:rPr>
            </a:br>
            <a:br>
              <a:rPr lang="fr-FR" altLang="fr-FR" sz="3100" b="1" dirty="0">
                <a:solidFill>
                  <a:srgbClr val="FF0000"/>
                </a:solidFill>
                <a:latin typeface="Comic Sans MS" panose="030F0702030302020204" pitchFamily="66" charset="0"/>
                <a:ea typeface="Arial Black" pitchFamily="34" charset="0"/>
                <a:cs typeface="Arial Black" pitchFamily="34" charset="0"/>
              </a:rPr>
            </a:br>
            <a:r>
              <a:rPr lang="fr-FR" altLang="fr-FR" sz="3100" b="1" dirty="0">
                <a:solidFill>
                  <a:srgbClr val="000000"/>
                </a:solidFill>
                <a:latin typeface="Comic Sans MS" panose="030F0702030302020204" pitchFamily="66" charset="0"/>
                <a:ea typeface="Arial Black" pitchFamily="34" charset="0"/>
                <a:cs typeface="Arial Black" pitchFamily="34" charset="0"/>
              </a:rPr>
              <a:t>IDE/SF,LICENCE 1, Semestre 2.</a:t>
            </a:r>
            <a:br>
              <a:rPr lang="fr-FR" altLang="fr-FR" sz="3100" b="1" dirty="0">
                <a:solidFill>
                  <a:srgbClr val="FFFFFF"/>
                </a:solidFill>
                <a:latin typeface="Comic Sans MS" panose="030F0702030302020204" pitchFamily="66" charset="0"/>
                <a:ea typeface="Arial Black" pitchFamily="34" charset="0"/>
                <a:cs typeface="Arial Black" pitchFamily="34" charset="0"/>
              </a:rPr>
            </a:br>
            <a:endParaRPr lang="fr-FR" altLang="fr-FR" sz="3100" b="1" dirty="0">
              <a:solidFill>
                <a:srgbClr val="FFFFFF"/>
              </a:solidFill>
              <a:latin typeface="Comic Sans MS" panose="030F0702030302020204" pitchFamily="66" charset="0"/>
              <a:ea typeface="Arial Black" pitchFamily="34" charset="0"/>
              <a:cs typeface="Arial Black" pitchFamily="34" charset="0"/>
            </a:endParaRPr>
          </a:p>
        </p:txBody>
      </p:sp>
    </p:spTree>
    <p:extLst>
      <p:ext uri="{BB962C8B-B14F-4D97-AF65-F5344CB8AC3E}">
        <p14:creationId xmlns:p14="http://schemas.microsoft.com/office/powerpoint/2010/main" val="27265673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1" y="1409702"/>
            <a:ext cx="10515600" cy="2852737"/>
          </a:xfrm>
        </p:spPr>
        <p:txBody>
          <a:bodyPr/>
          <a:lstStyle/>
          <a:p>
            <a:pPr algn="ctr"/>
            <a:r>
              <a:rPr lang="fr-FR" dirty="0"/>
              <a:t>GROUPE SANGUIN ABO</a:t>
            </a:r>
            <a:br>
              <a:rPr lang="fr-FR" dirty="0"/>
            </a:br>
            <a:r>
              <a:rPr lang="fr-FR" dirty="0"/>
              <a:t>RHESUS</a:t>
            </a:r>
          </a:p>
        </p:txBody>
      </p:sp>
      <p:sp>
        <p:nvSpPr>
          <p:cNvPr id="3" name="Espace réservé du texte 2"/>
          <p:cNvSpPr>
            <a:spLocks noGrp="1"/>
          </p:cNvSpPr>
          <p:nvPr>
            <p:ph type="body" idx="1"/>
          </p:nvPr>
        </p:nvSpPr>
        <p:spPr/>
        <p:txBody>
          <a:bodyPr/>
          <a:lstStyle/>
          <a:p>
            <a:endParaRPr lang="fr-FR"/>
          </a:p>
        </p:txBody>
      </p:sp>
    </p:spTree>
    <p:extLst>
      <p:ext uri="{BB962C8B-B14F-4D97-AF65-F5344CB8AC3E}">
        <p14:creationId xmlns:p14="http://schemas.microsoft.com/office/powerpoint/2010/main" val="25887689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46849" y="259373"/>
            <a:ext cx="10317480" cy="540728"/>
          </a:xfrm>
        </p:spPr>
        <p:txBody>
          <a:bodyPr/>
          <a:lstStyle/>
          <a:p>
            <a:pPr algn="ctr"/>
            <a:r>
              <a:rPr lang="fr-FR" dirty="0"/>
              <a:t>OBJECTIFS</a:t>
            </a:r>
          </a:p>
        </p:txBody>
      </p:sp>
      <p:sp>
        <p:nvSpPr>
          <p:cNvPr id="3" name="Rectangle 2"/>
          <p:cNvSpPr/>
          <p:nvPr/>
        </p:nvSpPr>
        <p:spPr>
          <a:xfrm>
            <a:off x="476327" y="800101"/>
            <a:ext cx="11058524" cy="5337872"/>
          </a:xfrm>
          <a:prstGeom prst="rect">
            <a:avLst/>
          </a:prstGeom>
        </p:spPr>
        <p:txBody>
          <a:bodyPr wrap="square">
            <a:spAutoFit/>
          </a:bodyPr>
          <a:lstStyle/>
          <a:p>
            <a:pPr algn="just">
              <a:lnSpc>
                <a:spcPct val="150000"/>
              </a:lnSpc>
              <a:spcAft>
                <a:spcPts val="0"/>
              </a:spcAft>
            </a:pPr>
            <a:r>
              <a:rPr lang="fr-FR" sz="2300" b="1" i="1" dirty="0">
                <a:latin typeface="Times New Roman" panose="02020603050405020304" pitchFamily="18" charset="0"/>
                <a:cs typeface="Times New Roman" panose="02020603050405020304" pitchFamily="18" charset="0"/>
              </a:rPr>
              <a:t>OBJECTIF GENERAL</a:t>
            </a:r>
            <a:r>
              <a:rPr lang="fr-FR" sz="2300" i="1" dirty="0">
                <a:latin typeface="Times New Roman" panose="02020603050405020304" pitchFamily="18" charset="0"/>
                <a:cs typeface="Times New Roman" panose="02020603050405020304" pitchFamily="18" charset="0"/>
              </a:rPr>
              <a:t> : à la fin du cours l’étudiant devra être à mesure de comprendre la technique de groupage sanguin ABO Rhésus afin de prendre en charge les patients.</a:t>
            </a:r>
            <a:endParaRPr lang="fr-FR" sz="23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300" b="1" i="1" dirty="0">
                <a:latin typeface="Times New Roman" panose="02020603050405020304" pitchFamily="18" charset="0"/>
                <a:cs typeface="Times New Roman" panose="02020603050405020304" pitchFamily="18" charset="0"/>
              </a:rPr>
              <a:t>OBJECTIFS SPECIFIQUES</a:t>
            </a:r>
            <a:r>
              <a:rPr lang="fr-FR" sz="2300" i="1" dirty="0">
                <a:latin typeface="Times New Roman" panose="02020603050405020304" pitchFamily="18" charset="0"/>
                <a:cs typeface="Times New Roman" panose="02020603050405020304" pitchFamily="18" charset="0"/>
              </a:rPr>
              <a:t> : à la fin du cours l’étudiant devra être capable de : </a:t>
            </a:r>
            <a:endParaRPr lang="fr-FR" sz="2300" dirty="0">
              <a:latin typeface="Times New Roman" panose="02020603050405020304" pitchFamily="18" charset="0"/>
              <a:cs typeface="Times New Roman" panose="02020603050405020304" pitchFamily="18" charset="0"/>
            </a:endParaRPr>
          </a:p>
          <a:p>
            <a:pPr marL="342900" lvl="0" indent="-342900" algn="just">
              <a:lnSpc>
                <a:spcPct val="150000"/>
              </a:lnSpc>
              <a:spcAft>
                <a:spcPts val="0"/>
              </a:spcAft>
              <a:buFont typeface="Times New Roman" panose="02020603050405020304" pitchFamily="18" charset="0"/>
              <a:buChar char="-"/>
            </a:pPr>
            <a:r>
              <a:rPr lang="fr-FR" sz="2300" i="1" dirty="0">
                <a:latin typeface="Times New Roman" panose="02020603050405020304" pitchFamily="18" charset="0"/>
                <a:ea typeface="Calibri" panose="020F0502020204030204" pitchFamily="34" charset="0"/>
                <a:cs typeface="Times New Roman" panose="02020603050405020304" pitchFamily="18" charset="0"/>
              </a:rPr>
              <a:t>citer le tube utilisé pour effectuer le prélèvement de sang pour le groupage sanguin ABO Rhésus ;</a:t>
            </a:r>
            <a:endParaRPr lang="fr-FR" sz="23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imes New Roman" panose="02020603050405020304" pitchFamily="18" charset="0"/>
              <a:buChar char="-"/>
            </a:pPr>
            <a:r>
              <a:rPr lang="fr-FR" sz="2300" i="1" dirty="0">
                <a:latin typeface="Times New Roman" panose="02020603050405020304" pitchFamily="18" charset="0"/>
                <a:ea typeface="Calibri" panose="020F0502020204030204" pitchFamily="34" charset="0"/>
                <a:cs typeface="Times New Roman" panose="02020603050405020304" pitchFamily="18" charset="0"/>
              </a:rPr>
              <a:t>citer le matériel ;</a:t>
            </a:r>
            <a:endParaRPr lang="fr-FR" sz="23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imes New Roman" panose="02020603050405020304" pitchFamily="18" charset="0"/>
              <a:buChar char="-"/>
            </a:pPr>
            <a:r>
              <a:rPr lang="fr-FR" sz="2300" i="1" dirty="0">
                <a:latin typeface="Times New Roman" panose="02020603050405020304" pitchFamily="18" charset="0"/>
                <a:ea typeface="Calibri" panose="020F0502020204030204" pitchFamily="34" charset="0"/>
                <a:cs typeface="Times New Roman" panose="02020603050405020304" pitchFamily="18" charset="0"/>
              </a:rPr>
              <a:t>citer les réactifs ;</a:t>
            </a:r>
            <a:endParaRPr lang="fr-FR" sz="23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imes New Roman" panose="02020603050405020304" pitchFamily="18" charset="0"/>
              <a:buChar char="-"/>
            </a:pPr>
            <a:r>
              <a:rPr lang="fr-FR" sz="2300" i="1" dirty="0">
                <a:latin typeface="Times New Roman" panose="02020603050405020304" pitchFamily="18" charset="0"/>
                <a:ea typeface="Calibri" panose="020F0502020204030204" pitchFamily="34" charset="0"/>
                <a:cs typeface="Times New Roman" panose="02020603050405020304" pitchFamily="18" charset="0"/>
              </a:rPr>
              <a:t>définir le système  ABO ;</a:t>
            </a:r>
            <a:endParaRPr lang="fr-FR" sz="23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imes New Roman" panose="02020603050405020304" pitchFamily="18" charset="0"/>
              <a:buChar char="-"/>
            </a:pPr>
            <a:r>
              <a:rPr lang="fr-FR" sz="2300" i="1" dirty="0">
                <a:latin typeface="Times New Roman" panose="02020603050405020304" pitchFamily="18" charset="0"/>
                <a:ea typeface="Calibri" panose="020F0502020204030204" pitchFamily="34" charset="0"/>
                <a:cs typeface="Times New Roman" panose="02020603050405020304" pitchFamily="18" charset="0"/>
              </a:rPr>
              <a:t>définir le système Rhésus ;</a:t>
            </a:r>
            <a:endParaRPr lang="fr-FR" sz="23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imes New Roman" panose="02020603050405020304" pitchFamily="18" charset="0"/>
              <a:buChar char="-"/>
            </a:pPr>
            <a:r>
              <a:rPr lang="fr-FR" sz="2300" i="1" dirty="0">
                <a:latin typeface="Times New Roman" panose="02020603050405020304" pitchFamily="18" charset="0"/>
                <a:ea typeface="Calibri" panose="020F0502020204030204" pitchFamily="34" charset="0"/>
                <a:cs typeface="Times New Roman" panose="02020603050405020304" pitchFamily="18" charset="0"/>
              </a:rPr>
              <a:t>donner les applications groupage sanguin ABO Rhésus.</a:t>
            </a:r>
            <a:endParaRPr lang="fr-FR" sz="23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42644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4925" y="316522"/>
            <a:ext cx="10317480" cy="815927"/>
          </a:xfrm>
        </p:spPr>
        <p:txBody>
          <a:bodyPr/>
          <a:lstStyle/>
          <a:p>
            <a:pPr algn="ctr"/>
            <a:r>
              <a:rPr lang="fr-FR" dirty="0"/>
              <a:t>I- QU’EST-CE QU’UN GROUPE SANGUIN  1/2</a:t>
            </a:r>
          </a:p>
        </p:txBody>
      </p:sp>
      <p:sp>
        <p:nvSpPr>
          <p:cNvPr id="3" name="Rectangle 2"/>
          <p:cNvSpPr/>
          <p:nvPr/>
        </p:nvSpPr>
        <p:spPr>
          <a:xfrm>
            <a:off x="528638" y="1132449"/>
            <a:ext cx="11044237" cy="5262979"/>
          </a:xfrm>
          <a:prstGeom prst="rect">
            <a:avLst/>
          </a:prstGeom>
        </p:spPr>
        <p:txBody>
          <a:bodyPr wrap="square">
            <a:spAutoFit/>
          </a:bodyPr>
          <a:lstStyle/>
          <a:p>
            <a:pPr fontAlgn="base">
              <a:lnSpc>
                <a:spcPct val="150000"/>
              </a:lnSpc>
              <a:spcAft>
                <a:spcPts val="0"/>
              </a:spcAft>
            </a:pPr>
            <a:r>
              <a:rPr lang="fr-FR" sz="2800" b="1" u="sng"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1- DEFINITION</a:t>
            </a:r>
          </a:p>
          <a:p>
            <a:pPr fontAlgn="base">
              <a:lnSpc>
                <a:spcPct val="150000"/>
              </a:lnSpc>
              <a:spcAft>
                <a:spcPts val="0"/>
              </a:spcAft>
            </a:pP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Les globules rouges portent à leur surface de nombreuses molécules variant d'un individu ou d’un groupe d'individu à un autre. Parmi eux, les systèmes ABO et Rhésus, doivent être déterminés dans certaines situations médicales et notamment pour pratiquer une transfusion sanguine.</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fontAlgn="base">
              <a:lnSpc>
                <a:spcPct val="150000"/>
              </a:lnSpc>
              <a:spcAft>
                <a:spcPts val="0"/>
              </a:spcAft>
            </a:pP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Parmi les molécules à la surface des globules rouges, on retrouve les antigènes de membrane. Génétiquement déterminés, ils définissent les groupes sanguins érythrocytaires.</a:t>
            </a:r>
            <a:endParaRPr lang="fr-FR"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13731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SCHEMA D’UN GLOBULE ROUGE</a:t>
            </a:r>
          </a:p>
        </p:txBody>
      </p:sp>
      <p:pic>
        <p:nvPicPr>
          <p:cNvPr id="3" name="Image 2" descr="Les antigènes des groupes sanguins ont été classés en systèmes ..."/>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589649"/>
            <a:ext cx="8572500" cy="4639701"/>
          </a:xfrm>
          <a:prstGeom prst="rect">
            <a:avLst/>
          </a:prstGeom>
          <a:noFill/>
          <a:ln>
            <a:noFill/>
          </a:ln>
        </p:spPr>
      </p:pic>
    </p:spTree>
    <p:extLst>
      <p:ext uri="{BB962C8B-B14F-4D97-AF65-F5344CB8AC3E}">
        <p14:creationId xmlns:p14="http://schemas.microsoft.com/office/powerpoint/2010/main" val="25303069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80649" y="302235"/>
            <a:ext cx="10317480" cy="815927"/>
          </a:xfrm>
        </p:spPr>
        <p:txBody>
          <a:bodyPr/>
          <a:lstStyle/>
          <a:p>
            <a:pPr algn="ctr"/>
            <a:r>
              <a:rPr lang="fr-FR" dirty="0"/>
              <a:t>I- QU’EST-CE QU’UN GROUPE SANGUIN 2/2</a:t>
            </a:r>
          </a:p>
        </p:txBody>
      </p:sp>
      <p:sp>
        <p:nvSpPr>
          <p:cNvPr id="3" name="Rectangle 2"/>
          <p:cNvSpPr/>
          <p:nvPr/>
        </p:nvSpPr>
        <p:spPr>
          <a:xfrm>
            <a:off x="880625" y="1261036"/>
            <a:ext cx="10317480" cy="5078313"/>
          </a:xfrm>
          <a:prstGeom prst="rect">
            <a:avLst/>
          </a:prstGeom>
        </p:spPr>
        <p:txBody>
          <a:bodyPr wrap="square">
            <a:spAutoFit/>
          </a:bodyPr>
          <a:lstStyle/>
          <a:p>
            <a:pPr fontAlgn="base">
              <a:lnSpc>
                <a:spcPct val="150000"/>
              </a:lnSpc>
              <a:spcAft>
                <a:spcPts val="0"/>
              </a:spcAft>
            </a:pPr>
            <a:r>
              <a:rPr lang="fr-FR" sz="2400" b="1" u="sng"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2- LA DÉTERMINATION DU GROUPE SANGUIN </a:t>
            </a:r>
          </a:p>
          <a:p>
            <a:pPr fontAlgn="base">
              <a:lnSpc>
                <a:spcPct val="150000"/>
              </a:lnSpc>
              <a:spcAft>
                <a:spcPts val="0"/>
              </a:spcAft>
            </a:pPr>
            <a:r>
              <a:rPr lang="fr-FR" sz="24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La détermination du groupe sanguin consiste à rechercher la présence de certains antigènes à la surface des globules rouges : les antigènes A et B appartenant au système ABO et l’antigène D appartenant au système Rhésus.</a:t>
            </a:r>
            <a:endParaRPr lang="fr-FR" sz="2000" dirty="0">
              <a:latin typeface="Times New Roman" panose="02020603050405020304" pitchFamily="18" charset="0"/>
              <a:ea typeface="Calibri" panose="020F0502020204030204" pitchFamily="34" charset="0"/>
              <a:cs typeface="Times New Roman" panose="02020603050405020304" pitchFamily="18" charset="0"/>
            </a:endParaRPr>
          </a:p>
          <a:p>
            <a:pPr fontAlgn="base">
              <a:lnSpc>
                <a:spcPct val="150000"/>
              </a:lnSpc>
              <a:spcAft>
                <a:spcPts val="0"/>
              </a:spcAft>
            </a:pPr>
            <a:r>
              <a:rPr lang="fr-FR" sz="24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Les antigènes sont déterminés génétiquement, ce qui signifie que la présence ou non d'un antigène est conditionnée par la présence ou non du gène correspondant sur le chromosome.</a:t>
            </a:r>
            <a:r>
              <a:rPr lang="fr-FR" sz="2000" dirty="0">
                <a:latin typeface="Times New Roman" panose="02020603050405020304" pitchFamily="18" charset="0"/>
                <a:ea typeface="Times New Roman" panose="02020603050405020304" pitchFamily="18" charset="0"/>
                <a:cs typeface="Times New Roman" panose="02020603050405020304" pitchFamily="18" charset="0"/>
              </a:rPr>
              <a:t> </a:t>
            </a:r>
            <a:r>
              <a:rPr lang="fr-FR" sz="24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Chaque individu possède un </a:t>
            </a:r>
            <a:r>
              <a:rPr lang="fr-FR" sz="2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hlinkClick r:id="rId2"/>
              </a:rPr>
              <a:t>chromosome</a:t>
            </a:r>
            <a:r>
              <a:rPr lang="fr-FR" sz="24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 maternel et un chromosome paternel.</a:t>
            </a:r>
            <a:r>
              <a:rPr lang="fr-FR" sz="2000" dirty="0">
                <a:latin typeface="Times New Roman" panose="02020603050405020304" pitchFamily="18" charset="0"/>
                <a:ea typeface="Times New Roman" panose="02020603050405020304" pitchFamily="18" charset="0"/>
                <a:cs typeface="Times New Roman" panose="02020603050405020304" pitchFamily="18" charset="0"/>
              </a:rPr>
              <a:t> </a:t>
            </a:r>
            <a:r>
              <a:rPr lang="fr-FR" sz="24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Le groupe sanguin de l'enfant va dépendre du groupe sanguin des parents et du chromosome transmis par chaque parent.</a:t>
            </a:r>
            <a:endParaRPr lang="fr-FR" sz="20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9690318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C:\Users\Appolinaire1\Desktop\IMMUNOLOGIE\Types-de-groupes-sanguins-expliqués-A-B-AB-et-O-770x430.png"/>
          <p:cNvPicPr/>
          <p:nvPr/>
        </p:nvPicPr>
        <p:blipFill>
          <a:blip r:embed="rId2">
            <a:extLst>
              <a:ext uri="{28A0092B-C50C-407E-A947-70E740481C1C}">
                <a14:useLocalDpi xmlns:a14="http://schemas.microsoft.com/office/drawing/2010/main" val="0"/>
              </a:ext>
            </a:extLst>
          </a:blip>
          <a:srcRect/>
          <a:stretch>
            <a:fillRect/>
          </a:stretch>
        </p:blipFill>
        <p:spPr bwMode="auto">
          <a:xfrm>
            <a:off x="1214438" y="730859"/>
            <a:ext cx="9644063" cy="5498491"/>
          </a:xfrm>
          <a:prstGeom prst="rect">
            <a:avLst/>
          </a:prstGeom>
          <a:noFill/>
          <a:ln>
            <a:noFill/>
          </a:ln>
        </p:spPr>
      </p:pic>
    </p:spTree>
    <p:extLst>
      <p:ext uri="{BB962C8B-B14F-4D97-AF65-F5344CB8AC3E}">
        <p14:creationId xmlns:p14="http://schemas.microsoft.com/office/powerpoint/2010/main" val="4206532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302235"/>
            <a:ext cx="10317480" cy="815927"/>
          </a:xfrm>
        </p:spPr>
        <p:txBody>
          <a:bodyPr/>
          <a:lstStyle/>
          <a:p>
            <a:pPr algn="ctr"/>
            <a:r>
              <a:rPr lang="fr-FR" dirty="0"/>
              <a:t>II- LE CONCEPT DE L’IMMUNITE 2/5</a:t>
            </a:r>
          </a:p>
        </p:txBody>
      </p:sp>
      <p:sp>
        <p:nvSpPr>
          <p:cNvPr id="3" name="Rectangle 2"/>
          <p:cNvSpPr/>
          <p:nvPr/>
        </p:nvSpPr>
        <p:spPr>
          <a:xfrm>
            <a:off x="557213" y="1107611"/>
            <a:ext cx="11229974" cy="5262979"/>
          </a:xfrm>
          <a:prstGeom prst="rect">
            <a:avLst/>
          </a:prstGeom>
        </p:spPr>
        <p:txBody>
          <a:bodyPr wrap="square">
            <a:spAutoFit/>
          </a:bodyPr>
          <a:lstStyle/>
          <a:p>
            <a:pPr lvl="1" algn="just">
              <a:lnSpc>
                <a:spcPct val="150000"/>
              </a:lnSpc>
              <a:spcAft>
                <a:spcPts val="0"/>
              </a:spcAft>
              <a:tabLst>
                <a:tab pos="540385" algn="l"/>
              </a:tabLst>
            </a:pPr>
            <a:r>
              <a:rPr lang="fr-FR" sz="3200" b="1" u="sng" dirty="0">
                <a:latin typeface="Times New Roman" panose="02020603050405020304" pitchFamily="18" charset="0"/>
                <a:ea typeface="Times New Roman" panose="02020603050405020304" pitchFamily="18" charset="0"/>
                <a:cs typeface="Times New Roman" panose="02020603050405020304" pitchFamily="18" charset="0"/>
              </a:rPr>
              <a:t>2.    Support de l’immunité</a:t>
            </a:r>
            <a:endParaRPr lang="fr-FR" sz="32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3200" dirty="0">
                <a:latin typeface="Times New Roman" panose="02020603050405020304" pitchFamily="18" charset="0"/>
                <a:cs typeface="Times New Roman" panose="02020603050405020304" pitchFamily="18" charset="0"/>
              </a:rPr>
              <a:t>Le support de l’immunité est le système immunitaire.</a:t>
            </a:r>
          </a:p>
          <a:p>
            <a:pPr algn="just">
              <a:lnSpc>
                <a:spcPct val="150000"/>
              </a:lnSpc>
              <a:spcAft>
                <a:spcPts val="0"/>
              </a:spcAft>
            </a:pPr>
            <a:r>
              <a:rPr lang="fr-FR" sz="3200" dirty="0">
                <a:latin typeface="Times New Roman" panose="02020603050405020304" pitchFamily="18" charset="0"/>
                <a:cs typeface="Times New Roman" panose="02020603050405020304" pitchFamily="18" charset="0"/>
              </a:rPr>
              <a:t>Ce système est composé :</a:t>
            </a:r>
          </a:p>
          <a:p>
            <a:pPr marL="342900" lvl="0" indent="-342900" algn="just">
              <a:lnSpc>
                <a:spcPct val="150000"/>
              </a:lnSpc>
              <a:spcAft>
                <a:spcPts val="0"/>
              </a:spcAft>
              <a:buFont typeface="Tahoma" panose="020B0604030504040204" pitchFamily="34" charset="0"/>
              <a:buChar char="-"/>
            </a:pPr>
            <a:r>
              <a:rPr lang="fr-FR" sz="3200" b="1" dirty="0">
                <a:latin typeface="Times New Roman" panose="02020603050405020304" pitchFamily="18" charset="0"/>
                <a:ea typeface="Calibri" panose="020F0502020204030204" pitchFamily="34" charset="0"/>
                <a:cs typeface="Times New Roman" panose="02020603050405020304" pitchFamily="18" charset="0"/>
              </a:rPr>
              <a:t>d’un ensemble de tissus et d’organes </a:t>
            </a:r>
          </a:p>
          <a:p>
            <a:pPr marL="342900" lvl="0" indent="-342900" algn="just">
              <a:lnSpc>
                <a:spcPct val="150000"/>
              </a:lnSpc>
              <a:spcAft>
                <a:spcPts val="0"/>
              </a:spcAft>
              <a:buFont typeface="Tahoma" panose="020B0604030504040204" pitchFamily="34" charset="0"/>
              <a:buChar char="-"/>
            </a:pPr>
            <a:r>
              <a:rPr lang="fr-FR" sz="3200" b="1" dirty="0">
                <a:latin typeface="Times New Roman" panose="02020603050405020304" pitchFamily="18" charset="0"/>
                <a:ea typeface="Calibri" panose="020F0502020204030204" pitchFamily="34" charset="0"/>
                <a:cs typeface="Times New Roman" panose="02020603050405020304" pitchFamily="18" charset="0"/>
              </a:rPr>
              <a:t>d’éléments cellulaires : </a:t>
            </a:r>
            <a:r>
              <a:rPr lang="fr-FR" sz="3200" dirty="0">
                <a:latin typeface="Times New Roman" panose="02020603050405020304" pitchFamily="18" charset="0"/>
                <a:ea typeface="Calibri" panose="020F0502020204030204" pitchFamily="34" charset="0"/>
                <a:cs typeface="Times New Roman" panose="02020603050405020304" pitchFamily="18" charset="0"/>
              </a:rPr>
              <a:t>leucocytes notamment les lymphocytes ;</a:t>
            </a:r>
          </a:p>
          <a:p>
            <a:pPr marL="342900" lvl="0" indent="-342900" algn="just">
              <a:lnSpc>
                <a:spcPct val="150000"/>
              </a:lnSpc>
              <a:spcAft>
                <a:spcPts val="0"/>
              </a:spcAft>
              <a:buFont typeface="Tahoma" panose="020B0604030504040204" pitchFamily="34" charset="0"/>
              <a:buChar char="-"/>
            </a:pPr>
            <a:r>
              <a:rPr lang="fr-FR" sz="3200" b="1" dirty="0">
                <a:latin typeface="Times New Roman" panose="02020603050405020304" pitchFamily="18" charset="0"/>
                <a:ea typeface="Calibri" panose="020F0502020204030204" pitchFamily="34" charset="0"/>
                <a:cs typeface="Times New Roman" panose="02020603050405020304" pitchFamily="18" charset="0"/>
              </a:rPr>
              <a:t>d’éléments humoraux : </a:t>
            </a:r>
            <a:r>
              <a:rPr lang="fr-FR" sz="3200" dirty="0">
                <a:latin typeface="Times New Roman" panose="02020603050405020304" pitchFamily="18" charset="0"/>
                <a:ea typeface="Calibri" panose="020F0502020204030204" pitchFamily="34" charset="0"/>
                <a:cs typeface="Times New Roman" panose="02020603050405020304" pitchFamily="18" charset="0"/>
              </a:rPr>
              <a:t>les anticorps, le complément et les cytokines.                                </a:t>
            </a:r>
          </a:p>
        </p:txBody>
      </p:sp>
    </p:spTree>
    <p:extLst>
      <p:ext uri="{BB962C8B-B14F-4D97-AF65-F5344CB8AC3E}">
        <p14:creationId xmlns:p14="http://schemas.microsoft.com/office/powerpoint/2010/main" val="31872566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402247"/>
            <a:ext cx="10317480" cy="815927"/>
          </a:xfrm>
        </p:spPr>
        <p:txBody>
          <a:bodyPr/>
          <a:lstStyle/>
          <a:p>
            <a:pPr algn="ctr"/>
            <a:r>
              <a:rPr lang="fr-FR" dirty="0"/>
              <a:t>II- QU’APPELLE T-ON SYSTÈME ABO ? 1/2</a:t>
            </a:r>
          </a:p>
        </p:txBody>
      </p:sp>
      <p:sp>
        <p:nvSpPr>
          <p:cNvPr id="3" name="Rectangle 2"/>
          <p:cNvSpPr/>
          <p:nvPr/>
        </p:nvSpPr>
        <p:spPr>
          <a:xfrm>
            <a:off x="671512" y="1218174"/>
            <a:ext cx="10658475" cy="5078313"/>
          </a:xfrm>
          <a:prstGeom prst="rect">
            <a:avLst/>
          </a:prstGeom>
        </p:spPr>
        <p:txBody>
          <a:bodyPr wrap="square">
            <a:spAutoFit/>
          </a:bodyPr>
          <a:lstStyle/>
          <a:p>
            <a:pPr fontAlgn="base">
              <a:lnSpc>
                <a:spcPct val="150000"/>
              </a:lnSpc>
              <a:spcAft>
                <a:spcPts val="0"/>
              </a:spcAft>
            </a:pPr>
            <a:r>
              <a:rPr lang="fr-FR" sz="24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Le système ABO définit trois groupes sanguins</a:t>
            </a:r>
            <a:endParaRPr lang="fr-FR" sz="2000" dirty="0">
              <a:latin typeface="Times New Roman" panose="02020603050405020304" pitchFamily="18" charset="0"/>
              <a:ea typeface="Calibri" panose="020F0502020204030204" pitchFamily="34" charset="0"/>
              <a:cs typeface="Times New Roman" panose="02020603050405020304" pitchFamily="18" charset="0"/>
            </a:endParaRPr>
          </a:p>
          <a:p>
            <a:pPr fontAlgn="base">
              <a:lnSpc>
                <a:spcPct val="150000"/>
              </a:lnSpc>
              <a:spcAft>
                <a:spcPts val="0"/>
              </a:spcAft>
            </a:pPr>
            <a:r>
              <a:rPr lang="fr-FR" sz="2400" i="1"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Le système ABO se caractérise par :</a:t>
            </a:r>
            <a:endParaRPr lang="fr-FR" sz="20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fontAlgn="base">
              <a:lnSpc>
                <a:spcPct val="150000"/>
              </a:lnSpc>
              <a:spcAft>
                <a:spcPts val="0"/>
              </a:spcAft>
              <a:buSzPts val="1000"/>
              <a:buFont typeface="Symbol" panose="05050102010706020507" pitchFamily="18" charset="2"/>
              <a:buChar char=""/>
              <a:tabLst>
                <a:tab pos="457200" algn="l"/>
              </a:tabLst>
            </a:pPr>
            <a:r>
              <a:rPr lang="fr-FR" sz="24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Par la présence à la surface des globules rouges : soit d’un antigène A (groupe A), soit d’un antigène B (groupe B), soit des deux (groupes AB). En l’absence d’antigène A et B, la personne appartient au groupe O. Il existe donc quatre combinaisons possibles.</a:t>
            </a:r>
            <a:endParaRPr lang="fr-FR" sz="20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fontAlgn="base">
              <a:lnSpc>
                <a:spcPct val="150000"/>
              </a:lnSpc>
              <a:spcAft>
                <a:spcPts val="0"/>
              </a:spcAft>
              <a:buSzPts val="1000"/>
              <a:buFont typeface="Symbol" panose="05050102010706020507" pitchFamily="18" charset="2"/>
              <a:buChar char=""/>
              <a:tabLst>
                <a:tab pos="457200" algn="l"/>
              </a:tabLst>
            </a:pPr>
            <a:r>
              <a:rPr lang="fr-FR" sz="24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La génétique : un chromosome peut porter soit le gène correspondant à l'antigène A, soit le gène correspondant à l'antigène B, soit aucun des deux, ce qui correspond alors au groupe O.</a:t>
            </a:r>
            <a:r>
              <a:rPr lang="fr-FR" sz="1600" dirty="0">
                <a:solidFill>
                  <a:srgbClr val="262B2F"/>
                </a:solidFill>
                <a:latin typeface="Tahoma" panose="020B0604030504040204" pitchFamily="34" charset="0"/>
                <a:ea typeface="Times New Roman" panose="02020603050405020304" pitchFamily="18" charset="0"/>
                <a:cs typeface="Times New Roman" panose="02020603050405020304" pitchFamily="18" charset="0"/>
              </a:rPr>
              <a:t> </a:t>
            </a:r>
            <a:endParaRPr lang="fr-FR"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8821717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94950" y="430822"/>
            <a:ext cx="10317480" cy="815927"/>
          </a:xfrm>
        </p:spPr>
        <p:txBody>
          <a:bodyPr/>
          <a:lstStyle/>
          <a:p>
            <a:pPr algn="ctr"/>
            <a:r>
              <a:rPr lang="fr-FR" dirty="0"/>
              <a:t>II- QU’APPELLE T-ON SYSTÈME ABO ?  2/2</a:t>
            </a:r>
          </a:p>
        </p:txBody>
      </p:sp>
      <p:pic>
        <p:nvPicPr>
          <p:cNvPr id="3" name="Image 2" descr="groupes sanguins et hérédité"/>
          <p:cNvPicPr/>
          <p:nvPr/>
        </p:nvPicPr>
        <p:blipFill>
          <a:blip r:embed="rId2">
            <a:extLst>
              <a:ext uri="{28A0092B-C50C-407E-A947-70E740481C1C}">
                <a14:useLocalDpi xmlns:a14="http://schemas.microsoft.com/office/drawing/2010/main" val="0"/>
              </a:ext>
            </a:extLst>
          </a:blip>
          <a:srcRect/>
          <a:stretch>
            <a:fillRect/>
          </a:stretch>
        </p:blipFill>
        <p:spPr bwMode="auto">
          <a:xfrm>
            <a:off x="866337" y="1461062"/>
            <a:ext cx="10317480" cy="4739713"/>
          </a:xfrm>
          <a:prstGeom prst="rect">
            <a:avLst/>
          </a:prstGeom>
          <a:noFill/>
          <a:ln>
            <a:noFill/>
          </a:ln>
        </p:spPr>
      </p:pic>
    </p:spTree>
    <p:extLst>
      <p:ext uri="{BB962C8B-B14F-4D97-AF65-F5344CB8AC3E}">
        <p14:creationId xmlns:p14="http://schemas.microsoft.com/office/powerpoint/2010/main" val="380044574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273660"/>
            <a:ext cx="10317480" cy="815927"/>
          </a:xfrm>
        </p:spPr>
        <p:txBody>
          <a:bodyPr/>
          <a:lstStyle/>
          <a:p>
            <a:r>
              <a:rPr lang="fr-FR" sz="2800" dirty="0"/>
              <a:t>III- QU’APPELLE T-ON SYSTÈME RHESUS ?</a:t>
            </a:r>
            <a:endParaRPr lang="fr-FR" dirty="0"/>
          </a:p>
        </p:txBody>
      </p:sp>
      <p:sp>
        <p:nvSpPr>
          <p:cNvPr id="3" name="Rectangle 2"/>
          <p:cNvSpPr/>
          <p:nvPr/>
        </p:nvSpPr>
        <p:spPr>
          <a:xfrm>
            <a:off x="866337" y="1192202"/>
            <a:ext cx="10317480" cy="4856842"/>
          </a:xfrm>
          <a:prstGeom prst="rect">
            <a:avLst/>
          </a:prstGeom>
        </p:spPr>
        <p:txBody>
          <a:bodyPr wrap="square">
            <a:spAutoFit/>
          </a:bodyPr>
          <a:lstStyle/>
          <a:p>
            <a:pPr fontAlgn="base">
              <a:lnSpc>
                <a:spcPct val="150000"/>
              </a:lnSpc>
              <a:spcAft>
                <a:spcPts val="0"/>
              </a:spcAft>
            </a:pPr>
            <a:r>
              <a:rPr lang="fr-FR" sz="30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Le système Rhésus est un système complexe qui comporte plusieurs antigènes dont le plus important pour la transfusion est l’antigène D.</a:t>
            </a:r>
            <a:endParaRPr lang="fr-FR" sz="3000" dirty="0">
              <a:latin typeface="Times New Roman" panose="02020603050405020304" pitchFamily="18" charset="0"/>
              <a:ea typeface="Calibri" panose="020F0502020204030204" pitchFamily="34" charset="0"/>
              <a:cs typeface="Times New Roman" panose="02020603050405020304" pitchFamily="18" charset="0"/>
            </a:endParaRPr>
          </a:p>
          <a:p>
            <a:pPr fontAlgn="base">
              <a:lnSpc>
                <a:spcPct val="150000"/>
              </a:lnSpc>
              <a:spcAft>
                <a:spcPts val="0"/>
              </a:spcAft>
            </a:pPr>
            <a:r>
              <a:rPr lang="fr-FR" sz="30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Sur les globules rouges des sujets dits Rhésus négatifs l’antigène D n’est pas présent alors qu’il l’est chez les sujets Rhésus positif.</a:t>
            </a:r>
            <a:endParaRPr lang="fr-FR" sz="3000" dirty="0">
              <a:latin typeface="Times New Roman" panose="02020603050405020304" pitchFamily="18" charset="0"/>
              <a:ea typeface="Calibri" panose="020F0502020204030204" pitchFamily="34" charset="0"/>
              <a:cs typeface="Times New Roman" panose="02020603050405020304" pitchFamily="18" charset="0"/>
            </a:endParaRPr>
          </a:p>
          <a:p>
            <a:pPr fontAlgn="base">
              <a:lnSpc>
                <a:spcPct val="150000"/>
              </a:lnSpc>
              <a:spcAft>
                <a:spcPts val="0"/>
              </a:spcAft>
            </a:pPr>
            <a:r>
              <a:rPr lang="fr-FR" sz="30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D’autres antigènes du système Rhésus peuvent aussi être recherchés : antigènes C, c, E ou e.</a:t>
            </a:r>
            <a:endParaRPr lang="fr-FR" sz="30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6039921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IV- PRELEVEMENT - REACTIFS</a:t>
            </a:r>
          </a:p>
        </p:txBody>
      </p:sp>
      <p:pic>
        <p:nvPicPr>
          <p:cNvPr id="3" name="Image 2" descr="Ionogramme sanguin examen - docteurclic.com"/>
          <p:cNvPicPr/>
          <p:nvPr/>
        </p:nvPicPr>
        <p:blipFill rotWithShape="1">
          <a:blip r:embed="rId2">
            <a:extLst>
              <a:ext uri="{28A0092B-C50C-407E-A947-70E740481C1C}">
                <a14:useLocalDpi xmlns:a14="http://schemas.microsoft.com/office/drawing/2010/main" val="0"/>
              </a:ext>
            </a:extLst>
          </a:blip>
          <a:srcRect l="20232" t="3000"/>
          <a:stretch/>
        </p:blipFill>
        <p:spPr bwMode="auto">
          <a:xfrm>
            <a:off x="866336" y="1589649"/>
            <a:ext cx="2677697" cy="2661653"/>
          </a:xfrm>
          <a:prstGeom prst="rect">
            <a:avLst/>
          </a:prstGeom>
          <a:noFill/>
          <a:ln>
            <a:noFill/>
          </a:ln>
          <a:extLst>
            <a:ext uri="{53640926-AAD7-44D8-BBD7-CCE9431645EC}">
              <a14:shadowObscured xmlns:a14="http://schemas.microsoft.com/office/drawing/2010/main"/>
            </a:ext>
          </a:extLst>
        </p:spPr>
      </p:pic>
      <p:pic>
        <p:nvPicPr>
          <p:cNvPr id="4" name="Image 3" descr="سبحانك لا علم لنا ا لا ما علمتنا ا نك ا نت العليم الحكيم سورة ..."/>
          <p:cNvPicPr/>
          <p:nvPr/>
        </p:nvPicPr>
        <p:blipFill rotWithShape="1">
          <a:blip r:embed="rId3">
            <a:extLst>
              <a:ext uri="{28A0092B-C50C-407E-A947-70E740481C1C}">
                <a14:useLocalDpi xmlns:a14="http://schemas.microsoft.com/office/drawing/2010/main" val="0"/>
              </a:ext>
            </a:extLst>
          </a:blip>
          <a:srcRect l="7604" t="12727" r="8745" b="6819"/>
          <a:stretch/>
        </p:blipFill>
        <p:spPr bwMode="auto">
          <a:xfrm>
            <a:off x="3862902" y="1589649"/>
            <a:ext cx="2700994" cy="2661653"/>
          </a:xfrm>
          <a:prstGeom prst="rect">
            <a:avLst/>
          </a:prstGeom>
          <a:noFill/>
          <a:ln>
            <a:noFill/>
          </a:ln>
          <a:extLst>
            <a:ext uri="{53640926-AAD7-44D8-BBD7-CCE9431645EC}">
              <a14:shadowObscured xmlns:a14="http://schemas.microsoft.com/office/drawing/2010/main"/>
            </a:ext>
          </a:extLst>
        </p:spPr>
      </p:pic>
      <p:pic>
        <p:nvPicPr>
          <p:cNvPr id="5" name="Image 4" descr="REACTIVOS ERITROCITARIOS"/>
          <p:cNvPicPr/>
          <p:nvPr/>
        </p:nvPicPr>
        <p:blipFill rotWithShape="1">
          <a:blip r:embed="rId4">
            <a:extLst>
              <a:ext uri="{28A0092B-C50C-407E-A947-70E740481C1C}">
                <a14:useLocalDpi xmlns:a14="http://schemas.microsoft.com/office/drawing/2010/main" val="0"/>
              </a:ext>
            </a:extLst>
          </a:blip>
          <a:srcRect l="8051" t="7752" r="73508" b="12015"/>
          <a:stretch/>
        </p:blipFill>
        <p:spPr bwMode="auto">
          <a:xfrm>
            <a:off x="6882764" y="1589649"/>
            <a:ext cx="1103949" cy="2661653"/>
          </a:xfrm>
          <a:prstGeom prst="rect">
            <a:avLst/>
          </a:prstGeom>
          <a:noFill/>
          <a:ln>
            <a:noFill/>
          </a:ln>
          <a:extLst>
            <a:ext uri="{53640926-AAD7-44D8-BBD7-CCE9431645EC}">
              <a14:shadowObscured xmlns:a14="http://schemas.microsoft.com/office/drawing/2010/main"/>
            </a:ext>
          </a:extLst>
        </p:spPr>
      </p:pic>
      <p:pic>
        <p:nvPicPr>
          <p:cNvPr id="6" name="Image 5" descr="REACTIVOS ERITROCITARIOS"/>
          <p:cNvPicPr/>
          <p:nvPr/>
        </p:nvPicPr>
        <p:blipFill rotWithShape="1">
          <a:blip r:embed="rId4">
            <a:extLst>
              <a:ext uri="{28A0092B-C50C-407E-A947-70E740481C1C}">
                <a14:useLocalDpi xmlns:a14="http://schemas.microsoft.com/office/drawing/2010/main" val="0"/>
              </a:ext>
            </a:extLst>
          </a:blip>
          <a:srcRect l="52728" t="7752" r="27013" b="12790"/>
          <a:stretch/>
        </p:blipFill>
        <p:spPr bwMode="auto">
          <a:xfrm>
            <a:off x="7868602" y="1589649"/>
            <a:ext cx="1143000" cy="2661653"/>
          </a:xfrm>
          <a:prstGeom prst="rect">
            <a:avLst/>
          </a:prstGeom>
          <a:noFill/>
          <a:ln>
            <a:noFill/>
          </a:ln>
          <a:extLst>
            <a:ext uri="{53640926-AAD7-44D8-BBD7-CCE9431645EC}">
              <a14:shadowObscured xmlns:a14="http://schemas.microsoft.com/office/drawing/2010/main"/>
            </a:ext>
          </a:extLst>
        </p:spPr>
      </p:pic>
      <p:pic>
        <p:nvPicPr>
          <p:cNvPr id="7" name="Image 6" descr="Seraclone Anti-D (RH1) 226 #802042100 | Clinical Diagnostics | Bio-Rad"/>
          <p:cNvPicPr/>
          <p:nvPr/>
        </p:nvPicPr>
        <p:blipFill rotWithShape="1">
          <a:blip r:embed="rId5">
            <a:extLst>
              <a:ext uri="{28A0092B-C50C-407E-A947-70E740481C1C}">
                <a14:useLocalDpi xmlns:a14="http://schemas.microsoft.com/office/drawing/2010/main" val="0"/>
              </a:ext>
            </a:extLst>
          </a:blip>
          <a:srcRect l="33454" r="34182"/>
          <a:stretch/>
        </p:blipFill>
        <p:spPr bwMode="auto">
          <a:xfrm>
            <a:off x="9330470" y="1589649"/>
            <a:ext cx="1056543" cy="266165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284867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V- TECHNIQUE</a:t>
            </a:r>
          </a:p>
        </p:txBody>
      </p:sp>
      <p:sp>
        <p:nvSpPr>
          <p:cNvPr id="3" name="Rectangle 2"/>
          <p:cNvSpPr/>
          <p:nvPr/>
        </p:nvSpPr>
        <p:spPr>
          <a:xfrm>
            <a:off x="866337" y="1742852"/>
            <a:ext cx="10317480" cy="4539191"/>
          </a:xfrm>
          <a:prstGeom prst="rect">
            <a:avLst/>
          </a:prstGeom>
        </p:spPr>
        <p:txBody>
          <a:bodyPr wrap="square">
            <a:spAutoFit/>
          </a:bodyPr>
          <a:lstStyle/>
          <a:p>
            <a:pPr marL="914400" fontAlgn="base">
              <a:lnSpc>
                <a:spcPct val="150000"/>
              </a:lnSpc>
              <a:spcAft>
                <a:spcPts val="0"/>
              </a:spcAft>
            </a:pP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La technique utilisée comporte deux épreuves :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fontAlgn="base">
              <a:lnSpc>
                <a:spcPct val="150000"/>
              </a:lnSpc>
              <a:spcAft>
                <a:spcPts val="0"/>
              </a:spcAft>
              <a:buFont typeface="Times New Roman" panose="02020603050405020304" pitchFamily="18" charset="0"/>
              <a:buChar char="-"/>
            </a:pP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L’épreuve de </a:t>
            </a:r>
            <a:r>
              <a:rPr lang="fr-FR" sz="2800" b="1"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BETH Vincent </a:t>
            </a: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ou </a:t>
            </a:r>
            <a:r>
              <a:rPr lang="fr-FR" sz="2800" b="1"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épreuve globulaire </a:t>
            </a: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pour la détermination des </a:t>
            </a:r>
            <a:r>
              <a:rPr lang="fr-FR" sz="2800" b="1"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antigènes présents à la surface des hématies </a:t>
            </a: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à l’aide de réactifs tests.</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fontAlgn="base">
              <a:lnSpc>
                <a:spcPct val="150000"/>
              </a:lnSpc>
              <a:spcAft>
                <a:spcPts val="0"/>
              </a:spcAft>
              <a:buFont typeface="Times New Roman" panose="02020603050405020304" pitchFamily="18" charset="0"/>
              <a:buChar char="-"/>
            </a:pPr>
            <a:r>
              <a:rPr lang="fr-FR" sz="2800" b="1"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L’épreuve de Simonin </a:t>
            </a: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ou </a:t>
            </a:r>
            <a:r>
              <a:rPr lang="fr-FR" sz="2800" b="1"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épreuve sérique</a:t>
            </a: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 pour la détermination </a:t>
            </a:r>
            <a:r>
              <a:rPr lang="fr-FR" sz="2800" b="1"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des anticorps présents dans le plasma ou sérum </a:t>
            </a: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à l’aide d’hématies tests.</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7369192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302234"/>
            <a:ext cx="10317480" cy="815927"/>
          </a:xfrm>
        </p:spPr>
        <p:txBody>
          <a:bodyPr/>
          <a:lstStyle/>
          <a:p>
            <a:pPr algn="ctr"/>
            <a:r>
              <a:rPr lang="fr-FR" dirty="0"/>
              <a:t>VI- RESULTATS</a:t>
            </a:r>
          </a:p>
        </p:txBody>
      </p:sp>
      <p:pic>
        <p:nvPicPr>
          <p:cNvPr id="3" name="Image 2" descr="Répartition et compatibilité des groupes sanguins – Service du ..."/>
          <p:cNvPicPr/>
          <p:nvPr/>
        </p:nvPicPr>
        <p:blipFill>
          <a:blip r:embed="rId2">
            <a:extLst>
              <a:ext uri="{28A0092B-C50C-407E-A947-70E740481C1C}">
                <a14:useLocalDpi xmlns:a14="http://schemas.microsoft.com/office/drawing/2010/main" val="0"/>
              </a:ext>
            </a:extLst>
          </a:blip>
          <a:srcRect/>
          <a:stretch>
            <a:fillRect/>
          </a:stretch>
        </p:blipFill>
        <p:spPr bwMode="auto">
          <a:xfrm>
            <a:off x="866337" y="1118160"/>
            <a:ext cx="10077888" cy="4782577"/>
          </a:xfrm>
          <a:prstGeom prst="rect">
            <a:avLst/>
          </a:prstGeom>
          <a:noFill/>
          <a:ln>
            <a:noFill/>
          </a:ln>
        </p:spPr>
      </p:pic>
    </p:spTree>
    <p:extLst>
      <p:ext uri="{BB962C8B-B14F-4D97-AF65-F5344CB8AC3E}">
        <p14:creationId xmlns:p14="http://schemas.microsoft.com/office/powerpoint/2010/main" val="372183066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287947"/>
            <a:ext cx="10317480" cy="815927"/>
          </a:xfrm>
        </p:spPr>
        <p:txBody>
          <a:bodyPr/>
          <a:lstStyle/>
          <a:p>
            <a:pPr algn="ctr"/>
            <a:r>
              <a:rPr lang="fr-FR" dirty="0"/>
              <a:t>VI- RESULTATS</a:t>
            </a:r>
          </a:p>
        </p:txBody>
      </p:sp>
      <p:pic>
        <p:nvPicPr>
          <p:cNvPr id="3" name="Image 2" descr="Les caractéristiques des groupes sanguins"/>
          <p:cNvPicPr/>
          <p:nvPr/>
        </p:nvPicPr>
        <p:blipFill>
          <a:blip r:embed="rId2">
            <a:extLst>
              <a:ext uri="{28A0092B-C50C-407E-A947-70E740481C1C}">
                <a14:useLocalDpi xmlns:a14="http://schemas.microsoft.com/office/drawing/2010/main" val="0"/>
              </a:ext>
            </a:extLst>
          </a:blip>
          <a:srcRect/>
          <a:stretch>
            <a:fillRect/>
          </a:stretch>
        </p:blipFill>
        <p:spPr bwMode="auto">
          <a:xfrm>
            <a:off x="866337" y="1103874"/>
            <a:ext cx="10317480" cy="5168339"/>
          </a:xfrm>
          <a:prstGeom prst="rect">
            <a:avLst/>
          </a:prstGeom>
          <a:noFill/>
          <a:ln>
            <a:noFill/>
          </a:ln>
        </p:spPr>
      </p:pic>
    </p:spTree>
    <p:extLst>
      <p:ext uri="{BB962C8B-B14F-4D97-AF65-F5344CB8AC3E}">
        <p14:creationId xmlns:p14="http://schemas.microsoft.com/office/powerpoint/2010/main" val="277541463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545122"/>
            <a:ext cx="10317480" cy="815927"/>
          </a:xfrm>
        </p:spPr>
        <p:txBody>
          <a:bodyPr>
            <a:noAutofit/>
          </a:bodyPr>
          <a:lstStyle/>
          <a:p>
            <a:pPr algn="ctr"/>
            <a:r>
              <a:rPr lang="fr-FR" sz="2800" b="1" dirty="0"/>
              <a:t>VII- DANS QUELS CAS PRATIQUE-T-ON LA DETERMINATION DU GROUPE SANGUIN ?</a:t>
            </a:r>
            <a:endParaRPr lang="fr-FR" sz="2800" dirty="0"/>
          </a:p>
        </p:txBody>
      </p:sp>
      <p:sp>
        <p:nvSpPr>
          <p:cNvPr id="3" name="Rectangle 2"/>
          <p:cNvSpPr/>
          <p:nvPr/>
        </p:nvSpPr>
        <p:spPr>
          <a:xfrm>
            <a:off x="866337" y="2136339"/>
            <a:ext cx="10317480" cy="3785652"/>
          </a:xfrm>
          <a:prstGeom prst="rect">
            <a:avLst/>
          </a:prstGeom>
        </p:spPr>
        <p:txBody>
          <a:bodyPr wrap="square">
            <a:spAutoFit/>
          </a:bodyPr>
          <a:lstStyle/>
          <a:p>
            <a:pPr fontAlgn="base">
              <a:lnSpc>
                <a:spcPct val="150000"/>
              </a:lnSpc>
              <a:spcAft>
                <a:spcPts val="0"/>
              </a:spcAft>
            </a:pPr>
            <a:r>
              <a:rPr lang="fr-FR" sz="32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La détermination du groupe sanguin se pratique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fontAlgn="base">
              <a:lnSpc>
                <a:spcPct val="150000"/>
              </a:lnSpc>
              <a:spcAft>
                <a:spcPts val="0"/>
              </a:spcAft>
              <a:buSzPts val="1000"/>
              <a:buFont typeface="Symbol" panose="05050102010706020507" pitchFamily="18" charset="2"/>
              <a:buChar char=""/>
              <a:tabLst>
                <a:tab pos="457200" algn="l"/>
              </a:tabLst>
            </a:pPr>
            <a:r>
              <a:rPr lang="fr-FR" sz="32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Chez les </a:t>
            </a:r>
            <a:r>
              <a:rPr lang="fr-FR" sz="32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donneurs de sang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fontAlgn="base">
              <a:lnSpc>
                <a:spcPct val="150000"/>
              </a:lnSpc>
              <a:spcAft>
                <a:spcPts val="0"/>
              </a:spcAft>
              <a:buSzPts val="1000"/>
              <a:buFont typeface="Symbol" panose="05050102010706020507" pitchFamily="18" charset="2"/>
              <a:buChar char=""/>
              <a:tabLst>
                <a:tab pos="457200" algn="l"/>
              </a:tabLst>
            </a:pPr>
            <a:r>
              <a:rPr lang="fr-FR" sz="32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Chez les patients nécessitant une transfusion (receveur)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fontAlgn="base">
              <a:lnSpc>
                <a:spcPct val="150000"/>
              </a:lnSpc>
              <a:spcAft>
                <a:spcPts val="0"/>
              </a:spcAft>
              <a:buSzPts val="1000"/>
              <a:buFont typeface="Symbol" panose="05050102010706020507" pitchFamily="18" charset="2"/>
              <a:buChar char=""/>
              <a:tabLst>
                <a:tab pos="457200" algn="l"/>
              </a:tabLst>
            </a:pPr>
            <a:r>
              <a:rPr lang="fr-FR" sz="32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Dans le cadre d’un bilan préopératoire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fontAlgn="base">
              <a:lnSpc>
                <a:spcPct val="150000"/>
              </a:lnSpc>
              <a:spcAft>
                <a:spcPts val="0"/>
              </a:spcAft>
              <a:buSzPts val="1000"/>
              <a:buFont typeface="Symbol" panose="05050102010706020507" pitchFamily="18" charset="2"/>
              <a:buChar char=""/>
              <a:tabLst>
                <a:tab pos="457200" algn="l"/>
              </a:tabLst>
            </a:pPr>
            <a:r>
              <a:rPr lang="fr-FR" sz="32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Dans le cadre d’un bilan prénatal (grossesse)</a:t>
            </a:r>
            <a:endParaRPr lang="fr-FR" sz="2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7114582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0"/>
            <a:ext cx="10317480" cy="771524"/>
          </a:xfrm>
        </p:spPr>
        <p:txBody>
          <a:bodyPr>
            <a:normAutofit fontScale="90000"/>
          </a:bodyPr>
          <a:lstStyle/>
          <a:p>
            <a:pPr algn="ctr"/>
            <a:br>
              <a:rPr lang="fr-FR" b="1" dirty="0"/>
            </a:br>
            <a:r>
              <a:rPr lang="fr-FR" b="1" dirty="0"/>
              <a:t>VIII- QUELLES REGLES RESPECTER LORS DES TRANSFUSIONS SANGUINES ?  1/4</a:t>
            </a:r>
            <a:br>
              <a:rPr lang="fr-FR" dirty="0"/>
            </a:br>
            <a:endParaRPr lang="fr-FR" dirty="0"/>
          </a:p>
        </p:txBody>
      </p:sp>
      <p:sp>
        <p:nvSpPr>
          <p:cNvPr id="3" name="Rectangle 2"/>
          <p:cNvSpPr/>
          <p:nvPr/>
        </p:nvSpPr>
        <p:spPr>
          <a:xfrm>
            <a:off x="866337" y="771524"/>
            <a:ext cx="10720826" cy="5493812"/>
          </a:xfrm>
          <a:prstGeom prst="rect">
            <a:avLst/>
          </a:prstGeom>
        </p:spPr>
        <p:txBody>
          <a:bodyPr wrap="square">
            <a:spAutoFit/>
          </a:bodyPr>
          <a:lstStyle/>
          <a:p>
            <a:pPr fontAlgn="base">
              <a:lnSpc>
                <a:spcPct val="150000"/>
              </a:lnSpc>
              <a:spcAft>
                <a:spcPts val="0"/>
              </a:spcAft>
            </a:pPr>
            <a:r>
              <a:rPr lang="fr-FR" sz="26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Aujourd'hui les transfusions </a:t>
            </a:r>
            <a:r>
              <a:rPr lang="fr-FR" sz="2600" b="1"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légales sont isogroupes</a:t>
            </a:r>
            <a:r>
              <a:rPr lang="fr-FR" sz="26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 c'est-à-dire que les groupes sanguins ABO et Rhésus du donneur et du receveur doivent être identiques.</a:t>
            </a:r>
            <a:endParaRPr lang="fr-FR" sz="2600" dirty="0">
              <a:latin typeface="Times New Roman" panose="02020603050405020304" pitchFamily="18" charset="0"/>
              <a:ea typeface="Calibri" panose="020F0502020204030204" pitchFamily="34" charset="0"/>
              <a:cs typeface="Times New Roman" panose="02020603050405020304" pitchFamily="18" charset="0"/>
            </a:endParaRPr>
          </a:p>
          <a:p>
            <a:pPr fontAlgn="base">
              <a:lnSpc>
                <a:spcPct val="150000"/>
              </a:lnSpc>
              <a:spcAft>
                <a:spcPts val="0"/>
              </a:spcAft>
            </a:pPr>
            <a:r>
              <a:rPr lang="fr-FR" sz="2600" b="1"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       La notion de donneur universel </a:t>
            </a:r>
            <a:r>
              <a:rPr lang="fr-FR" sz="26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(O rhésus négatif) et de receveur universel (AB rhésus positif) n'est plus utilisée, sauf en </a:t>
            </a:r>
            <a:r>
              <a:rPr lang="fr-FR" sz="2600" b="1"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cas d’extrême urgence</a:t>
            </a:r>
            <a:r>
              <a:rPr lang="fr-FR" sz="26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 La perfusion d'une poche de sang non compatible peut entraîner un accident dramatique. Tous les sujets sauf ceux du </a:t>
            </a:r>
            <a:r>
              <a:rPr lang="fr-FR" sz="26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groupe sanguin   AB</a:t>
            </a:r>
            <a:r>
              <a:rPr lang="fr-FR" sz="26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 ont dans leur sang des molécules – les anticorps – qui détruisent les globules rouges qui ne portent pas le même groupe sanguin que le leur.</a:t>
            </a:r>
            <a:endParaRPr lang="fr-FR" sz="26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8286765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7762" y="273660"/>
            <a:ext cx="10317480" cy="815927"/>
          </a:xfrm>
        </p:spPr>
        <p:txBody>
          <a:bodyPr>
            <a:normAutofit fontScale="90000"/>
          </a:bodyPr>
          <a:lstStyle/>
          <a:p>
            <a:pPr algn="ctr"/>
            <a:r>
              <a:rPr lang="fr-FR" b="1" dirty="0"/>
              <a:t>VIII- QUELLES REGLES RESPECTER LORS DES TRANSFUSIONS SANGUINES ?  2/4</a:t>
            </a:r>
            <a:endParaRPr lang="fr-FR" dirty="0"/>
          </a:p>
        </p:txBody>
      </p:sp>
      <p:sp>
        <p:nvSpPr>
          <p:cNvPr id="3" name="Rectangle 2"/>
          <p:cNvSpPr/>
          <p:nvPr/>
        </p:nvSpPr>
        <p:spPr>
          <a:xfrm>
            <a:off x="837762" y="1089587"/>
            <a:ext cx="10620813" cy="5174493"/>
          </a:xfrm>
          <a:prstGeom prst="rect">
            <a:avLst/>
          </a:prstGeom>
        </p:spPr>
        <p:txBody>
          <a:bodyPr wrap="square">
            <a:spAutoFit/>
          </a:bodyPr>
          <a:lstStyle/>
          <a:p>
            <a:pPr fontAlgn="base">
              <a:lnSpc>
                <a:spcPct val="150000"/>
              </a:lnSpc>
              <a:spcAft>
                <a:spcPts val="0"/>
              </a:spcAft>
            </a:pPr>
            <a:r>
              <a:rPr lang="fr-FR" sz="32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Si cet accident se produit, les conséquences peuvent être graves, allant parfois jusqu’au décès de la personne receveuse de sang non compatible.</a:t>
            </a:r>
            <a:endParaRPr lang="fr-FR" sz="3200" dirty="0">
              <a:latin typeface="Times New Roman" panose="02020603050405020304" pitchFamily="18" charset="0"/>
              <a:ea typeface="Calibri" panose="020F0502020204030204" pitchFamily="34" charset="0"/>
              <a:cs typeface="Times New Roman" panose="02020603050405020304" pitchFamily="18" charset="0"/>
            </a:endParaRPr>
          </a:p>
          <a:p>
            <a:pPr fontAlgn="base">
              <a:lnSpc>
                <a:spcPct val="150000"/>
              </a:lnSpc>
              <a:spcAft>
                <a:spcPts val="0"/>
              </a:spcAft>
            </a:pPr>
            <a:r>
              <a:rPr lang="fr-FR" sz="32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Pour valider une carte de groupe sanguin, </a:t>
            </a:r>
            <a:r>
              <a:rPr lang="fr-FR" sz="3200" b="1"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il est nécessaire de pratiquer deux déterminations sur deux prélèvements différents effectués à deux moments différents par des préleveurs distincts.</a:t>
            </a:r>
            <a:endParaRPr lang="fr-FR" sz="32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55996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345097"/>
            <a:ext cx="10317480" cy="815927"/>
          </a:xfrm>
        </p:spPr>
        <p:txBody>
          <a:bodyPr/>
          <a:lstStyle/>
          <a:p>
            <a:pPr algn="ctr"/>
            <a:r>
              <a:rPr lang="fr-FR" dirty="0"/>
              <a:t>II- CONCEPT DE L’IMMUNITE  3/5</a:t>
            </a:r>
          </a:p>
        </p:txBody>
      </p:sp>
      <p:sp>
        <p:nvSpPr>
          <p:cNvPr id="3" name="Rectangle 2"/>
          <p:cNvSpPr/>
          <p:nvPr/>
        </p:nvSpPr>
        <p:spPr>
          <a:xfrm>
            <a:off x="866337" y="1161024"/>
            <a:ext cx="10317480" cy="5355312"/>
          </a:xfrm>
          <a:prstGeom prst="rect">
            <a:avLst/>
          </a:prstGeom>
        </p:spPr>
        <p:txBody>
          <a:bodyPr wrap="square">
            <a:spAutoFit/>
          </a:bodyPr>
          <a:lstStyle/>
          <a:p>
            <a:pPr marL="0" lvl="1" algn="just">
              <a:lnSpc>
                <a:spcPct val="150000"/>
              </a:lnSpc>
            </a:pPr>
            <a:r>
              <a:rPr lang="fr-FR" sz="3200" b="1" u="sng" dirty="0">
                <a:latin typeface="Times New Roman" panose="02020603050405020304" pitchFamily="18" charset="0"/>
                <a:ea typeface="Times New Roman" panose="02020603050405020304" pitchFamily="18" charset="0"/>
                <a:cs typeface="Times New Roman" panose="02020603050405020304" pitchFamily="18" charset="0"/>
              </a:rPr>
              <a:t>2.    Support de l’immunité (suite)</a:t>
            </a:r>
            <a:endParaRPr lang="fr-FR" sz="32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800" b="1" dirty="0">
                <a:latin typeface="Times New Roman" panose="02020603050405020304" pitchFamily="18" charset="0"/>
                <a:cs typeface="Times New Roman" panose="02020603050405020304" pitchFamily="18" charset="0"/>
              </a:rPr>
              <a:t>Sa fonction est de défendre l’organisme.</a:t>
            </a:r>
            <a:r>
              <a:rPr lang="fr-FR" sz="2800" dirty="0">
                <a:latin typeface="Times New Roman" panose="02020603050405020304" pitchFamily="18" charset="0"/>
                <a:cs typeface="Times New Roman" panose="02020603050405020304" pitchFamily="18" charset="0"/>
              </a:rPr>
              <a:t> Il enregistre tous les phénomènes qui se déroulent dans l’organisme, afin d’en garder le souvenir (</a:t>
            </a:r>
            <a:r>
              <a:rPr lang="fr-FR" sz="2800" b="1" dirty="0">
                <a:latin typeface="Times New Roman" panose="02020603050405020304" pitchFamily="18" charset="0"/>
                <a:cs typeface="Times New Roman" panose="02020603050405020304" pitchFamily="18" charset="0"/>
              </a:rPr>
              <a:t>la mémoire</a:t>
            </a:r>
            <a:r>
              <a:rPr lang="fr-FR" sz="2800" dirty="0">
                <a:latin typeface="Times New Roman" panose="02020603050405020304" pitchFamily="18" charset="0"/>
                <a:cs typeface="Times New Roman" panose="02020603050405020304" pitchFamily="18" charset="0"/>
              </a:rPr>
              <a:t>), de les reconnaître de façon particulière et individuelle à tout moment pour les différencier du non soi : d’où les termes anglo-saxons de self et non self (</a:t>
            </a:r>
            <a:r>
              <a:rPr lang="fr-FR" sz="2800" b="1" dirty="0">
                <a:latin typeface="Times New Roman" panose="02020603050405020304" pitchFamily="18" charset="0"/>
                <a:cs typeface="Times New Roman" panose="02020603050405020304" pitchFamily="18" charset="0"/>
              </a:rPr>
              <a:t>spécificité et reconnaissance du soi et du non soi</a:t>
            </a:r>
            <a:r>
              <a:rPr lang="fr-FR" sz="2800" dirty="0">
                <a:latin typeface="Times New Roman" panose="02020603050405020304" pitchFamily="18" charset="0"/>
                <a:cs typeface="Times New Roman" panose="02020603050405020304" pitchFamily="18" charset="0"/>
              </a:rPr>
              <a:t>).</a:t>
            </a: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Il se dégage deux notions importantes à connaitre.</a:t>
            </a:r>
          </a:p>
        </p:txBody>
      </p:sp>
    </p:spTree>
    <p:extLst>
      <p:ext uri="{BB962C8B-B14F-4D97-AF65-F5344CB8AC3E}">
        <p14:creationId xmlns:p14="http://schemas.microsoft.com/office/powerpoint/2010/main" val="179198113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09199" y="230797"/>
            <a:ext cx="10317480" cy="815927"/>
          </a:xfrm>
        </p:spPr>
        <p:txBody>
          <a:bodyPr>
            <a:normAutofit fontScale="90000"/>
          </a:bodyPr>
          <a:lstStyle/>
          <a:p>
            <a:pPr algn="ctr"/>
            <a:r>
              <a:rPr lang="fr-FR" b="1" dirty="0"/>
              <a:t>VIII- QUELLES REGLES RESPECTER LORS DES TRANSFUSIONS SANGUINES ?  3/4</a:t>
            </a:r>
            <a:endParaRPr lang="fr-FR" dirty="0"/>
          </a:p>
        </p:txBody>
      </p:sp>
      <p:sp>
        <p:nvSpPr>
          <p:cNvPr id="3" name="Rectangle 2"/>
          <p:cNvSpPr/>
          <p:nvPr/>
        </p:nvSpPr>
        <p:spPr>
          <a:xfrm>
            <a:off x="657225" y="1261036"/>
            <a:ext cx="10569454" cy="4524315"/>
          </a:xfrm>
          <a:prstGeom prst="rect">
            <a:avLst/>
          </a:prstGeom>
        </p:spPr>
        <p:txBody>
          <a:bodyPr wrap="square">
            <a:spAutoFit/>
          </a:bodyPr>
          <a:lstStyle/>
          <a:p>
            <a:pPr fontAlgn="base">
              <a:lnSpc>
                <a:spcPct val="150000"/>
              </a:lnSpc>
              <a:spcAft>
                <a:spcPts val="0"/>
              </a:spcAft>
            </a:pPr>
            <a:r>
              <a:rPr lang="fr-FR" sz="32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Au niveau du laboratoire, la législation impose que la détermination de chaque groupe sanguin soit effectuée par deux personnes différentes utilisant deux lots de réactifs différents.</a:t>
            </a:r>
            <a:endParaRPr lang="fr-FR" sz="3200" dirty="0">
              <a:latin typeface="Times New Roman" panose="02020603050405020304" pitchFamily="18" charset="0"/>
              <a:ea typeface="Calibri" panose="020F0502020204030204" pitchFamily="34" charset="0"/>
              <a:cs typeface="Times New Roman" panose="02020603050405020304" pitchFamily="18" charset="0"/>
            </a:endParaRPr>
          </a:p>
          <a:p>
            <a:pPr fontAlgn="base">
              <a:lnSpc>
                <a:spcPct val="150000"/>
              </a:lnSpc>
              <a:spcAft>
                <a:spcPts val="0"/>
              </a:spcAft>
            </a:pPr>
            <a:r>
              <a:rPr lang="fr-FR" sz="32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Préalablement à la transfusion, </a:t>
            </a:r>
            <a:r>
              <a:rPr lang="fr-FR" sz="3200" b="1"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il est obligatoire de rechercher des anticorps immuns ou « irréguliers » dirigés contre les antigènes des systèmes autres qu’ABO.</a:t>
            </a:r>
            <a:endParaRPr lang="fr-FR" sz="32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3014565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445109"/>
            <a:ext cx="10317480" cy="815927"/>
          </a:xfrm>
        </p:spPr>
        <p:txBody>
          <a:bodyPr>
            <a:normAutofit fontScale="90000"/>
          </a:bodyPr>
          <a:lstStyle/>
          <a:p>
            <a:pPr algn="ctr"/>
            <a:r>
              <a:rPr lang="fr-FR" b="1" dirty="0"/>
              <a:t>VIII-QUELLES REGLES RESPECTER LORS DES TRANSFUSIONS SANGUINES ?  4/4</a:t>
            </a:r>
            <a:endParaRPr lang="fr-FR" dirty="0"/>
          </a:p>
        </p:txBody>
      </p:sp>
      <p:sp>
        <p:nvSpPr>
          <p:cNvPr id="3" name="Rectangle 2"/>
          <p:cNvSpPr/>
          <p:nvPr/>
        </p:nvSpPr>
        <p:spPr>
          <a:xfrm>
            <a:off x="866337" y="1406516"/>
            <a:ext cx="10317480" cy="4616648"/>
          </a:xfrm>
          <a:prstGeom prst="rect">
            <a:avLst/>
          </a:prstGeom>
        </p:spPr>
        <p:txBody>
          <a:bodyPr wrap="square">
            <a:spAutoFit/>
          </a:bodyPr>
          <a:lstStyle/>
          <a:p>
            <a:pPr fontAlgn="base">
              <a:lnSpc>
                <a:spcPct val="150000"/>
              </a:lnSpc>
              <a:spcAft>
                <a:spcPts val="0"/>
              </a:spcAft>
            </a:pP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Au lit du patient, l’infirmière en charge de la transfusion doit vérifier l’identité du patient, son groupe sanguin porté sur sa carte de groupe, le groupe sanguin de la poche de sang.</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fontAlgn="base">
              <a:lnSpc>
                <a:spcPct val="150000"/>
              </a:lnSpc>
              <a:spcAft>
                <a:spcPts val="0"/>
              </a:spcAft>
            </a:pP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Avant toute transfusion, </a:t>
            </a:r>
            <a:r>
              <a:rPr lang="fr-FR" sz="2800" b="1"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un test dit « test de compatibilité » est pratiqué au lit du malade. </a:t>
            </a: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Il consiste à mettre en présence une goutte de sang du receveur et une goutte de sang provenant de la poche à transfuser. Aucune </a:t>
            </a:r>
            <a:r>
              <a:rPr lang="fr-FR" sz="28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agglutination </a:t>
            </a:r>
            <a:r>
              <a:rPr lang="fr-FR" sz="2800" dirty="0">
                <a:solidFill>
                  <a:srgbClr val="262B2F"/>
                </a:solidFill>
                <a:latin typeface="Times New Roman" panose="02020603050405020304" pitchFamily="18" charset="0"/>
                <a:ea typeface="Times New Roman" panose="02020603050405020304" pitchFamily="18" charset="0"/>
                <a:cs typeface="Times New Roman" panose="02020603050405020304" pitchFamily="18" charset="0"/>
              </a:rPr>
              <a:t>ne doit être décelée.</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579390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80625" y="387960"/>
            <a:ext cx="10317480" cy="815927"/>
          </a:xfrm>
        </p:spPr>
        <p:txBody>
          <a:bodyPr>
            <a:normAutofit fontScale="90000"/>
          </a:bodyPr>
          <a:lstStyle/>
          <a:p>
            <a:pPr algn="ctr"/>
            <a:r>
              <a:rPr lang="fr-FR" sz="3200" b="1" dirty="0"/>
              <a:t>IX- QUELLES SONT LES COMPLICATIONS LIEES AU GROUPE RHESUS CHEZ LA FEMME ENCEINTE ?</a:t>
            </a:r>
            <a:endParaRPr lang="fr-FR" dirty="0"/>
          </a:p>
        </p:txBody>
      </p:sp>
      <p:sp>
        <p:nvSpPr>
          <p:cNvPr id="3" name="Rectangle 2"/>
          <p:cNvSpPr/>
          <p:nvPr/>
        </p:nvSpPr>
        <p:spPr>
          <a:xfrm>
            <a:off x="880624" y="1593414"/>
            <a:ext cx="10563663" cy="4524315"/>
          </a:xfrm>
          <a:prstGeom prst="rect">
            <a:avLst/>
          </a:prstGeom>
        </p:spPr>
        <p:txBody>
          <a:bodyPr wrap="square">
            <a:spAutoFit/>
          </a:bodyPr>
          <a:lstStyle/>
          <a:p>
            <a:r>
              <a:rPr lang="fr-FR" sz="3200" dirty="0">
                <a:latin typeface="Times New Roman" panose="02020603050405020304" pitchFamily="18" charset="0"/>
                <a:cs typeface="Times New Roman" panose="02020603050405020304" pitchFamily="18" charset="0"/>
              </a:rPr>
              <a:t>Toutes les femmes Rhésus négatives qui accouchent d’un enfant Rhésus positif par transmission de l’antigène D par le père reçoivent, </a:t>
            </a:r>
            <a:r>
              <a:rPr lang="fr-FR" sz="3200" b="1" dirty="0">
                <a:latin typeface="Times New Roman" panose="02020603050405020304" pitchFamily="18" charset="0"/>
                <a:cs typeface="Times New Roman" panose="02020603050405020304" pitchFamily="18" charset="0"/>
              </a:rPr>
              <a:t>dans les 48 h suivant l'accouchement</a:t>
            </a:r>
            <a:r>
              <a:rPr lang="fr-FR" sz="3200" dirty="0">
                <a:latin typeface="Times New Roman" panose="02020603050405020304" pitchFamily="18" charset="0"/>
                <a:cs typeface="Times New Roman" panose="02020603050405020304" pitchFamily="18" charset="0"/>
              </a:rPr>
              <a:t>, une injection de gammaglobulines contenant des anticorps anti-Rhésus. Au moment de la naissance, en effet, des globules rouges de l’enfant passent dans la circulation de la mère. Si aucun traitement n’est effectué, la mère va produire des anticorps qui, lorsqu’ils seront au contact une nouvelle fois de l’antigène D, détruiront les globules rouges.</a:t>
            </a:r>
          </a:p>
        </p:txBody>
      </p:sp>
    </p:spTree>
    <p:extLst>
      <p:ext uri="{BB962C8B-B14F-4D97-AF65-F5344CB8AC3E}">
        <p14:creationId xmlns:p14="http://schemas.microsoft.com/office/powerpoint/2010/main" val="346748662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3" name="Image 2" descr="La Maladie Hémolytique du Nouveau-Né est due aux anticorps maternels"/>
          <p:cNvPicPr/>
          <p:nvPr/>
        </p:nvPicPr>
        <p:blipFill>
          <a:blip r:embed="rId2">
            <a:extLst>
              <a:ext uri="{28A0092B-C50C-407E-A947-70E740481C1C}">
                <a14:useLocalDpi xmlns:a14="http://schemas.microsoft.com/office/drawing/2010/main" val="0"/>
              </a:ext>
            </a:extLst>
          </a:blip>
          <a:srcRect/>
          <a:stretch>
            <a:fillRect/>
          </a:stretch>
        </p:blipFill>
        <p:spPr bwMode="auto">
          <a:xfrm>
            <a:off x="700088" y="690194"/>
            <a:ext cx="10929938" cy="5414961"/>
          </a:xfrm>
          <a:prstGeom prst="rect">
            <a:avLst/>
          </a:prstGeom>
          <a:noFill/>
          <a:ln>
            <a:noFill/>
          </a:ln>
        </p:spPr>
      </p:pic>
    </p:spTree>
    <p:extLst>
      <p:ext uri="{BB962C8B-B14F-4D97-AF65-F5344CB8AC3E}">
        <p14:creationId xmlns:p14="http://schemas.microsoft.com/office/powerpoint/2010/main" val="85787519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LE SERUM ANTI-D</a:t>
            </a:r>
          </a:p>
        </p:txBody>
      </p:sp>
      <p:pic>
        <p:nvPicPr>
          <p:cNvPr id="3" name="Image 2" descr="RHOPHYLAC 300MCG/2ML – Rxzone"/>
          <p:cNvPicPr/>
          <p:nvPr/>
        </p:nvPicPr>
        <p:blipFill rotWithShape="1">
          <a:blip r:embed="rId2">
            <a:extLst>
              <a:ext uri="{28A0092B-C50C-407E-A947-70E740481C1C}">
                <a14:useLocalDpi xmlns:a14="http://schemas.microsoft.com/office/drawing/2010/main" val="0"/>
              </a:ext>
            </a:extLst>
          </a:blip>
          <a:srcRect l="3711" t="12501" r="2735" b="7812"/>
          <a:stretch/>
        </p:blipFill>
        <p:spPr bwMode="auto">
          <a:xfrm>
            <a:off x="1843088" y="1703948"/>
            <a:ext cx="7329487" cy="453968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0423649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5">
            <a:extLst>
              <a:ext uri="{FF2B5EF4-FFF2-40B4-BE49-F238E27FC236}">
                <a16:creationId xmlns:a16="http://schemas.microsoft.com/office/drawing/2014/main" id="{CE5792DB-C530-45D2-B903-0EEB26F09FBF}"/>
              </a:ext>
            </a:extLst>
          </p:cNvPr>
          <p:cNvSpPr>
            <a:spLocks noGrp="1"/>
          </p:cNvSpPr>
          <p:nvPr>
            <p:ph type="ctrTitle"/>
          </p:nvPr>
        </p:nvSpPr>
        <p:spPr>
          <a:xfrm>
            <a:off x="1523999" y="1122362"/>
            <a:ext cx="9377363" cy="3578225"/>
          </a:xfrm>
          <a:solidFill>
            <a:srgbClr val="D9D9D9"/>
          </a:solidFill>
          <a:ln w="76200" cap="flat">
            <a:solidFill>
              <a:schemeClr val="accent1"/>
            </a:solidFill>
          </a:ln>
          <a:effectLst>
            <a:outerShdw dist="20000" dir="5400000" rotWithShape="0">
              <a:srgbClr val="000000">
                <a:alpha val="37999"/>
              </a:srgbClr>
            </a:outerShdw>
          </a:effectLst>
        </p:spPr>
        <p:txBody>
          <a:bodyPr>
            <a:normAutofit fontScale="90000"/>
          </a:bodyPr>
          <a:lstStyle/>
          <a:p>
            <a:br>
              <a:rPr lang="fr-FR" altLang="fr-FR" sz="5400" b="1" dirty="0">
                <a:solidFill>
                  <a:srgbClr val="FFFFFF"/>
                </a:solidFill>
                <a:ea typeface="Arial Black" pitchFamily="34" charset="0"/>
                <a:cs typeface="Arial Black" pitchFamily="34" charset="0"/>
              </a:rPr>
            </a:br>
            <a:r>
              <a:rPr lang="fr-FR" altLang="fr-FR" sz="5400" b="1" dirty="0">
                <a:solidFill>
                  <a:srgbClr val="FF0000"/>
                </a:solidFill>
                <a:ea typeface="Arial Black" pitchFamily="34" charset="0"/>
                <a:cs typeface="Arial Black" pitchFamily="34" charset="0"/>
              </a:rPr>
              <a:t>SERODIAGNOSTIC DES HEPATITES VIRALES </a:t>
            </a:r>
            <a:br>
              <a:rPr lang="fr-FR" altLang="fr-FR" sz="4000" b="1" dirty="0">
                <a:solidFill>
                  <a:srgbClr val="FF0000"/>
                </a:solidFill>
                <a:latin typeface="Comic Sans MS" panose="030F0702030302020204" pitchFamily="66" charset="0"/>
                <a:ea typeface="Arial Black" pitchFamily="34" charset="0"/>
                <a:cs typeface="Arial Black" pitchFamily="34" charset="0"/>
              </a:rPr>
            </a:br>
            <a:br>
              <a:rPr lang="fr-FR" altLang="fr-FR" sz="4000" b="1" dirty="0">
                <a:solidFill>
                  <a:srgbClr val="FF0000"/>
                </a:solidFill>
                <a:latin typeface="Comic Sans MS" panose="030F0702030302020204" pitchFamily="66" charset="0"/>
                <a:ea typeface="Arial Black" pitchFamily="34" charset="0"/>
                <a:cs typeface="Arial Black" pitchFamily="34" charset="0"/>
              </a:rPr>
            </a:br>
            <a:r>
              <a:rPr lang="fr-FR" altLang="fr-FR" sz="4000" b="1" dirty="0">
                <a:solidFill>
                  <a:srgbClr val="000000"/>
                </a:solidFill>
                <a:latin typeface="Comic Sans MS" panose="030F0702030302020204" pitchFamily="66" charset="0"/>
                <a:ea typeface="Arial Black" pitchFamily="34" charset="0"/>
                <a:cs typeface="Arial Black" pitchFamily="34" charset="0"/>
              </a:rPr>
              <a:t>IDE/SF,LICENCE 1, Semestre 2</a:t>
            </a:r>
            <a:br>
              <a:rPr lang="fr-FR" altLang="fr-FR" sz="3100" b="1" dirty="0">
                <a:solidFill>
                  <a:srgbClr val="FFFFFF"/>
                </a:solidFill>
                <a:latin typeface="Comic Sans MS" panose="030F0702030302020204" pitchFamily="66" charset="0"/>
                <a:ea typeface="Arial Black" pitchFamily="34" charset="0"/>
                <a:cs typeface="Arial Black" pitchFamily="34" charset="0"/>
              </a:rPr>
            </a:br>
            <a:endParaRPr lang="fr-FR" altLang="fr-FR" sz="3100" b="1" dirty="0">
              <a:solidFill>
                <a:srgbClr val="FFFFFF"/>
              </a:solidFill>
              <a:latin typeface="Comic Sans MS" panose="030F0702030302020204" pitchFamily="66" charset="0"/>
              <a:ea typeface="Arial Black" pitchFamily="34" charset="0"/>
              <a:cs typeface="Arial Black" pitchFamily="34" charset="0"/>
            </a:endParaRPr>
          </a:p>
        </p:txBody>
      </p:sp>
    </p:spTree>
    <p:extLst>
      <p:ext uri="{BB962C8B-B14F-4D97-AF65-F5344CB8AC3E}">
        <p14:creationId xmlns:p14="http://schemas.microsoft.com/office/powerpoint/2010/main" val="362949897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524000" y="4787901"/>
            <a:ext cx="9144000" cy="969962"/>
          </a:xfrm>
        </p:spPr>
        <p:txBody>
          <a:bodyPr/>
          <a:lstStyle/>
          <a:p>
            <a:r>
              <a:rPr lang="en-US" sz="2800" dirty="0"/>
              <a:t>GNAMIEN KOUAME APPOLLINAIRE, ENSEIGNANT, INGENIEUR BIOLOGISTE option: </a:t>
            </a:r>
            <a:r>
              <a:rPr lang="en-US" sz="2800" dirty="0" err="1"/>
              <a:t>Immunologie</a:t>
            </a:r>
            <a:r>
              <a:rPr lang="en-US" sz="2800" dirty="0"/>
              <a:t> </a:t>
            </a:r>
          </a:p>
          <a:p>
            <a:endParaRPr lang="fr-FR" dirty="0"/>
          </a:p>
        </p:txBody>
      </p:sp>
      <p:sp>
        <p:nvSpPr>
          <p:cNvPr id="4" name="Titre 5">
            <a:extLst>
              <a:ext uri="{FF2B5EF4-FFF2-40B4-BE49-F238E27FC236}">
                <a16:creationId xmlns:a16="http://schemas.microsoft.com/office/drawing/2014/main" id="{CE5792DB-C530-45D2-B903-0EEB26F09FBF}"/>
              </a:ext>
            </a:extLst>
          </p:cNvPr>
          <p:cNvSpPr>
            <a:spLocks noGrp="1"/>
          </p:cNvSpPr>
          <p:nvPr>
            <p:ph type="ctrTitle"/>
          </p:nvPr>
        </p:nvSpPr>
        <p:spPr>
          <a:xfrm>
            <a:off x="1524000" y="1122362"/>
            <a:ext cx="9144000" cy="3106737"/>
          </a:xfrm>
          <a:solidFill>
            <a:srgbClr val="D9D9D9"/>
          </a:solidFill>
          <a:ln w="76200" cap="flat">
            <a:solidFill>
              <a:schemeClr val="accent1"/>
            </a:solidFill>
          </a:ln>
          <a:effectLst>
            <a:outerShdw dist="20000" dir="5400000" rotWithShape="0">
              <a:srgbClr val="000000">
                <a:alpha val="37999"/>
              </a:srgbClr>
            </a:outerShdw>
          </a:effectLst>
        </p:spPr>
        <p:txBody>
          <a:bodyPr>
            <a:normAutofit/>
          </a:bodyPr>
          <a:lstStyle/>
          <a:p>
            <a:br>
              <a:rPr lang="fr-FR" altLang="fr-FR" sz="4000" b="1" dirty="0">
                <a:solidFill>
                  <a:srgbClr val="FFFFFF"/>
                </a:solidFill>
                <a:latin typeface="Arial Black" pitchFamily="34" charset="0"/>
                <a:ea typeface="Arial Black" pitchFamily="34" charset="0"/>
                <a:cs typeface="Arial Black" pitchFamily="34" charset="0"/>
              </a:rPr>
            </a:br>
            <a:r>
              <a:rPr lang="fr-FR" altLang="fr-FR" sz="4000" b="1" dirty="0">
                <a:solidFill>
                  <a:srgbClr val="FF0000"/>
                </a:solidFill>
                <a:ea typeface="Arial Black" pitchFamily="34" charset="0"/>
                <a:cs typeface="Arial Black" pitchFamily="34" charset="0"/>
              </a:rPr>
              <a:t>SERODIAGNOSTIC DE L’HEPATITE VIRALE B</a:t>
            </a:r>
            <a:r>
              <a:rPr lang="fr-FR" altLang="fr-FR" sz="3100" b="1" dirty="0">
                <a:solidFill>
                  <a:srgbClr val="FF0000"/>
                </a:solidFill>
                <a:latin typeface="Comic Sans MS" panose="030F0702030302020204" pitchFamily="66" charset="0"/>
                <a:ea typeface="Arial Black" pitchFamily="34" charset="0"/>
                <a:cs typeface="Arial Black" pitchFamily="34" charset="0"/>
              </a:rPr>
              <a:t> </a:t>
            </a:r>
            <a:br>
              <a:rPr lang="fr-FR" altLang="fr-FR" sz="3100" b="1" dirty="0">
                <a:solidFill>
                  <a:srgbClr val="FF0000"/>
                </a:solidFill>
                <a:latin typeface="Comic Sans MS" panose="030F0702030302020204" pitchFamily="66" charset="0"/>
                <a:ea typeface="Arial Black" pitchFamily="34" charset="0"/>
                <a:cs typeface="Arial Black" pitchFamily="34" charset="0"/>
              </a:rPr>
            </a:br>
            <a:br>
              <a:rPr lang="fr-FR" altLang="fr-FR" sz="3100" b="1" dirty="0">
                <a:solidFill>
                  <a:srgbClr val="FF0000"/>
                </a:solidFill>
                <a:latin typeface="Comic Sans MS" panose="030F0702030302020204" pitchFamily="66" charset="0"/>
                <a:ea typeface="Arial Black" pitchFamily="34" charset="0"/>
                <a:cs typeface="Arial Black" pitchFamily="34" charset="0"/>
              </a:rPr>
            </a:br>
            <a:r>
              <a:rPr lang="fr-FR" altLang="fr-FR" sz="3100" b="1" dirty="0">
                <a:solidFill>
                  <a:srgbClr val="000000"/>
                </a:solidFill>
                <a:latin typeface="Comic Sans MS" panose="030F0702030302020204" pitchFamily="66" charset="0"/>
                <a:ea typeface="Arial Black" pitchFamily="34" charset="0"/>
                <a:cs typeface="Arial Black" pitchFamily="34" charset="0"/>
              </a:rPr>
              <a:t>IDE/SF,LICENCE 1, Semestre 2</a:t>
            </a:r>
            <a:br>
              <a:rPr lang="fr-FR" altLang="fr-FR" sz="3100" b="1" dirty="0">
                <a:solidFill>
                  <a:srgbClr val="FFFFFF"/>
                </a:solidFill>
                <a:latin typeface="Comic Sans MS" panose="030F0702030302020204" pitchFamily="66" charset="0"/>
                <a:ea typeface="Arial Black" pitchFamily="34" charset="0"/>
                <a:cs typeface="Arial Black" pitchFamily="34" charset="0"/>
              </a:rPr>
            </a:br>
            <a:endParaRPr lang="fr-FR" altLang="fr-FR" sz="3100" b="1" dirty="0">
              <a:solidFill>
                <a:srgbClr val="FFFFFF"/>
              </a:solidFill>
              <a:latin typeface="Comic Sans MS" panose="030F0702030302020204" pitchFamily="66" charset="0"/>
              <a:ea typeface="Arial Black" pitchFamily="34" charset="0"/>
              <a:cs typeface="Arial Black" pitchFamily="34" charset="0"/>
            </a:endParaRPr>
          </a:p>
        </p:txBody>
      </p:sp>
    </p:spTree>
    <p:extLst>
      <p:ext uri="{BB962C8B-B14F-4D97-AF65-F5344CB8AC3E}">
        <p14:creationId xmlns:p14="http://schemas.microsoft.com/office/powerpoint/2010/main" val="229264552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1" y="1266827"/>
            <a:ext cx="10515600" cy="2852737"/>
          </a:xfrm>
        </p:spPr>
        <p:txBody>
          <a:bodyPr/>
          <a:lstStyle/>
          <a:p>
            <a:pPr algn="ctr"/>
            <a:r>
              <a:rPr lang="fr-FR" dirty="0"/>
              <a:t>SERODIAGNOSTIC DE L’HEPATITE VIRALE B</a:t>
            </a:r>
          </a:p>
        </p:txBody>
      </p:sp>
      <p:sp>
        <p:nvSpPr>
          <p:cNvPr id="3" name="Espace réservé du texte 2"/>
          <p:cNvSpPr>
            <a:spLocks noGrp="1"/>
          </p:cNvSpPr>
          <p:nvPr>
            <p:ph type="body" idx="1"/>
          </p:nvPr>
        </p:nvSpPr>
        <p:spPr/>
        <p:txBody>
          <a:bodyPr/>
          <a:lstStyle/>
          <a:p>
            <a:endParaRPr lang="fr-FR"/>
          </a:p>
        </p:txBody>
      </p:sp>
    </p:spTree>
    <p:extLst>
      <p:ext uri="{BB962C8B-B14F-4D97-AF65-F5344CB8AC3E}">
        <p14:creationId xmlns:p14="http://schemas.microsoft.com/office/powerpoint/2010/main" val="171274174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487972"/>
            <a:ext cx="10317480" cy="815927"/>
          </a:xfrm>
        </p:spPr>
        <p:txBody>
          <a:bodyPr>
            <a:normAutofit/>
          </a:bodyPr>
          <a:lstStyle/>
          <a:p>
            <a:pPr algn="ctr"/>
            <a:r>
              <a:rPr lang="fr-FR" sz="3200" dirty="0"/>
              <a:t>OBJECTIFS</a:t>
            </a:r>
          </a:p>
        </p:txBody>
      </p:sp>
      <p:sp>
        <p:nvSpPr>
          <p:cNvPr id="3" name="Rectangle 2"/>
          <p:cNvSpPr/>
          <p:nvPr/>
        </p:nvSpPr>
        <p:spPr>
          <a:xfrm>
            <a:off x="866337" y="1650564"/>
            <a:ext cx="10317480" cy="4524315"/>
          </a:xfrm>
          <a:prstGeom prst="rect">
            <a:avLst/>
          </a:prstGeom>
        </p:spPr>
        <p:txBody>
          <a:bodyPr wrap="square">
            <a:spAutoFit/>
          </a:bodyPr>
          <a:lstStyle/>
          <a:p>
            <a:pPr algn="just">
              <a:lnSpc>
                <a:spcPct val="150000"/>
              </a:lnSpc>
              <a:spcAft>
                <a:spcPts val="0"/>
              </a:spcAft>
            </a:pPr>
            <a:r>
              <a:rPr lang="fr-FR" sz="3200" i="1" dirty="0">
                <a:latin typeface="Times New Roman" panose="02020603050405020304" pitchFamily="18" charset="0"/>
                <a:ea typeface="Calibri" panose="020F0502020204030204" pitchFamily="34" charset="0"/>
                <a:cs typeface="Times New Roman" panose="02020603050405020304" pitchFamily="18" charset="0"/>
              </a:rPr>
              <a:t>A la fin de ce cours, l’étudiant devra être capable de :</a:t>
            </a:r>
            <a:endParaRPr lang="fr-FR" sz="32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Calibri" panose="020F0502020204030204" pitchFamily="34" charset="0"/>
              <a:buChar char="-"/>
            </a:pPr>
            <a:r>
              <a:rPr lang="fr-FR" sz="3200" i="1" dirty="0">
                <a:latin typeface="Times New Roman" panose="02020603050405020304" pitchFamily="18" charset="0"/>
                <a:ea typeface="Calibri" panose="020F0502020204030204" pitchFamily="34" charset="0"/>
                <a:cs typeface="Times New Roman" panose="02020603050405020304" pitchFamily="18" charset="0"/>
              </a:rPr>
              <a:t>citer les indications du sérodiagnostic de l’hépatite B ;</a:t>
            </a:r>
            <a:endParaRPr lang="fr-FR" sz="32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Calibri" panose="020F0502020204030204" pitchFamily="34" charset="0"/>
              <a:buChar char="-"/>
            </a:pPr>
            <a:r>
              <a:rPr lang="fr-FR" sz="3200" i="1" dirty="0">
                <a:latin typeface="Times New Roman" panose="02020603050405020304" pitchFamily="18" charset="0"/>
                <a:ea typeface="Calibri" panose="020F0502020204030204" pitchFamily="34" charset="0"/>
                <a:cs typeface="Times New Roman" panose="02020603050405020304" pitchFamily="18" charset="0"/>
              </a:rPr>
              <a:t>citer le type de prélèvement à effectuer pour réaliser le sérodiagnostic de l’hépatite B ;</a:t>
            </a:r>
            <a:endParaRPr lang="fr-FR" sz="32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Calibri" panose="020F0502020204030204" pitchFamily="34" charset="0"/>
              <a:buChar char="-"/>
            </a:pPr>
            <a:r>
              <a:rPr lang="fr-FR" sz="3200" i="1" dirty="0">
                <a:latin typeface="Times New Roman" panose="02020603050405020304" pitchFamily="18" charset="0"/>
                <a:ea typeface="Calibri" panose="020F0502020204030204" pitchFamily="34" charset="0"/>
                <a:cs typeface="Times New Roman" panose="02020603050405020304" pitchFamily="18" charset="0"/>
              </a:rPr>
              <a:t>interpréter les résultats du sérodiagnostic de l’hépatite B en s’appuyant sur les différents stades</a:t>
            </a:r>
            <a:r>
              <a:rPr lang="fr-FR" sz="2000" i="1" dirty="0">
                <a:latin typeface="Times New Roman" panose="02020603050405020304" pitchFamily="18" charset="0"/>
                <a:ea typeface="Calibri" panose="020F0502020204030204" pitchFamily="34" charset="0"/>
                <a:cs typeface="Times New Roman" panose="02020603050405020304" pitchFamily="18" charset="0"/>
              </a:rPr>
              <a:t>.</a:t>
            </a:r>
            <a:endParaRPr lang="fr-FR" sz="20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1163360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2561" y="387960"/>
            <a:ext cx="10317480" cy="815927"/>
          </a:xfrm>
        </p:spPr>
        <p:txBody>
          <a:bodyPr/>
          <a:lstStyle/>
          <a:p>
            <a:pPr algn="ctr"/>
            <a:r>
              <a:rPr lang="fr-FR" dirty="0"/>
              <a:t>I- GENERALITES    1/2</a:t>
            </a:r>
          </a:p>
        </p:txBody>
      </p:sp>
      <p:sp>
        <p:nvSpPr>
          <p:cNvPr id="3" name="Rectangle 2"/>
          <p:cNvSpPr/>
          <p:nvPr/>
        </p:nvSpPr>
        <p:spPr>
          <a:xfrm>
            <a:off x="832561" y="1318469"/>
            <a:ext cx="10317480" cy="5011949"/>
          </a:xfrm>
          <a:prstGeom prst="rect">
            <a:avLst/>
          </a:prstGeom>
        </p:spPr>
        <p:txBody>
          <a:bodyPr wrap="square">
            <a:spAutoFit/>
          </a:bodyPr>
          <a:lstStyle/>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L’hépatite B (HB) est peu fréquente en France (150 nouveaux  cas/an, la moitié liée à une contamination sexuelle). En Afrique, La prévalence est beaucoup élevée.</a:t>
            </a: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Le diagnostic repose sur la détection en Elisa d’antigène du virus de l’hépatite B (VHB) ou de leurs anticorps, l’apparition des anticorps entraînant la disparition des antigènes.  </a:t>
            </a:r>
            <a:r>
              <a:rPr lang="fr-FR" sz="2400" b="1" dirty="0">
                <a:latin typeface="Times New Roman" panose="02020603050405020304" pitchFamily="18" charset="0"/>
                <a:cs typeface="Times New Roman" panose="02020603050405020304" pitchFamily="18" charset="0"/>
              </a:rPr>
              <a:t>Le VHB à 5 Marqueurs</a:t>
            </a:r>
          </a:p>
          <a:p>
            <a:pPr marL="342900" lvl="0" indent="-342900" algn="just">
              <a:lnSpc>
                <a:spcPct val="150000"/>
              </a:lnSpc>
              <a:spcAft>
                <a:spcPts val="0"/>
              </a:spcAft>
              <a:buFont typeface="Symbol" panose="05050102010706020507" pitchFamily="18" charset="2"/>
              <a:buChar char=""/>
            </a:pPr>
            <a:r>
              <a:rPr lang="fr-FR" sz="2400" b="1" u="sng" dirty="0">
                <a:latin typeface="Times New Roman" panose="02020603050405020304" pitchFamily="18" charset="0"/>
                <a:ea typeface="Calibri" panose="020F0502020204030204" pitchFamily="34" charset="0"/>
                <a:cs typeface="Times New Roman" panose="02020603050405020304" pitchFamily="18" charset="0"/>
              </a:rPr>
              <a:t>L’antigène viral HBs</a:t>
            </a:r>
            <a:r>
              <a:rPr lang="fr-FR" sz="2400" u="sng" dirty="0">
                <a:latin typeface="Times New Roman" panose="02020603050405020304" pitchFamily="18" charset="0"/>
                <a:ea typeface="Calibri" panose="020F0502020204030204" pitchFamily="34" charset="0"/>
                <a:cs typeface="Times New Roman" panose="02020603050405020304" pitchFamily="18" charset="0"/>
              </a:rPr>
              <a:t> </a:t>
            </a:r>
            <a:r>
              <a:rPr lang="fr-FR" sz="2400" dirty="0">
                <a:latin typeface="Times New Roman" panose="02020603050405020304" pitchFamily="18" charset="0"/>
                <a:ea typeface="Calibri" panose="020F0502020204030204" pitchFamily="34" charset="0"/>
                <a:cs typeface="Times New Roman" panose="02020603050405020304" pitchFamily="18" charset="0"/>
              </a:rPr>
              <a:t>(</a:t>
            </a:r>
            <a:r>
              <a:rPr lang="fr-FR" sz="2400" b="1" dirty="0">
                <a:latin typeface="Times New Roman" panose="02020603050405020304" pitchFamily="18" charset="0"/>
                <a:ea typeface="Calibri" panose="020F0502020204030204" pitchFamily="34" charset="0"/>
                <a:cs typeface="Times New Roman" panose="02020603050405020304" pitchFamily="18" charset="0"/>
              </a:rPr>
              <a:t>HBsAg) </a:t>
            </a:r>
            <a:r>
              <a:rPr lang="fr-FR" sz="2400" dirty="0">
                <a:latin typeface="Times New Roman" panose="02020603050405020304" pitchFamily="18" charset="0"/>
                <a:ea typeface="Calibri" panose="020F0502020204030204" pitchFamily="34" charset="0"/>
                <a:cs typeface="Times New Roman" panose="02020603050405020304" pitchFamily="18" charset="0"/>
              </a:rPr>
              <a:t>est une protéine d’enveloppe (s pour « surface »). La présence de l’antigène HBs dans le sérum est synonyme </a:t>
            </a:r>
            <a:r>
              <a:rPr lang="fr-FR" sz="2400" b="1" dirty="0">
                <a:latin typeface="Times New Roman" panose="02020603050405020304" pitchFamily="18" charset="0"/>
                <a:ea typeface="Calibri" panose="020F0502020204030204" pitchFamily="34" charset="0"/>
                <a:cs typeface="Times New Roman" panose="02020603050405020304" pitchFamily="18" charset="0"/>
              </a:rPr>
              <a:t>d’infection en cours</a:t>
            </a:r>
            <a:r>
              <a:rPr lang="fr-FR" sz="2400" dirty="0">
                <a:latin typeface="Times New Roman" panose="02020603050405020304" pitchFamily="18" charset="0"/>
                <a:ea typeface="Calibri" panose="020F0502020204030204" pitchFamily="34" charset="0"/>
                <a:cs typeface="Times New Roman" panose="02020603050405020304" pitchFamily="18" charset="0"/>
              </a:rPr>
              <a:t>, qu’elle soit aiguë ou chronique. La présence </a:t>
            </a:r>
            <a:r>
              <a:rPr lang="fr-FR" sz="2400" u="sng" dirty="0">
                <a:latin typeface="Times New Roman" panose="02020603050405020304" pitchFamily="18" charset="0"/>
                <a:ea typeface="Calibri" panose="020F0502020204030204" pitchFamily="34" charset="0"/>
                <a:cs typeface="Times New Roman" panose="02020603050405020304" pitchFamily="18" charset="0"/>
              </a:rPr>
              <a:t>d’</a:t>
            </a:r>
            <a:r>
              <a:rPr lang="fr-FR" sz="2400" b="1" u="sng" dirty="0">
                <a:latin typeface="Times New Roman" panose="02020603050405020304" pitchFamily="18" charset="0"/>
                <a:ea typeface="Calibri" panose="020F0502020204030204" pitchFamily="34" charset="0"/>
                <a:cs typeface="Times New Roman" panose="02020603050405020304" pitchFamily="18" charset="0"/>
              </a:rPr>
              <a:t>Ac</a:t>
            </a:r>
            <a:r>
              <a:rPr lang="fr-FR" sz="2400" u="sng" dirty="0">
                <a:latin typeface="Times New Roman" panose="02020603050405020304" pitchFamily="18" charset="0"/>
                <a:ea typeface="Calibri" panose="020F0502020204030204" pitchFamily="34" charset="0"/>
                <a:cs typeface="Times New Roman" panose="02020603050405020304" pitchFamily="18" charset="0"/>
              </a:rPr>
              <a:t> </a:t>
            </a:r>
            <a:r>
              <a:rPr lang="fr-FR" sz="2400" b="1" u="sng" dirty="0">
                <a:latin typeface="Times New Roman" panose="02020603050405020304" pitchFamily="18" charset="0"/>
                <a:ea typeface="Calibri" panose="020F0502020204030204" pitchFamily="34" charset="0"/>
                <a:cs typeface="Times New Roman" panose="02020603050405020304" pitchFamily="18" charset="0"/>
              </a:rPr>
              <a:t>anti-HBs</a:t>
            </a:r>
            <a:r>
              <a:rPr lang="fr-FR" sz="2400" dirty="0">
                <a:latin typeface="Times New Roman" panose="02020603050405020304" pitchFamily="18" charset="0"/>
                <a:ea typeface="Calibri" panose="020F0502020204030204" pitchFamily="34" charset="0"/>
                <a:cs typeface="Times New Roman" panose="02020603050405020304" pitchFamily="18" charset="0"/>
              </a:rPr>
              <a:t> permet d’affirmer que </a:t>
            </a:r>
            <a:r>
              <a:rPr lang="fr-FR" sz="2400" b="1" dirty="0">
                <a:latin typeface="Times New Roman" panose="02020603050405020304" pitchFamily="18" charset="0"/>
                <a:ea typeface="Calibri" panose="020F0502020204030204" pitchFamily="34" charset="0"/>
                <a:cs typeface="Times New Roman" panose="02020603050405020304" pitchFamily="18" charset="0"/>
              </a:rPr>
              <a:t>l’infection est éteinte</a:t>
            </a:r>
            <a:r>
              <a:rPr lang="fr-FR" sz="2400" dirty="0">
                <a:latin typeface="Times New Roman" panose="02020603050405020304" pitchFamily="18"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260924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259372"/>
            <a:ext cx="10317480" cy="815927"/>
          </a:xfrm>
        </p:spPr>
        <p:txBody>
          <a:bodyPr/>
          <a:lstStyle/>
          <a:p>
            <a:pPr algn="ctr"/>
            <a:r>
              <a:rPr lang="fr-FR" dirty="0"/>
              <a:t>II- CONCEPT DE L’IMMUNITE  4/5</a:t>
            </a:r>
          </a:p>
        </p:txBody>
      </p:sp>
      <p:sp>
        <p:nvSpPr>
          <p:cNvPr id="3" name="Rectangle 2"/>
          <p:cNvSpPr/>
          <p:nvPr/>
        </p:nvSpPr>
        <p:spPr>
          <a:xfrm>
            <a:off x="866337" y="1075299"/>
            <a:ext cx="10317480" cy="4435830"/>
          </a:xfrm>
          <a:prstGeom prst="rect">
            <a:avLst/>
          </a:prstGeom>
        </p:spPr>
        <p:txBody>
          <a:bodyPr wrap="square">
            <a:spAutoFit/>
          </a:bodyPr>
          <a:lstStyle/>
          <a:p>
            <a:pPr lvl="1" algn="just">
              <a:lnSpc>
                <a:spcPct val="150000"/>
              </a:lnSpc>
              <a:spcAft>
                <a:spcPts val="0"/>
              </a:spcAft>
              <a:tabLst>
                <a:tab pos="540385" algn="l"/>
              </a:tabLst>
            </a:pPr>
            <a:r>
              <a:rPr lang="fr-FR" sz="3200" b="1" u="sng" dirty="0">
                <a:latin typeface="Times New Roman" panose="02020603050405020304" pitchFamily="18" charset="0"/>
                <a:ea typeface="Times New Roman" panose="02020603050405020304" pitchFamily="18" charset="0"/>
                <a:cs typeface="Times New Roman" panose="02020603050405020304" pitchFamily="18" charset="0"/>
              </a:rPr>
              <a:t>3.   Etats réfractaires et états de tolérance</a:t>
            </a:r>
            <a:endParaRPr lang="fr-FR" sz="3200" dirty="0">
              <a:latin typeface="Times New Roman" panose="02020603050405020304" pitchFamily="18" charset="0"/>
              <a:ea typeface="Calibri" panose="020F0502020204030204" pitchFamily="34" charset="0"/>
              <a:cs typeface="Times New Roman" panose="02020603050405020304" pitchFamily="18" charset="0"/>
            </a:endParaRPr>
          </a:p>
          <a:p>
            <a:pPr lvl="2" algn="just">
              <a:lnSpc>
                <a:spcPct val="150000"/>
              </a:lnSpc>
              <a:spcAft>
                <a:spcPts val="0"/>
              </a:spcAft>
            </a:pPr>
            <a:r>
              <a:rPr lang="fr-FR" sz="3200" u="sng" dirty="0">
                <a:latin typeface="Times New Roman" panose="02020603050405020304" pitchFamily="18" charset="0"/>
                <a:ea typeface="Calibri" panose="020F0502020204030204" pitchFamily="34" charset="0"/>
                <a:cs typeface="Times New Roman" panose="02020603050405020304" pitchFamily="18" charset="0"/>
              </a:rPr>
              <a:t>a- Etats réfractaires</a:t>
            </a:r>
            <a:endParaRPr lang="fr-FR" sz="32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3200" b="1" dirty="0">
                <a:latin typeface="Times New Roman" panose="02020603050405020304" pitchFamily="18" charset="0"/>
                <a:cs typeface="Times New Roman" panose="02020603050405020304" pitchFamily="18" charset="0"/>
              </a:rPr>
              <a:t>Les états réfractaires se définissent comme la résistance aux maladies</a:t>
            </a:r>
            <a:r>
              <a:rPr lang="fr-FR" sz="3200" dirty="0">
                <a:latin typeface="Times New Roman" panose="02020603050405020304" pitchFamily="18" charset="0"/>
                <a:cs typeface="Times New Roman" panose="02020603050405020304" pitchFamily="18" charset="0"/>
              </a:rPr>
              <a:t>. Ils peuvent être :</a:t>
            </a:r>
          </a:p>
          <a:p>
            <a:pPr marL="342900" lvl="0" indent="-342900" algn="just">
              <a:lnSpc>
                <a:spcPct val="150000"/>
              </a:lnSpc>
              <a:spcAft>
                <a:spcPts val="0"/>
              </a:spcAft>
              <a:buFont typeface="Tahoma" panose="020B0604030504040204" pitchFamily="34" charset="0"/>
              <a:buChar char="-"/>
            </a:pPr>
            <a:r>
              <a:rPr lang="fr-FR" sz="3200" b="1" dirty="0">
                <a:latin typeface="Times New Roman" panose="02020603050405020304" pitchFamily="18" charset="0"/>
                <a:ea typeface="Calibri" panose="020F0502020204030204" pitchFamily="34" charset="0"/>
                <a:cs typeface="Times New Roman" panose="02020603050405020304" pitchFamily="18" charset="0"/>
              </a:rPr>
              <a:t>naturels ou spontanés ;</a:t>
            </a:r>
            <a:endParaRPr lang="fr-FR" sz="32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Tahoma" panose="020B0604030504040204" pitchFamily="34" charset="0"/>
              <a:buChar char="-"/>
            </a:pPr>
            <a:r>
              <a:rPr lang="fr-FR" sz="3200" b="1" dirty="0">
                <a:latin typeface="Times New Roman" panose="02020603050405020304" pitchFamily="18" charset="0"/>
                <a:ea typeface="Calibri" panose="020F0502020204030204" pitchFamily="34" charset="0"/>
                <a:cs typeface="Times New Roman" panose="02020603050405020304" pitchFamily="18" charset="0"/>
              </a:rPr>
              <a:t>acquis ou provoqués.</a:t>
            </a:r>
            <a:endParaRPr lang="fr-FR"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387801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I- GENERALITES   2/2</a:t>
            </a:r>
          </a:p>
        </p:txBody>
      </p:sp>
      <p:sp>
        <p:nvSpPr>
          <p:cNvPr id="3" name="Rectangle 2"/>
          <p:cNvSpPr/>
          <p:nvPr/>
        </p:nvSpPr>
        <p:spPr>
          <a:xfrm>
            <a:off x="866337" y="1791117"/>
            <a:ext cx="10317480" cy="4539191"/>
          </a:xfrm>
          <a:prstGeom prst="rect">
            <a:avLst/>
          </a:prstGeom>
        </p:spPr>
        <p:txBody>
          <a:bodyPr wrap="square">
            <a:spAutoFit/>
          </a:bodyPr>
          <a:lstStyle/>
          <a:p>
            <a:pPr marL="342900" lvl="0" indent="-342900" algn="just">
              <a:lnSpc>
                <a:spcPct val="150000"/>
              </a:lnSpc>
              <a:spcAft>
                <a:spcPts val="0"/>
              </a:spcAft>
              <a:buFont typeface="Symbol" panose="05050102010706020507" pitchFamily="18" charset="2"/>
              <a:buChar char=""/>
            </a:pPr>
            <a:r>
              <a:rPr lang="fr-FR" sz="2800" b="1" dirty="0">
                <a:latin typeface="Times New Roman" panose="02020603050405020304" pitchFamily="18" charset="0"/>
                <a:ea typeface="Calibri" panose="020F0502020204030204" pitchFamily="34" charset="0"/>
                <a:cs typeface="Times New Roman" panose="02020603050405020304" pitchFamily="18" charset="0"/>
              </a:rPr>
              <a:t>L’Ag HBc</a:t>
            </a:r>
            <a:r>
              <a:rPr lang="fr-FR" sz="2800" dirty="0">
                <a:latin typeface="Times New Roman" panose="02020603050405020304" pitchFamily="18" charset="0"/>
                <a:ea typeface="Calibri" panose="020F0502020204030204" pitchFamily="34" charset="0"/>
                <a:cs typeface="Times New Roman" panose="02020603050405020304" pitchFamily="18" charset="0"/>
              </a:rPr>
              <a:t> est un antigène de capside (c pour « cœur ») qui n’est pas recherché dans le sang. </a:t>
            </a:r>
          </a:p>
          <a:p>
            <a:pPr marL="342900" lvl="0" indent="-342900" algn="just">
              <a:lnSpc>
                <a:spcPct val="150000"/>
              </a:lnSpc>
              <a:spcAft>
                <a:spcPts val="0"/>
              </a:spcAft>
              <a:buFont typeface="Symbol" panose="05050102010706020507" pitchFamily="18" charset="2"/>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La présence </a:t>
            </a:r>
            <a:r>
              <a:rPr lang="fr-FR" sz="2800" u="sng" dirty="0">
                <a:latin typeface="Times New Roman" panose="02020603050405020304" pitchFamily="18" charset="0"/>
                <a:ea typeface="Calibri" panose="020F0502020204030204" pitchFamily="34" charset="0"/>
                <a:cs typeface="Times New Roman" panose="02020603050405020304" pitchFamily="18" charset="0"/>
              </a:rPr>
              <a:t>d’</a:t>
            </a:r>
            <a:r>
              <a:rPr lang="fr-FR" sz="2800" b="1" u="sng" dirty="0">
                <a:latin typeface="Times New Roman" panose="02020603050405020304" pitchFamily="18" charset="0"/>
                <a:ea typeface="Calibri" panose="020F0502020204030204" pitchFamily="34" charset="0"/>
                <a:cs typeface="Times New Roman" panose="02020603050405020304" pitchFamily="18" charset="0"/>
              </a:rPr>
              <a:t>Ac</a:t>
            </a:r>
            <a:r>
              <a:rPr lang="fr-FR" sz="2800" u="sng" dirty="0">
                <a:latin typeface="Times New Roman" panose="02020603050405020304" pitchFamily="18" charset="0"/>
                <a:ea typeface="Calibri" panose="020F0502020204030204" pitchFamily="34" charset="0"/>
                <a:cs typeface="Times New Roman" panose="02020603050405020304" pitchFamily="18" charset="0"/>
              </a:rPr>
              <a:t> </a:t>
            </a:r>
            <a:r>
              <a:rPr lang="fr-FR" sz="2800" b="1" u="sng" dirty="0">
                <a:latin typeface="Times New Roman" panose="02020603050405020304" pitchFamily="18" charset="0"/>
                <a:ea typeface="Calibri" panose="020F0502020204030204" pitchFamily="34" charset="0"/>
                <a:cs typeface="Times New Roman" panose="02020603050405020304" pitchFamily="18" charset="0"/>
              </a:rPr>
              <a:t>anti-HBc</a:t>
            </a:r>
            <a:r>
              <a:rPr lang="fr-FR" sz="2800" u="sng" dirty="0">
                <a:latin typeface="Times New Roman" panose="02020603050405020304" pitchFamily="18" charset="0"/>
                <a:ea typeface="Calibri" panose="020F0502020204030204" pitchFamily="34" charset="0"/>
                <a:cs typeface="Times New Roman" panose="02020603050405020304" pitchFamily="18" charset="0"/>
              </a:rPr>
              <a:t> </a:t>
            </a:r>
            <a:r>
              <a:rPr lang="fr-FR" sz="2800" dirty="0">
                <a:latin typeface="Times New Roman" panose="02020603050405020304" pitchFamily="18" charset="0"/>
                <a:ea typeface="Calibri" panose="020F0502020204030204" pitchFamily="34" charset="0"/>
                <a:cs typeface="Times New Roman" panose="02020603050405020304" pitchFamily="18" charset="0"/>
              </a:rPr>
              <a:t>signifie que le patient a eu un </a:t>
            </a:r>
            <a:r>
              <a:rPr lang="fr-FR" sz="2800" b="1" dirty="0">
                <a:latin typeface="Times New Roman" panose="02020603050405020304" pitchFamily="18" charset="0"/>
                <a:ea typeface="Calibri" panose="020F0502020204030204" pitchFamily="34" charset="0"/>
                <a:cs typeface="Times New Roman" panose="02020603050405020304" pitchFamily="18" charset="0"/>
              </a:rPr>
              <a:t>contact avec le virus</a:t>
            </a:r>
            <a:r>
              <a:rPr lang="fr-FR" sz="2800" dirty="0">
                <a:latin typeface="Times New Roman" panose="02020603050405020304" pitchFamily="18" charset="0"/>
                <a:ea typeface="Calibri" panose="020F0502020204030204" pitchFamily="34" charset="0"/>
                <a:cs typeface="Times New Roman" panose="02020603050405020304" pitchFamily="18" charset="0"/>
              </a:rPr>
              <a:t> (vacciné n’a pas d’anticorps anti-HBc).</a:t>
            </a:r>
          </a:p>
          <a:p>
            <a:pPr marL="342900" lvl="0" indent="-342900" algn="just">
              <a:lnSpc>
                <a:spcPct val="150000"/>
              </a:lnSpc>
              <a:spcAft>
                <a:spcPts val="0"/>
              </a:spcAft>
              <a:buFont typeface="Symbol" panose="05050102010706020507" pitchFamily="18" charset="2"/>
              <a:buChar char=""/>
            </a:pPr>
            <a:r>
              <a:rPr lang="fr-FR" sz="2800" b="1" dirty="0">
                <a:latin typeface="Times New Roman" panose="02020603050405020304" pitchFamily="18" charset="0"/>
                <a:ea typeface="Calibri" panose="020F0502020204030204" pitchFamily="34" charset="0"/>
                <a:cs typeface="Times New Roman" panose="02020603050405020304" pitchFamily="18" charset="0"/>
              </a:rPr>
              <a:t>L’</a:t>
            </a:r>
            <a:r>
              <a:rPr lang="fr-FR" sz="2800" b="1" u="sng" dirty="0">
                <a:latin typeface="Times New Roman" panose="02020603050405020304" pitchFamily="18" charset="0"/>
                <a:ea typeface="Calibri" panose="020F0502020204030204" pitchFamily="34" charset="0"/>
                <a:cs typeface="Times New Roman" panose="02020603050405020304" pitchFamily="18" charset="0"/>
              </a:rPr>
              <a:t>Ag HBe</a:t>
            </a:r>
            <a:r>
              <a:rPr lang="fr-FR" sz="2800" dirty="0">
                <a:latin typeface="Times New Roman" panose="02020603050405020304" pitchFamily="18" charset="0"/>
                <a:ea typeface="Calibri" panose="020F0502020204030204" pitchFamily="34" charset="0"/>
                <a:cs typeface="Times New Roman" panose="02020603050405020304" pitchFamily="18" charset="0"/>
              </a:rPr>
              <a:t>, associé à la capside, n’est retrouvé dans le sang que tant l’AgHBs est présent et que persiste une </a:t>
            </a:r>
            <a:r>
              <a:rPr lang="fr-FR" sz="2800" b="1" dirty="0">
                <a:latin typeface="Times New Roman" panose="02020603050405020304" pitchFamily="18" charset="0"/>
                <a:ea typeface="Calibri" panose="020F0502020204030204" pitchFamily="34" charset="0"/>
                <a:cs typeface="Times New Roman" panose="02020603050405020304" pitchFamily="18" charset="0"/>
              </a:rPr>
              <a:t>réplication virale</a:t>
            </a:r>
            <a:r>
              <a:rPr lang="fr-FR" sz="2800" dirty="0">
                <a:latin typeface="Times New Roman" panose="02020603050405020304" pitchFamily="18" charset="0"/>
                <a:ea typeface="Calibri" panose="020F0502020204030204" pitchFamily="34" charset="0"/>
                <a:cs typeface="Times New Roman" panose="02020603050405020304" pitchFamily="18" charset="0"/>
              </a:rPr>
              <a:t>. </a:t>
            </a:r>
          </a:p>
          <a:p>
            <a:pPr marL="342900" lvl="0" indent="-342900" algn="just">
              <a:lnSpc>
                <a:spcPct val="150000"/>
              </a:lnSpc>
              <a:spcAft>
                <a:spcPts val="0"/>
              </a:spcAft>
              <a:buFont typeface="Symbol" panose="05050102010706020507" pitchFamily="18" charset="2"/>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L’apparition </a:t>
            </a:r>
            <a:r>
              <a:rPr lang="fr-FR" sz="2800" u="sng" dirty="0">
                <a:latin typeface="Times New Roman" panose="02020603050405020304" pitchFamily="18" charset="0"/>
                <a:ea typeface="Calibri" panose="020F0502020204030204" pitchFamily="34" charset="0"/>
                <a:cs typeface="Times New Roman" panose="02020603050405020304" pitchFamily="18" charset="0"/>
              </a:rPr>
              <a:t>d’</a:t>
            </a:r>
            <a:r>
              <a:rPr lang="fr-FR" sz="2800" b="1" u="sng" dirty="0">
                <a:latin typeface="Times New Roman" panose="02020603050405020304" pitchFamily="18" charset="0"/>
                <a:ea typeface="Calibri" panose="020F0502020204030204" pitchFamily="34" charset="0"/>
                <a:cs typeface="Times New Roman" panose="02020603050405020304" pitchFamily="18" charset="0"/>
              </a:rPr>
              <a:t>Ac</a:t>
            </a:r>
            <a:r>
              <a:rPr lang="fr-FR" sz="2800" u="sng" dirty="0">
                <a:latin typeface="Times New Roman" panose="02020603050405020304" pitchFamily="18" charset="0"/>
                <a:ea typeface="Calibri" panose="020F0502020204030204" pitchFamily="34" charset="0"/>
                <a:cs typeface="Times New Roman" panose="02020603050405020304" pitchFamily="18" charset="0"/>
              </a:rPr>
              <a:t> </a:t>
            </a:r>
            <a:r>
              <a:rPr lang="fr-FR" sz="2800" b="1" u="sng" dirty="0">
                <a:latin typeface="Times New Roman" panose="02020603050405020304" pitchFamily="18" charset="0"/>
                <a:ea typeface="Calibri" panose="020F0502020204030204" pitchFamily="34" charset="0"/>
                <a:cs typeface="Times New Roman" panose="02020603050405020304" pitchFamily="18" charset="0"/>
              </a:rPr>
              <a:t>anti-HBe</a:t>
            </a:r>
            <a:r>
              <a:rPr lang="fr-FR" sz="2800" u="sng" dirty="0">
                <a:latin typeface="Times New Roman" panose="02020603050405020304" pitchFamily="18" charset="0"/>
                <a:ea typeface="Calibri" panose="020F0502020204030204" pitchFamily="34" charset="0"/>
                <a:cs typeface="Times New Roman" panose="02020603050405020304" pitchFamily="18" charset="0"/>
              </a:rPr>
              <a:t> </a:t>
            </a:r>
            <a:r>
              <a:rPr lang="fr-FR" sz="2800" dirty="0">
                <a:latin typeface="Times New Roman" panose="02020603050405020304" pitchFamily="18" charset="0"/>
                <a:ea typeface="Calibri" panose="020F0502020204030204" pitchFamily="34" charset="0"/>
                <a:cs typeface="Times New Roman" panose="02020603050405020304" pitchFamily="18" charset="0"/>
              </a:rPr>
              <a:t>marque la </a:t>
            </a:r>
            <a:r>
              <a:rPr lang="fr-FR" sz="2800" b="1" dirty="0">
                <a:latin typeface="Times New Roman" panose="02020603050405020304" pitchFamily="18" charset="0"/>
                <a:ea typeface="Calibri" panose="020F0502020204030204" pitchFamily="34" charset="0"/>
                <a:cs typeface="Times New Roman" panose="02020603050405020304" pitchFamily="18" charset="0"/>
              </a:rPr>
              <a:t>fin de la réplication virale</a:t>
            </a:r>
            <a:r>
              <a:rPr lang="fr-FR" sz="2800" dirty="0">
                <a:latin typeface="Times New Roman" panose="02020603050405020304" pitchFamily="18"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87309748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3" name="Image 2" descr="http://www.medecine.ups-tlse.fr/DCEM2/MODULE7/Item83_BSL/Image/Figure01.jpg"/>
          <p:cNvPicPr/>
          <p:nvPr/>
        </p:nvPicPr>
        <p:blipFill>
          <a:blip r:embed="rId2">
            <a:extLst>
              <a:ext uri="{28A0092B-C50C-407E-A947-70E740481C1C}">
                <a14:useLocalDpi xmlns:a14="http://schemas.microsoft.com/office/drawing/2010/main" val="0"/>
              </a:ext>
            </a:extLst>
          </a:blip>
          <a:srcRect/>
          <a:stretch>
            <a:fillRect/>
          </a:stretch>
        </p:blipFill>
        <p:spPr bwMode="auto">
          <a:xfrm>
            <a:off x="866337" y="614363"/>
            <a:ext cx="10317480" cy="5600699"/>
          </a:xfrm>
          <a:prstGeom prst="rect">
            <a:avLst/>
          </a:prstGeom>
          <a:noFill/>
          <a:ln>
            <a:noFill/>
          </a:ln>
        </p:spPr>
      </p:pic>
    </p:spTree>
    <p:extLst>
      <p:ext uri="{BB962C8B-B14F-4D97-AF65-F5344CB8AC3E}">
        <p14:creationId xmlns:p14="http://schemas.microsoft.com/office/powerpoint/2010/main" val="296605252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3200" dirty="0"/>
              <a:t>II- INDICATIONS   1/2</a:t>
            </a:r>
            <a:endParaRPr lang="fr-FR" dirty="0"/>
          </a:p>
        </p:txBody>
      </p:sp>
      <p:sp>
        <p:nvSpPr>
          <p:cNvPr id="3" name="Rectangle 2"/>
          <p:cNvSpPr/>
          <p:nvPr/>
        </p:nvSpPr>
        <p:spPr>
          <a:xfrm>
            <a:off x="866337" y="1589649"/>
            <a:ext cx="10549376" cy="3970318"/>
          </a:xfrm>
          <a:prstGeom prst="rect">
            <a:avLst/>
          </a:prstGeom>
        </p:spPr>
        <p:txBody>
          <a:bodyPr wrap="square">
            <a:spAutoFit/>
          </a:bodyPr>
          <a:lstStyle/>
          <a:p>
            <a:pPr marL="342900" lvl="0" indent="-342900" algn="just">
              <a:lnSpc>
                <a:spcPct val="150000"/>
              </a:lnSpc>
              <a:spcAft>
                <a:spcPts val="0"/>
              </a:spcAft>
              <a:buFont typeface="Symbol" panose="05050102010706020507" pitchFamily="18" charset="2"/>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Diagnostic d’une hépatite aiguë ou chronique.</a:t>
            </a:r>
          </a:p>
          <a:p>
            <a:pPr marL="342900" lvl="0" indent="-342900" algn="just">
              <a:lnSpc>
                <a:spcPct val="150000"/>
              </a:lnSpc>
              <a:spcAft>
                <a:spcPts val="0"/>
              </a:spcAft>
              <a:buFont typeface="Symbol" panose="05050102010706020507" pitchFamily="18" charset="2"/>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Suivi d’une hépatite chronique B connue</a:t>
            </a:r>
          </a:p>
          <a:p>
            <a:pPr marL="342900" lvl="0" indent="-342900" algn="just">
              <a:lnSpc>
                <a:spcPct val="150000"/>
              </a:lnSpc>
              <a:spcAft>
                <a:spcPts val="0"/>
              </a:spcAft>
              <a:buFont typeface="Symbol" panose="05050102010706020507" pitchFamily="18" charset="2"/>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Détermination du statut immunitaire avant vaccination</a:t>
            </a:r>
          </a:p>
          <a:p>
            <a:pPr marL="342900" lvl="0" indent="-342900" algn="just">
              <a:lnSpc>
                <a:spcPct val="150000"/>
              </a:lnSpc>
              <a:spcAft>
                <a:spcPts val="0"/>
              </a:spcAft>
              <a:buFont typeface="Symbol" panose="05050102010706020507" pitchFamily="18" charset="2"/>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Recherche systématique en cas de sérologie HIV positive, ou lors d’un accident d’exposition au sang</a:t>
            </a:r>
          </a:p>
          <a:p>
            <a:pPr marL="342900" lvl="0" indent="-342900" algn="just">
              <a:lnSpc>
                <a:spcPct val="150000"/>
              </a:lnSpc>
              <a:spcAft>
                <a:spcPts val="0"/>
              </a:spcAft>
              <a:buFont typeface="Symbol" panose="05050102010706020507" pitchFamily="18" charset="2"/>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Dépistage de l’hépatite B chez les personnes vivant sous le même toit.</a:t>
            </a:r>
          </a:p>
        </p:txBody>
      </p:sp>
    </p:spTree>
    <p:extLst>
      <p:ext uri="{BB962C8B-B14F-4D97-AF65-F5344CB8AC3E}">
        <p14:creationId xmlns:p14="http://schemas.microsoft.com/office/powerpoint/2010/main" val="38063394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3200" dirty="0"/>
              <a:t>II- INDICATIONS    2/2</a:t>
            </a:r>
            <a:endParaRPr lang="fr-FR" dirty="0"/>
          </a:p>
        </p:txBody>
      </p:sp>
      <p:sp>
        <p:nvSpPr>
          <p:cNvPr id="3" name="Rectangle 2"/>
          <p:cNvSpPr/>
          <p:nvPr/>
        </p:nvSpPr>
        <p:spPr>
          <a:xfrm>
            <a:off x="866337" y="1964889"/>
            <a:ext cx="10317480" cy="3892861"/>
          </a:xfrm>
          <a:prstGeom prst="rect">
            <a:avLst/>
          </a:prstGeom>
        </p:spPr>
        <p:txBody>
          <a:bodyPr wrap="square">
            <a:spAutoFit/>
          </a:bodyPr>
          <a:lstStyle/>
          <a:p>
            <a:pPr marL="342900" lvl="0" indent="-342900" algn="just">
              <a:lnSpc>
                <a:spcPct val="150000"/>
              </a:lnSpc>
              <a:spcAft>
                <a:spcPts val="0"/>
              </a:spcAft>
              <a:buFont typeface="Symbol" panose="05050102010706020507" pitchFamily="18" charset="2"/>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Dépistage réglementaire :</a:t>
            </a:r>
          </a:p>
          <a:p>
            <a:pPr marL="342900" lvl="0" indent="-342900" algn="just">
              <a:lnSpc>
                <a:spcPct val="150000"/>
              </a:lnSpc>
              <a:spcAft>
                <a:spcPts val="0"/>
              </a:spcAft>
              <a:buFont typeface="Calibri" panose="020F050202020403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Chez la femme enceinte au 6èmè mois de grossesse (le VHB ne provoque ni embryopathie, ni fœtopathie, mais expose l’enfant à un risque élevé d’hépatite chronique) ;</a:t>
            </a:r>
          </a:p>
          <a:p>
            <a:pPr marL="342900" lvl="0" indent="-342900" algn="just">
              <a:lnSpc>
                <a:spcPct val="150000"/>
              </a:lnSpc>
              <a:spcAft>
                <a:spcPts val="0"/>
              </a:spcAft>
              <a:buFont typeface="Calibri" panose="020F050202020403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En cas de don du sang, d’organes de tissus ou de cellules.</a:t>
            </a:r>
          </a:p>
          <a:p>
            <a:pPr marL="342900" lvl="0" indent="-342900" algn="just">
              <a:lnSpc>
                <a:spcPct val="150000"/>
              </a:lnSpc>
              <a:spcAft>
                <a:spcPts val="0"/>
              </a:spcAft>
              <a:buFont typeface="Symbol" panose="05050102010706020507" pitchFamily="18" charset="2"/>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Etudes épidémiologiques.</a:t>
            </a:r>
          </a:p>
        </p:txBody>
      </p:sp>
    </p:spTree>
    <p:extLst>
      <p:ext uri="{BB962C8B-B14F-4D97-AF65-F5344CB8AC3E}">
        <p14:creationId xmlns:p14="http://schemas.microsoft.com/office/powerpoint/2010/main" val="71119980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III- PRELEVEMENT</a:t>
            </a:r>
          </a:p>
        </p:txBody>
      </p:sp>
      <p:pic>
        <p:nvPicPr>
          <p:cNvPr id="3" name="Image 2" descr="centrifugation"/>
          <p:cNvPicPr/>
          <p:nvPr/>
        </p:nvPicPr>
        <p:blipFill rotWithShape="1">
          <a:blip r:embed="rId2">
            <a:extLst>
              <a:ext uri="{28A0092B-C50C-407E-A947-70E740481C1C}">
                <a14:useLocalDpi xmlns:a14="http://schemas.microsoft.com/office/drawing/2010/main" val="0"/>
              </a:ext>
            </a:extLst>
          </a:blip>
          <a:srcRect l="27778" r="33951" b="24691"/>
          <a:stretch/>
        </p:blipFill>
        <p:spPr bwMode="auto">
          <a:xfrm>
            <a:off x="866337" y="1821041"/>
            <a:ext cx="1767621" cy="3411887"/>
          </a:xfrm>
          <a:prstGeom prst="rect">
            <a:avLst/>
          </a:prstGeom>
          <a:noFill/>
          <a:ln>
            <a:noFill/>
          </a:ln>
          <a:extLst>
            <a:ext uri="{53640926-AAD7-44D8-BBD7-CCE9431645EC}">
              <a14:shadowObscured xmlns:a14="http://schemas.microsoft.com/office/drawing/2010/main"/>
            </a:ext>
          </a:extLst>
        </p:spPr>
      </p:pic>
      <p:sp>
        <p:nvSpPr>
          <p:cNvPr id="4" name="Rectangle 3"/>
          <p:cNvSpPr/>
          <p:nvPr/>
        </p:nvSpPr>
        <p:spPr>
          <a:xfrm>
            <a:off x="2633958" y="1821041"/>
            <a:ext cx="2731479" cy="17985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dirty="0"/>
              <a:t>Prélèvement sur tube sec</a:t>
            </a:r>
          </a:p>
        </p:txBody>
      </p:sp>
      <p:pic>
        <p:nvPicPr>
          <p:cNvPr id="5" name="Image 4" descr="Prévention des accidents d'exposition au sang"/>
          <p:cNvPicPr/>
          <p:nvPr/>
        </p:nvPicPr>
        <p:blipFill>
          <a:blip r:embed="rId3">
            <a:extLst>
              <a:ext uri="{28A0092B-C50C-407E-A947-70E740481C1C}">
                <a14:useLocalDpi xmlns:a14="http://schemas.microsoft.com/office/drawing/2010/main" val="0"/>
              </a:ext>
            </a:extLst>
          </a:blip>
          <a:srcRect/>
          <a:stretch>
            <a:fillRect/>
          </a:stretch>
        </p:blipFill>
        <p:spPr bwMode="auto">
          <a:xfrm>
            <a:off x="2633958" y="3619634"/>
            <a:ext cx="3819963" cy="1613294"/>
          </a:xfrm>
          <a:prstGeom prst="rect">
            <a:avLst/>
          </a:prstGeom>
          <a:noFill/>
          <a:ln>
            <a:noFill/>
          </a:ln>
        </p:spPr>
      </p:pic>
      <p:pic>
        <p:nvPicPr>
          <p:cNvPr id="6" name="Image 5" descr="http://helid.digicollection.org/documents/s2673f/p4.20.jpg"/>
          <p:cNvPicPr/>
          <p:nvPr/>
        </p:nvPicPr>
        <p:blipFill rotWithShape="1">
          <a:blip r:embed="rId4">
            <a:extLst>
              <a:ext uri="{28A0092B-C50C-407E-A947-70E740481C1C}">
                <a14:useLocalDpi xmlns:a14="http://schemas.microsoft.com/office/drawing/2010/main" val="0"/>
              </a:ext>
            </a:extLst>
          </a:blip>
          <a:srcRect l="22692" r="23462"/>
          <a:stretch/>
        </p:blipFill>
        <p:spPr bwMode="auto">
          <a:xfrm>
            <a:off x="6516128" y="2627841"/>
            <a:ext cx="1705414" cy="2605087"/>
          </a:xfrm>
          <a:prstGeom prst="rect">
            <a:avLst/>
          </a:prstGeom>
          <a:noFill/>
          <a:ln>
            <a:noFill/>
          </a:ln>
          <a:extLst>
            <a:ext uri="{53640926-AAD7-44D8-BBD7-CCE9431645EC}">
              <a14:shadowObscured xmlns:a14="http://schemas.microsoft.com/office/drawing/2010/main"/>
            </a:ext>
          </a:extLst>
        </p:spPr>
      </p:pic>
      <p:sp>
        <p:nvSpPr>
          <p:cNvPr id="7" name="Rectangle 6"/>
          <p:cNvSpPr/>
          <p:nvPr/>
        </p:nvSpPr>
        <p:spPr>
          <a:xfrm>
            <a:off x="8221542" y="1876162"/>
            <a:ext cx="3714750" cy="27431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fr-FR" dirty="0"/>
              <a:t>-   </a:t>
            </a:r>
            <a:r>
              <a:rPr lang="fr-FR" sz="2400" dirty="0"/>
              <a:t>portez des gants</a:t>
            </a:r>
          </a:p>
          <a:p>
            <a:pPr marL="285750" indent="-285750">
              <a:buFontTx/>
              <a:buChar char="-"/>
            </a:pPr>
            <a:r>
              <a:rPr lang="fr-FR" sz="2400" dirty="0"/>
              <a:t>Evitez de récapuchonner</a:t>
            </a:r>
          </a:p>
          <a:p>
            <a:pPr marL="285750" indent="-285750">
              <a:buFontTx/>
              <a:buChar char="-"/>
            </a:pPr>
            <a:r>
              <a:rPr lang="fr-FR" sz="2400" dirty="0"/>
              <a:t>Jeter les aiguilles dans les boites de sécurité</a:t>
            </a:r>
          </a:p>
          <a:p>
            <a:pPr marL="285750" indent="-285750" algn="ctr">
              <a:buFontTx/>
              <a:buChar char="-"/>
            </a:pPr>
            <a:endParaRPr lang="fr-FR" dirty="0"/>
          </a:p>
        </p:txBody>
      </p:sp>
    </p:spTree>
    <p:extLst>
      <p:ext uri="{BB962C8B-B14F-4D97-AF65-F5344CB8AC3E}">
        <p14:creationId xmlns:p14="http://schemas.microsoft.com/office/powerpoint/2010/main" val="224471228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2800"/>
              <a:t>IV- INTERPRETATION  1/5</a:t>
            </a:r>
            <a:endParaRPr lang="fr-FR"/>
          </a:p>
        </p:txBody>
      </p:sp>
      <p:sp>
        <p:nvSpPr>
          <p:cNvPr id="3" name="Rectangle 2"/>
          <p:cNvSpPr/>
          <p:nvPr/>
        </p:nvSpPr>
        <p:spPr>
          <a:xfrm>
            <a:off x="846849" y="1399171"/>
            <a:ext cx="10317480" cy="4824398"/>
          </a:xfrm>
          <a:prstGeom prst="rect">
            <a:avLst/>
          </a:prstGeom>
        </p:spPr>
        <p:txBody>
          <a:bodyPr wrap="square">
            <a:spAutoFit/>
          </a:bodyPr>
          <a:lstStyle/>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Une </a:t>
            </a:r>
            <a:r>
              <a:rPr lang="fr-FR" sz="2800" b="1" dirty="0">
                <a:latin typeface="Times New Roman" panose="02020603050405020304" pitchFamily="18" charset="0"/>
                <a:cs typeface="Times New Roman" panose="02020603050405020304" pitchFamily="18" charset="0"/>
              </a:rPr>
              <a:t>bonne interprétation </a:t>
            </a:r>
            <a:r>
              <a:rPr lang="fr-FR" sz="2800" dirty="0">
                <a:latin typeface="Times New Roman" panose="02020603050405020304" pitchFamily="18" charset="0"/>
                <a:cs typeface="Times New Roman" panose="02020603050405020304" pitchFamily="18" charset="0"/>
              </a:rPr>
              <a:t>des résultats de l’hépatite B passe la </a:t>
            </a:r>
            <a:r>
              <a:rPr lang="fr-FR" sz="2800" b="1" dirty="0">
                <a:latin typeface="Times New Roman" panose="02020603050405020304" pitchFamily="18" charset="0"/>
                <a:cs typeface="Times New Roman" panose="02020603050405020304" pitchFamily="18" charset="0"/>
              </a:rPr>
              <a:t>connaissance des différents stades.</a:t>
            </a:r>
            <a:endParaRPr lang="fr-FR" sz="4000" b="1"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900" dirty="0">
                <a:latin typeface="Times New Roman" panose="02020603050405020304" pitchFamily="18" charset="0"/>
                <a:cs typeface="Times New Roman" panose="02020603050405020304" pitchFamily="18" charset="0"/>
              </a:rPr>
              <a:t> </a:t>
            </a:r>
            <a:endParaRPr lang="fr-FR" sz="4000" dirty="0">
              <a:latin typeface="Times New Roman" panose="02020603050405020304" pitchFamily="18" charset="0"/>
              <a:cs typeface="Times New Roman" panose="02020603050405020304" pitchFamily="18" charset="0"/>
            </a:endParaRPr>
          </a:p>
          <a:p>
            <a:pPr marL="742950" lvl="1" indent="-285750" algn="just">
              <a:lnSpc>
                <a:spcPct val="150000"/>
              </a:lnSpc>
              <a:spcAft>
                <a:spcPts val="0"/>
              </a:spcAft>
              <a:buFont typeface="+mj-lt"/>
              <a:buAutoNum type="arabicPeriod"/>
            </a:pPr>
            <a:r>
              <a:rPr lang="fr-FR" sz="2800" b="1" u="sng" dirty="0">
                <a:latin typeface="Times New Roman" panose="02020603050405020304" pitchFamily="18" charset="0"/>
                <a:ea typeface="Calibri" panose="020F0502020204030204" pitchFamily="34" charset="0"/>
                <a:cs typeface="Times New Roman" panose="02020603050405020304" pitchFamily="18" charset="0"/>
              </a:rPr>
              <a:t>Hépatite aigue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cs typeface="Times New Roman" panose="02020603050405020304" pitchFamily="18" charset="0"/>
              </a:rPr>
              <a:t>AgHBs  positif </a:t>
            </a:r>
          </a:p>
          <a:p>
            <a:pPr marL="342900" indent="-3429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cs typeface="Times New Roman" panose="02020603050405020304" pitchFamily="18" charset="0"/>
              </a:rPr>
              <a:t>Ac anti-HBc de classe IgM positif</a:t>
            </a:r>
            <a:endParaRPr lang="fr-FR" sz="40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b="1" dirty="0">
                <a:latin typeface="Times New Roman" panose="02020603050405020304" pitchFamily="18" charset="0"/>
                <a:cs typeface="Times New Roman" panose="02020603050405020304" pitchFamily="18" charset="0"/>
              </a:rPr>
              <a:t>L’ADN viral est très élevé </a:t>
            </a:r>
            <a:r>
              <a:rPr lang="fr-FR" sz="2800" dirty="0">
                <a:latin typeface="Times New Roman" panose="02020603050405020304" pitchFamily="18" charset="0"/>
                <a:cs typeface="Times New Roman" panose="02020603050405020304" pitchFamily="18" charset="0"/>
              </a:rPr>
              <a:t>mais la </a:t>
            </a:r>
            <a:r>
              <a:rPr lang="fr-FR" sz="2800" b="1" dirty="0">
                <a:latin typeface="Times New Roman" panose="02020603050405020304" pitchFamily="18" charset="0"/>
                <a:cs typeface="Times New Roman" panose="02020603050405020304" pitchFamily="18" charset="0"/>
              </a:rPr>
              <a:t>recherche de l’ADN du VHB n’est pas nécessaire au diagnostic.</a:t>
            </a:r>
            <a:endParaRPr lang="fr-FR" sz="4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5381353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2800" dirty="0"/>
              <a:t>IV- INTERPRETATION  2/5</a:t>
            </a:r>
            <a:endParaRPr lang="fr-FR" dirty="0"/>
          </a:p>
        </p:txBody>
      </p:sp>
      <p:sp>
        <p:nvSpPr>
          <p:cNvPr id="3" name="Rectangle 2"/>
          <p:cNvSpPr/>
          <p:nvPr/>
        </p:nvSpPr>
        <p:spPr>
          <a:xfrm>
            <a:off x="866337" y="1589649"/>
            <a:ext cx="10317480" cy="4616648"/>
          </a:xfrm>
          <a:prstGeom prst="rect">
            <a:avLst/>
          </a:prstGeom>
        </p:spPr>
        <p:txBody>
          <a:bodyPr wrap="square">
            <a:spAutoFit/>
          </a:bodyPr>
          <a:lstStyle/>
          <a:p>
            <a:pPr lvl="1" algn="just">
              <a:lnSpc>
                <a:spcPct val="150000"/>
              </a:lnSpc>
              <a:spcAft>
                <a:spcPts val="0"/>
              </a:spcAft>
            </a:pPr>
            <a:r>
              <a:rPr lang="fr-FR" sz="2800" b="1" u="sng" dirty="0">
                <a:latin typeface="Times New Roman" panose="02020603050405020304" pitchFamily="18" charset="0"/>
                <a:ea typeface="Calibri" panose="020F0502020204030204" pitchFamily="34" charset="0"/>
                <a:cs typeface="Times New Roman" panose="02020603050405020304" pitchFamily="18" charset="0"/>
              </a:rPr>
              <a:t>2.  Hépatite chronique</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800" b="1" dirty="0">
                <a:latin typeface="Times New Roman" panose="02020603050405020304" pitchFamily="18" charset="0"/>
                <a:cs typeface="Times New Roman" panose="02020603050405020304" pitchFamily="18" charset="0"/>
              </a:rPr>
              <a:t>L’hépatite B passe une fois sur dix à la chronicité.</a:t>
            </a:r>
            <a:endParaRPr lang="fr-FR" sz="4000" b="1" dirty="0">
              <a:latin typeface="Times New Roman" panose="02020603050405020304" pitchFamily="18" charset="0"/>
              <a:cs typeface="Times New Roman" panose="02020603050405020304" pitchFamily="18" charset="0"/>
            </a:endParaRPr>
          </a:p>
          <a:p>
            <a:pPr marL="285750" indent="-28575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cs typeface="Times New Roman" panose="02020603050405020304" pitchFamily="18" charset="0"/>
              </a:rPr>
              <a:t>AgHBs positif  au-delà de six mois. </a:t>
            </a:r>
          </a:p>
          <a:p>
            <a:pPr marL="285750" indent="-28575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cs typeface="Times New Roman" panose="02020603050405020304" pitchFamily="18" charset="0"/>
              </a:rPr>
              <a:t>Ac anti-HBc de classe IgG ou totaux.  </a:t>
            </a:r>
            <a:endParaRPr lang="fr-FR" sz="4000" dirty="0">
              <a:latin typeface="Times New Roman" panose="02020603050405020304" pitchFamily="18" charset="0"/>
              <a:cs typeface="Times New Roman" panose="02020603050405020304" pitchFamily="18" charset="0"/>
            </a:endParaRPr>
          </a:p>
          <a:p>
            <a:pPr marL="285750" indent="-28575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cs typeface="Times New Roman" panose="02020603050405020304" pitchFamily="18" charset="0"/>
              </a:rPr>
              <a:t>AgHBe  positif</a:t>
            </a: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Au début de l’hépatite chronique, la réponse immunitaire reste faible et les lésions hépatites discrètes.</a:t>
            </a:r>
            <a:endParaRPr lang="fr-FR"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300800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359385"/>
            <a:ext cx="10317480" cy="815927"/>
          </a:xfrm>
        </p:spPr>
        <p:txBody>
          <a:bodyPr/>
          <a:lstStyle/>
          <a:p>
            <a:pPr algn="ctr"/>
            <a:r>
              <a:rPr lang="fr-FR" sz="2800" dirty="0"/>
              <a:t>IV- INTERPRETATION  3/5</a:t>
            </a:r>
            <a:endParaRPr lang="fr-FR" dirty="0"/>
          </a:p>
        </p:txBody>
      </p:sp>
      <p:sp>
        <p:nvSpPr>
          <p:cNvPr id="3" name="Rectangle 2"/>
          <p:cNvSpPr/>
          <p:nvPr/>
        </p:nvSpPr>
        <p:spPr>
          <a:xfrm>
            <a:off x="866337" y="1175312"/>
            <a:ext cx="10317480" cy="5262979"/>
          </a:xfrm>
          <a:prstGeom prst="rect">
            <a:avLst/>
          </a:prstGeom>
        </p:spPr>
        <p:txBody>
          <a:bodyPr wrap="square">
            <a:spAutoFit/>
          </a:bodyPr>
          <a:lstStyle/>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Mais </a:t>
            </a:r>
            <a:r>
              <a:rPr lang="fr-FR" sz="2800" b="1" dirty="0">
                <a:latin typeface="Times New Roman" panose="02020603050405020304" pitchFamily="18" charset="0"/>
                <a:cs typeface="Times New Roman" panose="02020603050405020304" pitchFamily="18" charset="0"/>
              </a:rPr>
              <a:t>après quelques années l’augmentation de la réponse immunitaire </a:t>
            </a:r>
            <a:r>
              <a:rPr lang="fr-FR" sz="2800" dirty="0">
                <a:latin typeface="Times New Roman" panose="02020603050405020304" pitchFamily="18" charset="0"/>
                <a:cs typeface="Times New Roman" panose="02020603050405020304" pitchFamily="18" charset="0"/>
              </a:rPr>
              <a:t>entraine la </a:t>
            </a:r>
            <a:r>
              <a:rPr lang="fr-FR" sz="2800" b="1" dirty="0">
                <a:latin typeface="Times New Roman" panose="02020603050405020304" pitchFamily="18" charset="0"/>
                <a:cs typeface="Times New Roman" panose="02020603050405020304" pitchFamily="18" charset="0"/>
              </a:rPr>
              <a:t>disparition de l’ADN viral du sérum </a:t>
            </a:r>
            <a:r>
              <a:rPr lang="fr-FR" sz="2800" dirty="0">
                <a:latin typeface="Times New Roman" panose="02020603050405020304" pitchFamily="18" charset="0"/>
                <a:cs typeface="Times New Roman" panose="02020603050405020304" pitchFamily="18" charset="0"/>
              </a:rPr>
              <a:t>au prix d’une </a:t>
            </a:r>
            <a:r>
              <a:rPr lang="fr-FR" sz="2800" b="1" dirty="0">
                <a:latin typeface="Times New Roman" panose="02020603050405020304" pitchFamily="18" charset="0"/>
                <a:cs typeface="Times New Roman" panose="02020603050405020304" pitchFamily="18" charset="0"/>
              </a:rPr>
              <a:t>fibrose hépatique</a:t>
            </a:r>
            <a:r>
              <a:rPr lang="fr-FR" sz="2800" dirty="0">
                <a:latin typeface="Times New Roman" panose="02020603050405020304" pitchFamily="18" charset="0"/>
                <a:cs typeface="Times New Roman" panose="02020603050405020304" pitchFamily="18" charset="0"/>
              </a:rPr>
              <a:t>. L’évolution peut se faire vers </a:t>
            </a:r>
            <a:r>
              <a:rPr lang="fr-FR" sz="2800" b="1" dirty="0">
                <a:latin typeface="Times New Roman" panose="02020603050405020304" pitchFamily="18" charset="0"/>
                <a:cs typeface="Times New Roman" panose="02020603050405020304" pitchFamily="18" charset="0"/>
              </a:rPr>
              <a:t>la cirrhose </a:t>
            </a:r>
            <a:r>
              <a:rPr lang="fr-FR" sz="2800" dirty="0">
                <a:latin typeface="Times New Roman" panose="02020603050405020304" pitchFamily="18" charset="0"/>
                <a:cs typeface="Times New Roman" panose="02020603050405020304" pitchFamily="18" charset="0"/>
              </a:rPr>
              <a:t>et </a:t>
            </a:r>
            <a:r>
              <a:rPr lang="fr-FR" sz="2800" b="1" dirty="0">
                <a:latin typeface="Times New Roman" panose="02020603050405020304" pitchFamily="18" charset="0"/>
                <a:cs typeface="Times New Roman" panose="02020603050405020304" pitchFamily="18" charset="0"/>
              </a:rPr>
              <a:t>l’hépatocarcinome.</a:t>
            </a:r>
            <a:endParaRPr lang="fr-FR" sz="4000" b="1"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Parfois </a:t>
            </a:r>
            <a:r>
              <a:rPr lang="fr-FR" sz="2800" b="1" dirty="0">
                <a:latin typeface="Times New Roman" panose="02020603050405020304" pitchFamily="18" charset="0"/>
                <a:cs typeface="Times New Roman" panose="02020603050405020304" pitchFamily="18" charset="0"/>
              </a:rPr>
              <a:t>Ac anti-HBe remplace l’AgHBe et le conflit communautaire s’apaise</a:t>
            </a:r>
            <a:r>
              <a:rPr lang="fr-FR" sz="2800" dirty="0">
                <a:latin typeface="Times New Roman" panose="02020603050405020304" pitchFamily="18" charset="0"/>
                <a:cs typeface="Times New Roman" panose="02020603050405020304" pitchFamily="18" charset="0"/>
              </a:rPr>
              <a:t>.</a:t>
            </a: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 La maladie est remplacée par un portage viral chronique avec un ADN viral &lt; 10</a:t>
            </a:r>
            <a:r>
              <a:rPr lang="fr-FR" sz="2800" baseline="30000" dirty="0">
                <a:latin typeface="Times New Roman" panose="02020603050405020304" pitchFamily="18" charset="0"/>
                <a:cs typeface="Times New Roman" panose="02020603050405020304" pitchFamily="18" charset="0"/>
              </a:rPr>
              <a:t>5</a:t>
            </a:r>
            <a:r>
              <a:rPr lang="fr-FR" sz="2800" dirty="0">
                <a:latin typeface="Times New Roman" panose="02020603050405020304" pitchFamily="18" charset="0"/>
                <a:cs typeface="Times New Roman" panose="02020603050405020304" pitchFamily="18" charset="0"/>
              </a:rPr>
              <a:t> copies/ ml.</a:t>
            </a:r>
            <a:endParaRPr lang="fr-FR"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308319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2800" dirty="0"/>
              <a:t>IV- INTERPRETATION  4/5</a:t>
            </a:r>
            <a:endParaRPr lang="fr-FR" dirty="0"/>
          </a:p>
        </p:txBody>
      </p:sp>
      <p:sp>
        <p:nvSpPr>
          <p:cNvPr id="3" name="Rectangle 2"/>
          <p:cNvSpPr/>
          <p:nvPr/>
        </p:nvSpPr>
        <p:spPr>
          <a:xfrm>
            <a:off x="866337" y="1714278"/>
            <a:ext cx="10317480" cy="4539191"/>
          </a:xfrm>
          <a:prstGeom prst="rect">
            <a:avLst/>
          </a:prstGeom>
        </p:spPr>
        <p:txBody>
          <a:bodyPr wrap="square">
            <a:spAutoFit/>
          </a:bodyPr>
          <a:lstStyle/>
          <a:p>
            <a:pPr algn="just">
              <a:lnSpc>
                <a:spcPct val="150000"/>
              </a:lnSpc>
              <a:spcAft>
                <a:spcPts val="0"/>
              </a:spcAft>
            </a:pPr>
            <a:r>
              <a:rPr lang="fr-FR" sz="2800" b="1" dirty="0">
                <a:latin typeface="Times New Roman" panose="02020603050405020304" pitchFamily="18" charset="0"/>
                <a:cs typeface="Times New Roman" panose="02020603050405020304" pitchFamily="18" charset="0"/>
              </a:rPr>
              <a:t>3.  Guérison</a:t>
            </a:r>
            <a:endParaRPr lang="fr-FR" sz="28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La guérison </a:t>
            </a:r>
            <a:r>
              <a:rPr lang="fr-FR" sz="2800" b="1" dirty="0">
                <a:latin typeface="Times New Roman" panose="02020603050405020304" pitchFamily="18" charset="0"/>
                <a:cs typeface="Times New Roman" panose="02020603050405020304" pitchFamily="18" charset="0"/>
              </a:rPr>
              <a:t>d’une infection aiguë </a:t>
            </a:r>
            <a:r>
              <a:rPr lang="fr-FR" sz="2800" dirty="0">
                <a:latin typeface="Times New Roman" panose="02020603050405020304" pitchFamily="18" charset="0"/>
                <a:cs typeface="Times New Roman" panose="02020603050405020304" pitchFamily="18" charset="0"/>
              </a:rPr>
              <a:t>est affirmée par : </a:t>
            </a:r>
          </a:p>
          <a:p>
            <a:pPr marL="457200" indent="-4572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cs typeface="Times New Roman" panose="02020603050405020304" pitchFamily="18" charset="0"/>
              </a:rPr>
              <a:t>AgHBs Négatif </a:t>
            </a:r>
          </a:p>
          <a:p>
            <a:pPr marL="457200" indent="-4572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cs typeface="Times New Roman" panose="02020603050405020304" pitchFamily="18" charset="0"/>
              </a:rPr>
              <a:t>Ac anti-HBs de classe IgM puis de classe IgG  positif (persistent des années après la guérison).</a:t>
            </a:r>
          </a:p>
          <a:p>
            <a:pPr marL="457200" indent="-4572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cs typeface="Times New Roman" panose="02020603050405020304" pitchFamily="18" charset="0"/>
              </a:rPr>
              <a:t>AgHBe négatif </a:t>
            </a:r>
          </a:p>
          <a:p>
            <a:pPr marL="457200" indent="-457200" algn="just">
              <a:lnSpc>
                <a:spcPct val="150000"/>
              </a:lnSpc>
              <a:spcAft>
                <a:spcPts val="0"/>
              </a:spcAft>
              <a:buFont typeface="Wingdings" panose="05000000000000000000" pitchFamily="2" charset="2"/>
              <a:buChar char="Ø"/>
            </a:pPr>
            <a:r>
              <a:rPr lang="fr-FR" sz="2800" dirty="0">
                <a:latin typeface="Times New Roman" panose="02020603050405020304" pitchFamily="18" charset="0"/>
                <a:cs typeface="Times New Roman" panose="02020603050405020304" pitchFamily="18" charset="0"/>
              </a:rPr>
              <a:t>Ac anti-HBe Positif </a:t>
            </a:r>
          </a:p>
        </p:txBody>
      </p:sp>
    </p:spTree>
    <p:extLst>
      <p:ext uri="{BB962C8B-B14F-4D97-AF65-F5344CB8AC3E}">
        <p14:creationId xmlns:p14="http://schemas.microsoft.com/office/powerpoint/2010/main" val="234567555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2800" dirty="0"/>
              <a:t>IV- INTERPRETATION  5/5</a:t>
            </a:r>
            <a:endParaRPr lang="fr-FR" dirty="0"/>
          </a:p>
        </p:txBody>
      </p:sp>
      <p:sp>
        <p:nvSpPr>
          <p:cNvPr id="3" name="Rectangle 2"/>
          <p:cNvSpPr/>
          <p:nvPr/>
        </p:nvSpPr>
        <p:spPr>
          <a:xfrm>
            <a:off x="866337" y="1589649"/>
            <a:ext cx="10317480" cy="4616648"/>
          </a:xfrm>
          <a:prstGeom prst="rect">
            <a:avLst/>
          </a:prstGeom>
        </p:spPr>
        <p:txBody>
          <a:bodyPr wrap="square">
            <a:spAutoFit/>
          </a:bodyPr>
          <a:lstStyle/>
          <a:p>
            <a:pPr lvl="1" algn="just">
              <a:lnSpc>
                <a:spcPct val="150000"/>
              </a:lnSpc>
              <a:spcAft>
                <a:spcPts val="0"/>
              </a:spcAft>
            </a:pPr>
            <a:r>
              <a:rPr lang="fr-FR" sz="2800" b="1" u="sng" dirty="0">
                <a:latin typeface="Times New Roman" panose="02020603050405020304" pitchFamily="18" charset="0"/>
                <a:ea typeface="Calibri" panose="020F0502020204030204" pitchFamily="34" charset="0"/>
                <a:cs typeface="Times New Roman" panose="02020603050405020304" pitchFamily="18" charset="0"/>
              </a:rPr>
              <a:t>4.  Vaccination</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800" dirty="0">
                <a:latin typeface="Times New Roman" panose="02020603050405020304" pitchFamily="18" charset="0"/>
                <a:cs typeface="Times New Roman" panose="02020603050405020304" pitchFamily="18" charset="0"/>
              </a:rPr>
              <a:t>Le statut immunitaire avant vaccination est évalué par </a:t>
            </a:r>
            <a:r>
              <a:rPr lang="fr-FR" sz="2800" b="1" dirty="0">
                <a:latin typeface="Times New Roman" panose="02020603050405020304" pitchFamily="18" charset="0"/>
                <a:cs typeface="Times New Roman" panose="02020603050405020304" pitchFamily="18" charset="0"/>
              </a:rPr>
              <a:t>la détection des anticorps anti-HBs.</a:t>
            </a:r>
            <a:r>
              <a:rPr lang="fr-FR" sz="2800" dirty="0">
                <a:latin typeface="Times New Roman" panose="02020603050405020304" pitchFamily="18" charset="0"/>
                <a:cs typeface="Times New Roman" panose="02020603050405020304" pitchFamily="18" charset="0"/>
              </a:rPr>
              <a:t> Un patient ayant fait une </a:t>
            </a:r>
            <a:r>
              <a:rPr lang="fr-FR" sz="2800" b="1" dirty="0">
                <a:latin typeface="Times New Roman" panose="02020603050405020304" pitchFamily="18" charset="0"/>
                <a:cs typeface="Times New Roman" panose="02020603050405020304" pitchFamily="18" charset="0"/>
              </a:rPr>
              <a:t>hépatite B</a:t>
            </a:r>
            <a:r>
              <a:rPr lang="fr-FR" sz="2800" dirty="0">
                <a:latin typeface="Times New Roman" panose="02020603050405020304" pitchFamily="18" charset="0"/>
                <a:cs typeface="Times New Roman" panose="02020603050405020304" pitchFamily="18" charset="0"/>
              </a:rPr>
              <a:t> a les deux Ac anti-HBs et Ac anti-HBc.</a:t>
            </a:r>
            <a:endParaRPr lang="fr-FR" sz="40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800" b="1" dirty="0">
                <a:latin typeface="Times New Roman" panose="02020603050405020304" pitchFamily="18" charset="0"/>
                <a:cs typeface="Times New Roman" panose="02020603050405020304" pitchFamily="18" charset="0"/>
              </a:rPr>
              <a:t>L’efficacité d’une vaccination contre l’hépatite B </a:t>
            </a:r>
            <a:r>
              <a:rPr lang="fr-FR" sz="2800" dirty="0">
                <a:latin typeface="Times New Roman" panose="02020603050405020304" pitchFamily="18" charset="0"/>
                <a:cs typeface="Times New Roman" panose="02020603050405020304" pitchFamily="18" charset="0"/>
              </a:rPr>
              <a:t>est évaluée par le dosage quantitatif des </a:t>
            </a:r>
            <a:r>
              <a:rPr lang="fr-FR" sz="2800" b="1" dirty="0">
                <a:latin typeface="Times New Roman" panose="02020603050405020304" pitchFamily="18" charset="0"/>
                <a:cs typeface="Times New Roman" panose="02020603050405020304" pitchFamily="18" charset="0"/>
              </a:rPr>
              <a:t>Ac anti-HBs : un taux ≥ 10UI/ml est protecteur</a:t>
            </a:r>
            <a:r>
              <a:rPr lang="fr-FR" sz="2800" dirty="0">
                <a:latin typeface="Times New Roman" panose="02020603050405020304" pitchFamily="18" charset="0"/>
                <a:cs typeface="Times New Roman" panose="02020603050405020304" pitchFamily="18" charset="0"/>
              </a:rPr>
              <a:t>.</a:t>
            </a:r>
            <a:endParaRPr lang="fr-FR"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84132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402247"/>
            <a:ext cx="10317480" cy="815927"/>
          </a:xfrm>
        </p:spPr>
        <p:txBody>
          <a:bodyPr/>
          <a:lstStyle/>
          <a:p>
            <a:pPr algn="ctr"/>
            <a:r>
              <a:rPr lang="fr-FR" dirty="0"/>
              <a:t>II- CONCEPT DE L’IMMUNITE  5/5</a:t>
            </a:r>
          </a:p>
        </p:txBody>
      </p:sp>
      <p:sp>
        <p:nvSpPr>
          <p:cNvPr id="3" name="Rectangle 2"/>
          <p:cNvSpPr/>
          <p:nvPr/>
        </p:nvSpPr>
        <p:spPr>
          <a:xfrm>
            <a:off x="866337" y="1218174"/>
            <a:ext cx="10317480" cy="5011949"/>
          </a:xfrm>
          <a:prstGeom prst="rect">
            <a:avLst/>
          </a:prstGeom>
        </p:spPr>
        <p:txBody>
          <a:bodyPr wrap="square">
            <a:spAutoFit/>
          </a:bodyPr>
          <a:lstStyle/>
          <a:p>
            <a:pPr lvl="2" algn="just">
              <a:lnSpc>
                <a:spcPct val="150000"/>
              </a:lnSpc>
              <a:spcAft>
                <a:spcPts val="0"/>
              </a:spcAft>
            </a:pPr>
            <a:r>
              <a:rPr lang="fr-FR" sz="2400" u="sng" dirty="0">
                <a:latin typeface="Times New Roman" panose="02020603050405020304" pitchFamily="18" charset="0"/>
                <a:ea typeface="Calibri" panose="020F0502020204030204" pitchFamily="34" charset="0"/>
                <a:cs typeface="Times New Roman" panose="02020603050405020304" pitchFamily="18" charset="0"/>
              </a:rPr>
              <a:t>b- Etats de tolérance</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Les états de tolérance se définissent </a:t>
            </a:r>
            <a:r>
              <a:rPr lang="fr-FR" sz="2400" b="1" dirty="0">
                <a:latin typeface="Times New Roman" panose="02020603050405020304" pitchFamily="18" charset="0"/>
                <a:cs typeface="Times New Roman" panose="02020603050405020304" pitchFamily="18" charset="0"/>
              </a:rPr>
              <a:t>comme l’acceptation sans réaction de ce qui est étranger</a:t>
            </a:r>
            <a:r>
              <a:rPr lang="fr-FR" sz="2400" dirty="0">
                <a:latin typeface="Times New Roman" panose="02020603050405020304" pitchFamily="18" charset="0"/>
                <a:cs typeface="Times New Roman" panose="02020603050405020304" pitchFamily="18" charset="0"/>
              </a:rPr>
              <a:t>, l’organisme restant parfaitement capable de répondre à d’autres sollicitations antigéniques.</a:t>
            </a: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Cette tolérance peut également être naturelle ou spontanée, acquise ou provoquée. Elle est à différencier des déficits immunitaires qui constituent une défaillance de la compétence immunologique.</a:t>
            </a:r>
          </a:p>
          <a:p>
            <a:pPr algn="just">
              <a:lnSpc>
                <a:spcPct val="150000"/>
              </a:lnSpc>
              <a:spcAft>
                <a:spcPts val="0"/>
              </a:spcAft>
            </a:pPr>
            <a:r>
              <a:rPr lang="fr-FR" sz="2400" b="1" dirty="0">
                <a:latin typeface="Times New Roman" panose="02020603050405020304" pitchFamily="18" charset="0"/>
                <a:cs typeface="Times New Roman" panose="02020603050405020304" pitchFamily="18" charset="0"/>
              </a:rPr>
              <a:t>La connaissance de ces phénomènes de tolérance est à la base du succès des greffes de tissus et des transplantations d’organes.</a:t>
            </a:r>
            <a:endParaRPr lang="fr-FR"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645560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5">
            <a:extLst>
              <a:ext uri="{FF2B5EF4-FFF2-40B4-BE49-F238E27FC236}">
                <a16:creationId xmlns:a16="http://schemas.microsoft.com/office/drawing/2014/main" id="{CE5792DB-C530-45D2-B903-0EEB26F09FBF}"/>
              </a:ext>
            </a:extLst>
          </p:cNvPr>
          <p:cNvSpPr>
            <a:spLocks noGrp="1"/>
          </p:cNvSpPr>
          <p:nvPr>
            <p:ph type="ctrTitle"/>
          </p:nvPr>
        </p:nvSpPr>
        <p:spPr>
          <a:xfrm>
            <a:off x="1466850" y="1485900"/>
            <a:ext cx="9144000" cy="2909888"/>
          </a:xfrm>
          <a:solidFill>
            <a:srgbClr val="D9D9D9"/>
          </a:solidFill>
          <a:ln w="76200" cap="flat">
            <a:solidFill>
              <a:schemeClr val="accent1"/>
            </a:solidFill>
          </a:ln>
          <a:effectLst>
            <a:outerShdw dist="20000" dir="5400000" rotWithShape="0">
              <a:srgbClr val="000000">
                <a:alpha val="37999"/>
              </a:srgbClr>
            </a:outerShdw>
          </a:effectLst>
        </p:spPr>
        <p:txBody>
          <a:bodyPr>
            <a:normAutofit fontScale="90000"/>
          </a:bodyPr>
          <a:lstStyle/>
          <a:p>
            <a:br>
              <a:rPr lang="fr-FR" altLang="fr-FR" sz="4000" b="1" dirty="0">
                <a:solidFill>
                  <a:srgbClr val="FFFFFF"/>
                </a:solidFill>
                <a:latin typeface="Arial Black" pitchFamily="34" charset="0"/>
                <a:ea typeface="Arial Black" pitchFamily="34" charset="0"/>
                <a:cs typeface="Arial Black" pitchFamily="34" charset="0"/>
              </a:rPr>
            </a:br>
            <a:r>
              <a:rPr lang="fr-FR" altLang="fr-FR" sz="4000" b="1" dirty="0">
                <a:solidFill>
                  <a:srgbClr val="FF0000"/>
                </a:solidFill>
                <a:ea typeface="Arial Black" pitchFamily="34" charset="0"/>
                <a:cs typeface="Arial Black" pitchFamily="34" charset="0"/>
              </a:rPr>
              <a:t>SERODIAGNOSTIC DE L’HEPATITE VIRALE C</a:t>
            </a:r>
            <a:r>
              <a:rPr lang="fr-FR" altLang="fr-FR" sz="3100" b="1" dirty="0">
                <a:solidFill>
                  <a:srgbClr val="FF0000"/>
                </a:solidFill>
                <a:latin typeface="Comic Sans MS" panose="030F0702030302020204" pitchFamily="66" charset="0"/>
                <a:ea typeface="Arial Black" pitchFamily="34" charset="0"/>
                <a:cs typeface="Arial Black" pitchFamily="34" charset="0"/>
              </a:rPr>
              <a:t> </a:t>
            </a:r>
            <a:br>
              <a:rPr lang="fr-FR" altLang="fr-FR" sz="3100" b="1" dirty="0">
                <a:solidFill>
                  <a:srgbClr val="FF0000"/>
                </a:solidFill>
                <a:latin typeface="Comic Sans MS" panose="030F0702030302020204" pitchFamily="66" charset="0"/>
                <a:ea typeface="Arial Black" pitchFamily="34" charset="0"/>
                <a:cs typeface="Arial Black" pitchFamily="34" charset="0"/>
              </a:rPr>
            </a:br>
            <a:br>
              <a:rPr lang="fr-FR" altLang="fr-FR" sz="3100" b="1" dirty="0">
                <a:solidFill>
                  <a:srgbClr val="FF0000"/>
                </a:solidFill>
                <a:latin typeface="Comic Sans MS" panose="030F0702030302020204" pitchFamily="66" charset="0"/>
                <a:ea typeface="Arial Black" pitchFamily="34" charset="0"/>
                <a:cs typeface="Arial Black" pitchFamily="34" charset="0"/>
              </a:rPr>
            </a:br>
            <a:r>
              <a:rPr lang="fr-FR" altLang="fr-FR" sz="3100" b="1" dirty="0">
                <a:solidFill>
                  <a:srgbClr val="000000"/>
                </a:solidFill>
                <a:latin typeface="Comic Sans MS" panose="030F0702030302020204" pitchFamily="66" charset="0"/>
                <a:ea typeface="Arial Black" pitchFamily="34" charset="0"/>
                <a:cs typeface="Arial Black" pitchFamily="34" charset="0"/>
              </a:rPr>
              <a:t>IDE/SF,LICENCE 1, Semestre 2</a:t>
            </a:r>
            <a:br>
              <a:rPr lang="fr-FR" altLang="fr-FR" sz="3100" b="1" dirty="0">
                <a:solidFill>
                  <a:srgbClr val="FFFFFF"/>
                </a:solidFill>
                <a:latin typeface="Comic Sans MS" panose="030F0702030302020204" pitchFamily="66" charset="0"/>
                <a:ea typeface="Arial Black" pitchFamily="34" charset="0"/>
                <a:cs typeface="Arial Black" pitchFamily="34" charset="0"/>
              </a:rPr>
            </a:br>
            <a:endParaRPr lang="fr-FR" altLang="fr-FR" sz="3100" b="1" dirty="0">
              <a:solidFill>
                <a:srgbClr val="FFFFFF"/>
              </a:solidFill>
              <a:latin typeface="Comic Sans MS" panose="030F0702030302020204" pitchFamily="66" charset="0"/>
              <a:ea typeface="Arial Black" pitchFamily="34" charset="0"/>
              <a:cs typeface="Arial Black" pitchFamily="34" charset="0"/>
            </a:endParaRPr>
          </a:p>
        </p:txBody>
      </p:sp>
    </p:spTree>
    <p:extLst>
      <p:ext uri="{BB962C8B-B14F-4D97-AF65-F5344CB8AC3E}">
        <p14:creationId xmlns:p14="http://schemas.microsoft.com/office/powerpoint/2010/main" val="279728350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SERODIAGNOSTIC DE L’HEPATITE C</a:t>
            </a:r>
          </a:p>
        </p:txBody>
      </p:sp>
      <p:sp>
        <p:nvSpPr>
          <p:cNvPr id="3" name="Espace réservé du texte 2"/>
          <p:cNvSpPr>
            <a:spLocks noGrp="1"/>
          </p:cNvSpPr>
          <p:nvPr>
            <p:ph type="body" idx="1"/>
          </p:nvPr>
        </p:nvSpPr>
        <p:spPr/>
        <p:txBody>
          <a:bodyPr/>
          <a:lstStyle/>
          <a:p>
            <a:endParaRPr lang="fr-FR"/>
          </a:p>
        </p:txBody>
      </p:sp>
    </p:spTree>
    <p:extLst>
      <p:ext uri="{BB962C8B-B14F-4D97-AF65-F5344CB8AC3E}">
        <p14:creationId xmlns:p14="http://schemas.microsoft.com/office/powerpoint/2010/main" val="14006044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OBJECTIFS</a:t>
            </a:r>
          </a:p>
        </p:txBody>
      </p:sp>
      <p:sp>
        <p:nvSpPr>
          <p:cNvPr id="3" name="Rectangle 2"/>
          <p:cNvSpPr/>
          <p:nvPr/>
        </p:nvSpPr>
        <p:spPr>
          <a:xfrm>
            <a:off x="866337" y="1836301"/>
            <a:ext cx="10317480" cy="3970318"/>
          </a:xfrm>
          <a:prstGeom prst="rect">
            <a:avLst/>
          </a:prstGeom>
        </p:spPr>
        <p:txBody>
          <a:bodyPr wrap="square">
            <a:spAutoFit/>
          </a:bodyPr>
          <a:lstStyle/>
          <a:p>
            <a:pPr algn="just">
              <a:lnSpc>
                <a:spcPct val="150000"/>
              </a:lnSpc>
              <a:spcAft>
                <a:spcPts val="0"/>
              </a:spcAft>
            </a:pPr>
            <a:r>
              <a:rPr lang="fr-FR" sz="2800" i="1" dirty="0">
                <a:latin typeface="Times New Roman" panose="02020603050405020304" pitchFamily="18" charset="0"/>
                <a:ea typeface="Calibri" panose="020F0502020204030204" pitchFamily="34" charset="0"/>
                <a:cs typeface="Times New Roman" panose="02020603050405020304" pitchFamily="18" charset="0"/>
              </a:rPr>
              <a:t>A la fin de ce  cours, l’étudiant devra être capable de :</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Calibri" panose="020F0502020204030204" pitchFamily="34" charset="0"/>
              <a:buChar char="-"/>
            </a:pPr>
            <a:r>
              <a:rPr lang="fr-FR" sz="2800" i="1" dirty="0">
                <a:latin typeface="Times New Roman" panose="02020603050405020304" pitchFamily="18" charset="0"/>
                <a:ea typeface="Calibri" panose="020F0502020204030204" pitchFamily="34" charset="0"/>
                <a:cs typeface="Times New Roman" panose="02020603050405020304" pitchFamily="18" charset="0"/>
              </a:rPr>
              <a:t>citer les indications du sérodiagnostic de l’hépatite C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Calibri" panose="020F0502020204030204" pitchFamily="34" charset="0"/>
              <a:buChar char="-"/>
            </a:pPr>
            <a:r>
              <a:rPr lang="fr-FR" sz="2800" i="1" dirty="0">
                <a:latin typeface="Times New Roman" panose="02020603050405020304" pitchFamily="18" charset="0"/>
                <a:ea typeface="Calibri" panose="020F0502020204030204" pitchFamily="34" charset="0"/>
                <a:cs typeface="Times New Roman" panose="02020603050405020304" pitchFamily="18" charset="0"/>
              </a:rPr>
              <a:t>connaitre le type de prélèvement à effectuer pour réaliser le sérodiagnostic de l’hépatite C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Calibri" panose="020F0502020204030204" pitchFamily="34" charset="0"/>
              <a:buChar char="-"/>
            </a:pPr>
            <a:r>
              <a:rPr lang="fr-FR" sz="2800" i="1" dirty="0">
                <a:latin typeface="Times New Roman" panose="02020603050405020304" pitchFamily="18" charset="0"/>
                <a:ea typeface="Calibri" panose="020F0502020204030204" pitchFamily="34" charset="0"/>
                <a:cs typeface="Times New Roman" panose="02020603050405020304" pitchFamily="18" charset="0"/>
              </a:rPr>
              <a:t>interpréter les résultats du sérodiagnostic de l’hépatite C en fonction de la sérologie et les différents stades. </a:t>
            </a:r>
            <a:endParaRPr lang="fr-FR" sz="28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6032415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INTRODUCTION</a:t>
            </a:r>
          </a:p>
        </p:txBody>
      </p:sp>
      <p:sp>
        <p:nvSpPr>
          <p:cNvPr id="3" name="Rectangle 2"/>
          <p:cNvSpPr/>
          <p:nvPr/>
        </p:nvSpPr>
        <p:spPr>
          <a:xfrm>
            <a:off x="866337" y="1923187"/>
            <a:ext cx="10317480" cy="3697166"/>
          </a:xfrm>
          <a:prstGeom prst="rect">
            <a:avLst/>
          </a:prstGeom>
        </p:spPr>
        <p:txBody>
          <a:bodyPr wrap="square">
            <a:spAutoFit/>
          </a:bodyPr>
          <a:lstStyle/>
          <a:p>
            <a:pPr algn="just">
              <a:lnSpc>
                <a:spcPct val="150000"/>
              </a:lnSpc>
              <a:spcAft>
                <a:spcPts val="0"/>
              </a:spcAft>
            </a:pPr>
            <a:r>
              <a:rPr lang="fr-FR" sz="3200" dirty="0">
                <a:latin typeface="Times New Roman" panose="02020603050405020304" pitchFamily="18" charset="0"/>
                <a:cs typeface="Times New Roman" panose="02020603050405020304" pitchFamily="18" charset="0"/>
              </a:rPr>
              <a:t>L’hépatite C (HC) se transmet habituellement par </a:t>
            </a:r>
            <a:r>
              <a:rPr lang="fr-FR" sz="3200" b="1" dirty="0">
                <a:latin typeface="Times New Roman" panose="02020603050405020304" pitchFamily="18" charset="0"/>
                <a:cs typeface="Times New Roman" panose="02020603050405020304" pitchFamily="18" charset="0"/>
              </a:rPr>
              <a:t>le sang, exceptionnellement par voie sexuelle.</a:t>
            </a:r>
            <a:r>
              <a:rPr lang="fr-FR" sz="3200" dirty="0">
                <a:latin typeface="Times New Roman" panose="02020603050405020304" pitchFamily="18" charset="0"/>
                <a:cs typeface="Times New Roman" panose="02020603050405020304" pitchFamily="18" charset="0"/>
              </a:rPr>
              <a:t> Le risque transfusionnel est devenu faible depuis 1991 mais l’hépatite C reste fréquente chez </a:t>
            </a:r>
            <a:r>
              <a:rPr lang="fr-FR" sz="3200" b="1" dirty="0">
                <a:latin typeface="Times New Roman" panose="02020603050405020304" pitchFamily="18" charset="0"/>
                <a:cs typeface="Times New Roman" panose="02020603050405020304" pitchFamily="18" charset="0"/>
              </a:rPr>
              <a:t>les héroïnomanes </a:t>
            </a:r>
            <a:r>
              <a:rPr lang="fr-FR" sz="3200" dirty="0">
                <a:latin typeface="Times New Roman" panose="02020603050405020304" pitchFamily="18" charset="0"/>
                <a:cs typeface="Times New Roman" panose="02020603050405020304" pitchFamily="18" charset="0"/>
              </a:rPr>
              <a:t>(70 % d’entre eux seraient infectés).</a:t>
            </a:r>
          </a:p>
        </p:txBody>
      </p:sp>
    </p:spTree>
    <p:extLst>
      <p:ext uri="{BB962C8B-B14F-4D97-AF65-F5344CB8AC3E}">
        <p14:creationId xmlns:p14="http://schemas.microsoft.com/office/powerpoint/2010/main" val="231569834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92004" y="345097"/>
            <a:ext cx="10317480" cy="815927"/>
          </a:xfrm>
        </p:spPr>
        <p:txBody>
          <a:bodyPr/>
          <a:lstStyle/>
          <a:p>
            <a:pPr algn="ctr"/>
            <a:r>
              <a:rPr lang="fr-FR" dirty="0"/>
              <a:t> I- INDICATIONS</a:t>
            </a:r>
          </a:p>
        </p:txBody>
      </p:sp>
      <p:sp>
        <p:nvSpPr>
          <p:cNvPr id="3" name="Rectangle 2"/>
          <p:cNvSpPr/>
          <p:nvPr/>
        </p:nvSpPr>
        <p:spPr>
          <a:xfrm>
            <a:off x="271463" y="1161024"/>
            <a:ext cx="11358562" cy="4539191"/>
          </a:xfrm>
          <a:prstGeom prst="rect">
            <a:avLst/>
          </a:prstGeom>
        </p:spPr>
        <p:txBody>
          <a:bodyPr wrap="square">
            <a:spAutoFit/>
          </a:bodyPr>
          <a:lstStyle/>
          <a:p>
            <a:pPr marL="342900" lvl="0" indent="-342900" algn="just">
              <a:lnSpc>
                <a:spcPct val="150000"/>
              </a:lnSpc>
              <a:spcAft>
                <a:spcPts val="0"/>
              </a:spcAft>
              <a:buFont typeface="Calibri" panose="020F050202020403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diagnostic d’une hépatite aiguë ;</a:t>
            </a:r>
          </a:p>
          <a:p>
            <a:pPr marL="342900" lvl="0" indent="-342900" algn="just">
              <a:lnSpc>
                <a:spcPct val="150000"/>
              </a:lnSpc>
              <a:spcAft>
                <a:spcPts val="0"/>
              </a:spcAft>
              <a:buFont typeface="Calibri" panose="020F050202020403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diagnostic d’une hépatite chronique avec marqueurs sérologiques B négatifs ;</a:t>
            </a:r>
          </a:p>
          <a:p>
            <a:pPr marL="342900" lvl="0" indent="-342900" algn="just">
              <a:lnSpc>
                <a:spcPct val="150000"/>
              </a:lnSpc>
              <a:spcAft>
                <a:spcPts val="0"/>
              </a:spcAft>
              <a:buFont typeface="Calibri" panose="020F050202020403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détermination du statut immunitaire (chez les polytransfusés anciens, les toxicomanes) ;</a:t>
            </a:r>
          </a:p>
          <a:p>
            <a:pPr marL="342900" lvl="0" indent="-342900" algn="just">
              <a:lnSpc>
                <a:spcPct val="150000"/>
              </a:lnSpc>
              <a:spcAft>
                <a:spcPts val="0"/>
              </a:spcAft>
              <a:buFont typeface="Calibri" panose="020F050202020403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dépistage réglementaire (dons de sang, d’organes, de tissus ou de cellules) ;</a:t>
            </a:r>
          </a:p>
          <a:p>
            <a:pPr marL="342900" lvl="0" indent="-342900" algn="just">
              <a:lnSpc>
                <a:spcPct val="150000"/>
              </a:lnSpc>
              <a:spcAft>
                <a:spcPts val="0"/>
              </a:spcAft>
              <a:buFont typeface="Calibri" panose="020F0502020204030204" pitchFamily="34"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études épidémiologiques.</a:t>
            </a:r>
          </a:p>
        </p:txBody>
      </p:sp>
    </p:spTree>
    <p:extLst>
      <p:ext uri="{BB962C8B-B14F-4D97-AF65-F5344CB8AC3E}">
        <p14:creationId xmlns:p14="http://schemas.microsoft.com/office/powerpoint/2010/main" val="384337495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II-PRELEVEMENT</a:t>
            </a:r>
          </a:p>
        </p:txBody>
      </p:sp>
      <p:sp>
        <p:nvSpPr>
          <p:cNvPr id="3" name="Rectangle 2"/>
          <p:cNvSpPr/>
          <p:nvPr/>
        </p:nvSpPr>
        <p:spPr>
          <a:xfrm>
            <a:off x="846849" y="1791117"/>
            <a:ext cx="10317480" cy="4457952"/>
          </a:xfrm>
          <a:prstGeom prst="rect">
            <a:avLst/>
          </a:prstGeom>
        </p:spPr>
        <p:txBody>
          <a:bodyPr wrap="square">
            <a:spAutoFit/>
          </a:bodyPr>
          <a:lstStyle/>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Un prélèvement de sang veineux est effectué sur tube sec.</a:t>
            </a:r>
          </a:p>
          <a:p>
            <a:pPr algn="just">
              <a:lnSpc>
                <a:spcPct val="150000"/>
              </a:lnSpc>
              <a:spcAft>
                <a:spcPts val="0"/>
              </a:spcAft>
            </a:pPr>
            <a:r>
              <a:rPr lang="fr-FR" sz="2400" b="1" dirty="0">
                <a:latin typeface="Times New Roman" panose="02020603050405020304" pitchFamily="18" charset="0"/>
                <a:cs typeface="Times New Roman" panose="02020603050405020304" pitchFamily="18" charset="0"/>
              </a:rPr>
              <a:t>Remarque :</a:t>
            </a:r>
            <a:endParaRPr lang="fr-FR" sz="2400"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Il est indispensable d’observer les précautions standard recommandées en cas de contact possible avec du sang infectant :</a:t>
            </a:r>
          </a:p>
          <a:p>
            <a:pPr marL="342900" lvl="0" indent="-342900" algn="just">
              <a:lnSpc>
                <a:spcPct val="150000"/>
              </a:lnSpc>
              <a:spcAft>
                <a:spcPts val="0"/>
              </a:spcAft>
              <a:buFont typeface="Calibri" panose="020F0502020204030204" pitchFamily="34" charset="0"/>
              <a:buChar char="-"/>
            </a:pPr>
            <a:r>
              <a:rPr lang="fr-FR" sz="2400" dirty="0">
                <a:latin typeface="Times New Roman" panose="02020603050405020304" pitchFamily="18" charset="0"/>
                <a:ea typeface="Calibri" panose="020F0502020204030204" pitchFamily="34" charset="0"/>
                <a:cs typeface="Times New Roman" panose="02020603050405020304" pitchFamily="18" charset="0"/>
              </a:rPr>
              <a:t>mettre des gants ;</a:t>
            </a:r>
          </a:p>
          <a:p>
            <a:pPr marL="342900" lvl="0" indent="-342900" algn="just">
              <a:lnSpc>
                <a:spcPct val="150000"/>
              </a:lnSpc>
              <a:spcAft>
                <a:spcPts val="0"/>
              </a:spcAft>
              <a:buFont typeface="Calibri" panose="020F0502020204030204" pitchFamily="34" charset="0"/>
              <a:buChar char="-"/>
            </a:pPr>
            <a:r>
              <a:rPr lang="fr-FR" sz="2400" dirty="0">
                <a:latin typeface="Times New Roman" panose="02020603050405020304" pitchFamily="18" charset="0"/>
                <a:ea typeface="Calibri" panose="020F0502020204030204" pitchFamily="34" charset="0"/>
                <a:cs typeface="Times New Roman" panose="02020603050405020304" pitchFamily="18" charset="0"/>
              </a:rPr>
              <a:t>ne jamais récapuchonner une aiguille ni la séparer de sa seringue ou de son tube ;</a:t>
            </a:r>
          </a:p>
          <a:p>
            <a:pPr marL="342900" lvl="0" indent="-342900" algn="just">
              <a:lnSpc>
                <a:spcPct val="150000"/>
              </a:lnSpc>
              <a:spcAft>
                <a:spcPts val="0"/>
              </a:spcAft>
              <a:buFont typeface="Calibri" panose="020F0502020204030204" pitchFamily="34" charset="0"/>
              <a:buChar char="-"/>
            </a:pPr>
            <a:r>
              <a:rPr lang="fr-FR" sz="2400" dirty="0">
                <a:latin typeface="Times New Roman" panose="02020603050405020304" pitchFamily="18" charset="0"/>
                <a:ea typeface="Calibri" panose="020F0502020204030204" pitchFamily="34" charset="0"/>
                <a:cs typeface="Times New Roman" panose="02020603050405020304" pitchFamily="18" charset="0"/>
              </a:rPr>
              <a:t>garder à proximité le conteneur où sera jeté le matériel contaminé. </a:t>
            </a:r>
          </a:p>
        </p:txBody>
      </p:sp>
    </p:spTree>
    <p:extLst>
      <p:ext uri="{BB962C8B-B14F-4D97-AF65-F5344CB8AC3E}">
        <p14:creationId xmlns:p14="http://schemas.microsoft.com/office/powerpoint/2010/main" val="18483274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37787" y="365758"/>
            <a:ext cx="10317480" cy="815927"/>
          </a:xfrm>
        </p:spPr>
        <p:txBody>
          <a:bodyPr/>
          <a:lstStyle/>
          <a:p>
            <a:pPr algn="ctr"/>
            <a:r>
              <a:rPr lang="fr-FR" dirty="0"/>
              <a:t>III-INTERPRETATION   1/3</a:t>
            </a:r>
          </a:p>
        </p:txBody>
      </p:sp>
      <p:sp>
        <p:nvSpPr>
          <p:cNvPr id="3" name="Rectangle 2"/>
          <p:cNvSpPr/>
          <p:nvPr/>
        </p:nvSpPr>
        <p:spPr>
          <a:xfrm>
            <a:off x="723462" y="1181685"/>
            <a:ext cx="10317480" cy="5078313"/>
          </a:xfrm>
          <a:prstGeom prst="rect">
            <a:avLst/>
          </a:prstGeom>
        </p:spPr>
        <p:txBody>
          <a:bodyPr wrap="square">
            <a:spAutoFit/>
          </a:bodyPr>
          <a:lstStyle/>
          <a:p>
            <a:pPr marL="742950" lvl="1" indent="-285750" algn="just">
              <a:lnSpc>
                <a:spcPct val="150000"/>
              </a:lnSpc>
              <a:spcAft>
                <a:spcPts val="0"/>
              </a:spcAft>
              <a:buFont typeface="+mj-lt"/>
              <a:buAutoNum type="arabicPeriod"/>
              <a:tabLst>
                <a:tab pos="630555" algn="l"/>
                <a:tab pos="810260" algn="l"/>
              </a:tabLst>
            </a:pPr>
            <a:r>
              <a:rPr lang="fr-FR" sz="2400" b="1" u="sng" dirty="0">
                <a:latin typeface="Times New Roman" panose="02020603050405020304" pitchFamily="18" charset="0"/>
                <a:ea typeface="Calibri" panose="020F0502020204030204" pitchFamily="34" charset="0"/>
                <a:cs typeface="Times New Roman" panose="02020603050405020304" pitchFamily="18" charset="0"/>
              </a:rPr>
              <a:t>Sérologie</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400" b="1" dirty="0">
                <a:latin typeface="Times New Roman" panose="02020603050405020304" pitchFamily="18" charset="0"/>
                <a:ea typeface="Calibri" panose="020F0502020204030204" pitchFamily="34" charset="0"/>
                <a:cs typeface="Times New Roman" panose="02020603050405020304" pitchFamily="18" charset="0"/>
              </a:rPr>
              <a:t>La mise en évidence en Elisa d’anticorps IgG Anti-VHC </a:t>
            </a:r>
            <a:r>
              <a:rPr lang="fr-FR" sz="2400" dirty="0">
                <a:latin typeface="Times New Roman" panose="02020603050405020304" pitchFamily="18" charset="0"/>
                <a:ea typeface="Calibri" panose="020F0502020204030204" pitchFamily="34" charset="0"/>
                <a:cs typeface="Times New Roman" panose="02020603050405020304" pitchFamily="18" charset="0"/>
              </a:rPr>
              <a:t>chez un patient implique :</a:t>
            </a:r>
          </a:p>
          <a:p>
            <a:pPr algn="just">
              <a:lnSpc>
                <a:spcPct val="150000"/>
              </a:lnSpc>
              <a:spcAft>
                <a:spcPts val="0"/>
              </a:spcAft>
            </a:pPr>
            <a:r>
              <a:rPr lang="fr-FR" sz="2400" dirty="0">
                <a:latin typeface="Times New Roman" panose="02020603050405020304" pitchFamily="18" charset="0"/>
                <a:ea typeface="Calibri" panose="020F0502020204030204" pitchFamily="34" charset="0"/>
                <a:cs typeface="Times New Roman" panose="02020603050405020304" pitchFamily="18" charset="0"/>
              </a:rPr>
              <a:t> Deux techniques différentes sont réalisées sur le même sérum (1</a:t>
            </a:r>
            <a:r>
              <a:rPr lang="fr-FR" sz="2400" baseline="30000" dirty="0">
                <a:latin typeface="Times New Roman" panose="02020603050405020304" pitchFamily="18" charset="0"/>
                <a:ea typeface="Calibri" panose="020F0502020204030204" pitchFamily="34" charset="0"/>
                <a:cs typeface="Times New Roman" panose="02020603050405020304" pitchFamily="18" charset="0"/>
              </a:rPr>
              <a:t>er</a:t>
            </a:r>
            <a:r>
              <a:rPr lang="fr-FR" sz="2400" dirty="0">
                <a:latin typeface="Times New Roman" panose="02020603050405020304" pitchFamily="18" charset="0"/>
                <a:ea typeface="Calibri" panose="020F0502020204030204" pitchFamily="34" charset="0"/>
                <a:cs typeface="Times New Roman" panose="02020603050405020304" pitchFamily="18" charset="0"/>
              </a:rPr>
              <a:t> sérodiagnostic)</a:t>
            </a:r>
            <a:endParaRPr lang="fr-FR" sz="20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ea typeface="Calibri" panose="020F0502020204030204" pitchFamily="34" charset="0"/>
                <a:cs typeface="Times New Roman" panose="02020603050405020304" pitchFamily="18" charset="0"/>
              </a:rPr>
              <a:t> Un 2</a:t>
            </a:r>
            <a:r>
              <a:rPr lang="fr-FR" sz="2400" baseline="30000" dirty="0">
                <a:latin typeface="Times New Roman" panose="02020603050405020304" pitchFamily="18" charset="0"/>
                <a:ea typeface="Calibri" panose="020F0502020204030204" pitchFamily="34" charset="0"/>
                <a:cs typeface="Times New Roman" panose="02020603050405020304" pitchFamily="18" charset="0"/>
              </a:rPr>
              <a:t>nd</a:t>
            </a:r>
            <a:r>
              <a:rPr lang="fr-FR" sz="2400" dirty="0">
                <a:latin typeface="Times New Roman" panose="02020603050405020304" pitchFamily="18" charset="0"/>
                <a:ea typeface="Calibri" panose="020F0502020204030204" pitchFamily="34" charset="0"/>
                <a:cs typeface="Times New Roman" panose="02020603050405020304" pitchFamily="18" charset="0"/>
              </a:rPr>
              <a:t>  sérodiagnostic est réalisé sur  un 2</a:t>
            </a:r>
            <a:r>
              <a:rPr lang="fr-FR" sz="2400" baseline="30000" dirty="0">
                <a:latin typeface="Times New Roman" panose="02020603050405020304" pitchFamily="18" charset="0"/>
                <a:ea typeface="Calibri" panose="020F0502020204030204" pitchFamily="34" charset="0"/>
                <a:cs typeface="Times New Roman" panose="02020603050405020304" pitchFamily="18" charset="0"/>
              </a:rPr>
              <a:t>ème</a:t>
            </a:r>
            <a:r>
              <a:rPr lang="fr-FR" sz="2400" dirty="0">
                <a:latin typeface="Times New Roman" panose="02020603050405020304" pitchFamily="18" charset="0"/>
                <a:ea typeface="Calibri" panose="020F0502020204030204" pitchFamily="34" charset="0"/>
                <a:cs typeface="Times New Roman" panose="02020603050405020304" pitchFamily="18" charset="0"/>
              </a:rPr>
              <a:t> prélèvement pour exclure une erreur d’échantillon.</a:t>
            </a: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Le </a:t>
            </a:r>
            <a:r>
              <a:rPr lang="fr-FR" sz="2400" b="1" dirty="0">
                <a:latin typeface="Times New Roman" panose="02020603050405020304" pitchFamily="18" charset="0"/>
                <a:cs typeface="Times New Roman" panose="02020603050405020304" pitchFamily="18" charset="0"/>
              </a:rPr>
              <a:t>génotype du VHC </a:t>
            </a:r>
            <a:r>
              <a:rPr lang="fr-FR" sz="2400" dirty="0">
                <a:latin typeface="Times New Roman" panose="02020603050405020304" pitchFamily="18" charset="0"/>
                <a:cs typeface="Times New Roman" panose="02020603050405020304" pitchFamily="18" charset="0"/>
              </a:rPr>
              <a:t>peut être déterminé en </a:t>
            </a:r>
            <a:r>
              <a:rPr lang="fr-FR" sz="2400" b="1" dirty="0">
                <a:latin typeface="Times New Roman" panose="02020603050405020304" pitchFamily="18" charset="0"/>
                <a:cs typeface="Times New Roman" panose="02020603050405020304" pitchFamily="18" charset="0"/>
              </a:rPr>
              <a:t>Elisa</a:t>
            </a:r>
            <a:r>
              <a:rPr lang="fr-FR" sz="2400" dirty="0">
                <a:latin typeface="Times New Roman" panose="02020603050405020304" pitchFamily="18" charset="0"/>
                <a:cs typeface="Times New Roman" panose="02020603050405020304" pitchFamily="18" charset="0"/>
              </a:rPr>
              <a:t> par la </a:t>
            </a:r>
            <a:r>
              <a:rPr lang="fr-FR" sz="2400" b="1" dirty="0">
                <a:latin typeface="Times New Roman" panose="02020603050405020304" pitchFamily="18" charset="0"/>
                <a:cs typeface="Times New Roman" panose="02020603050405020304" pitchFamily="18" charset="0"/>
              </a:rPr>
              <a:t>mise en évidence d’anticorps spécifiques </a:t>
            </a:r>
            <a:r>
              <a:rPr lang="fr-FR" sz="2400" dirty="0">
                <a:latin typeface="Times New Roman" panose="02020603050405020304" pitchFamily="18" charset="0"/>
                <a:cs typeface="Times New Roman" panose="02020603050405020304" pitchFamily="18" charset="0"/>
              </a:rPr>
              <a:t>des six types (du type de virus dépend la stratégie thérapeutique).</a:t>
            </a:r>
            <a:endParaRPr lang="fr-FR"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745705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III-INTERPRETATION  2/3</a:t>
            </a:r>
          </a:p>
        </p:txBody>
      </p:sp>
      <p:sp>
        <p:nvSpPr>
          <p:cNvPr id="3" name="Rectangle 2"/>
          <p:cNvSpPr/>
          <p:nvPr/>
        </p:nvSpPr>
        <p:spPr>
          <a:xfrm>
            <a:off x="866337" y="1908899"/>
            <a:ext cx="10317480" cy="2958502"/>
          </a:xfrm>
          <a:prstGeom prst="rect">
            <a:avLst/>
          </a:prstGeom>
        </p:spPr>
        <p:txBody>
          <a:bodyPr wrap="square">
            <a:spAutoFit/>
          </a:bodyPr>
          <a:lstStyle/>
          <a:p>
            <a:pPr algn="just">
              <a:lnSpc>
                <a:spcPct val="150000"/>
              </a:lnSpc>
              <a:spcAft>
                <a:spcPts val="0"/>
              </a:spcAft>
            </a:pPr>
            <a:r>
              <a:rPr lang="fr-FR" sz="3200" b="1" dirty="0">
                <a:latin typeface="Times New Roman" panose="02020603050405020304" pitchFamily="18" charset="0"/>
                <a:cs typeface="Times New Roman" panose="02020603050405020304" pitchFamily="18" charset="0"/>
              </a:rPr>
              <a:t>Le sérodiagnostic permet de déterminer si le sujet a été en contact avec le virus de l’hépatite C </a:t>
            </a:r>
            <a:r>
              <a:rPr lang="fr-FR" sz="3200" dirty="0">
                <a:latin typeface="Times New Roman" panose="02020603050405020304" pitchFamily="18" charset="0"/>
                <a:cs typeface="Times New Roman" panose="02020603050405020304" pitchFamily="18" charset="0"/>
              </a:rPr>
              <a:t>(VHC). </a:t>
            </a:r>
            <a:r>
              <a:rPr lang="fr-FR" sz="3200" b="1" dirty="0">
                <a:latin typeface="Times New Roman" panose="02020603050405020304" pitchFamily="18" charset="0"/>
                <a:cs typeface="Times New Roman" panose="02020603050405020304" pitchFamily="18" charset="0"/>
              </a:rPr>
              <a:t>Le diagnostic de l’hépatite C repose sur la détection du génome viral par PCR.</a:t>
            </a:r>
            <a:endParaRPr lang="fr-FR" sz="4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406490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6337" y="502260"/>
            <a:ext cx="10317480" cy="815927"/>
          </a:xfrm>
        </p:spPr>
        <p:txBody>
          <a:bodyPr/>
          <a:lstStyle/>
          <a:p>
            <a:pPr algn="ctr"/>
            <a:r>
              <a:rPr lang="fr-FR" dirty="0"/>
              <a:t>III-INTERPRETATION 3/3</a:t>
            </a:r>
          </a:p>
        </p:txBody>
      </p:sp>
      <p:sp>
        <p:nvSpPr>
          <p:cNvPr id="3" name="Rectangle 2"/>
          <p:cNvSpPr/>
          <p:nvPr/>
        </p:nvSpPr>
        <p:spPr>
          <a:xfrm>
            <a:off x="728663" y="1318187"/>
            <a:ext cx="10455154" cy="4639860"/>
          </a:xfrm>
          <a:prstGeom prst="rect">
            <a:avLst/>
          </a:prstGeom>
        </p:spPr>
        <p:txBody>
          <a:bodyPr wrap="square">
            <a:spAutoFit/>
          </a:bodyPr>
          <a:lstStyle/>
          <a:p>
            <a:pPr lvl="1" algn="just">
              <a:lnSpc>
                <a:spcPct val="150000"/>
              </a:lnSpc>
              <a:spcAft>
                <a:spcPts val="0"/>
              </a:spcAft>
              <a:tabLst>
                <a:tab pos="630555" algn="l"/>
                <a:tab pos="810260" algn="l"/>
              </a:tabLst>
            </a:pPr>
            <a:r>
              <a:rPr lang="fr-FR" sz="2500" b="1" u="sng" dirty="0">
                <a:latin typeface="Times New Roman" panose="02020603050405020304" pitchFamily="18" charset="0"/>
                <a:ea typeface="Calibri" panose="020F0502020204030204" pitchFamily="34" charset="0"/>
                <a:cs typeface="Times New Roman" panose="02020603050405020304" pitchFamily="18" charset="0"/>
              </a:rPr>
              <a:t>2.  Hépatite aiguë</a:t>
            </a:r>
            <a:endParaRPr lang="fr-FR" sz="25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500" b="1" dirty="0">
                <a:latin typeface="Times New Roman" panose="02020603050405020304" pitchFamily="18" charset="0"/>
                <a:cs typeface="Times New Roman" panose="02020603050405020304" pitchFamily="18" charset="0"/>
              </a:rPr>
              <a:t>L’hépatite aiguë C passe à la chronicité dans les 2/3 des cas</a:t>
            </a:r>
            <a:r>
              <a:rPr lang="fr-FR" sz="2500" dirty="0">
                <a:latin typeface="Times New Roman" panose="02020603050405020304" pitchFamily="18" charset="0"/>
                <a:cs typeface="Times New Roman" panose="02020603050405020304" pitchFamily="18" charset="0"/>
              </a:rPr>
              <a:t>.</a:t>
            </a:r>
          </a:p>
          <a:p>
            <a:pPr algn="just">
              <a:lnSpc>
                <a:spcPct val="150000"/>
              </a:lnSpc>
              <a:spcAft>
                <a:spcPts val="0"/>
              </a:spcAft>
            </a:pPr>
            <a:r>
              <a:rPr lang="fr-FR" sz="2500" dirty="0">
                <a:latin typeface="Times New Roman" panose="02020603050405020304" pitchFamily="18" charset="0"/>
                <a:cs typeface="Times New Roman" panose="02020603050405020304" pitchFamily="18" charset="0"/>
              </a:rPr>
              <a:t>Le suivi d’une hépatite chronique C repose sur </a:t>
            </a:r>
            <a:r>
              <a:rPr lang="fr-FR" sz="2500" b="1" dirty="0">
                <a:latin typeface="Times New Roman" panose="02020603050405020304" pitchFamily="18" charset="0"/>
                <a:cs typeface="Times New Roman" panose="02020603050405020304" pitchFamily="18" charset="0"/>
              </a:rPr>
              <a:t>l’élévation des transaminases </a:t>
            </a:r>
            <a:r>
              <a:rPr lang="fr-FR" sz="2500" dirty="0">
                <a:latin typeface="Times New Roman" panose="02020603050405020304" pitchFamily="18" charset="0"/>
                <a:cs typeface="Times New Roman" panose="02020603050405020304" pitchFamily="18" charset="0"/>
              </a:rPr>
              <a:t>(souvent modérée et fluctuante), </a:t>
            </a:r>
            <a:r>
              <a:rPr lang="fr-FR" sz="2500" b="1" dirty="0">
                <a:latin typeface="Times New Roman" panose="02020603050405020304" pitchFamily="18" charset="0"/>
                <a:cs typeface="Times New Roman" panose="02020603050405020304" pitchFamily="18" charset="0"/>
              </a:rPr>
              <a:t>sur la biopsie hépatique </a:t>
            </a:r>
            <a:r>
              <a:rPr lang="fr-FR" sz="2500" dirty="0">
                <a:latin typeface="Times New Roman" panose="02020603050405020304" pitchFamily="18" charset="0"/>
                <a:cs typeface="Times New Roman" panose="02020603050405020304" pitchFamily="18" charset="0"/>
              </a:rPr>
              <a:t>ou des </a:t>
            </a:r>
            <a:r>
              <a:rPr lang="fr-FR" sz="2500" b="1" dirty="0">
                <a:latin typeface="Times New Roman" panose="02020603050405020304" pitchFamily="18" charset="0"/>
                <a:cs typeface="Times New Roman" panose="02020603050405020304" pitchFamily="18" charset="0"/>
              </a:rPr>
              <a:t>tests biologiques </a:t>
            </a:r>
            <a:r>
              <a:rPr lang="fr-FR" sz="2500" dirty="0">
                <a:latin typeface="Times New Roman" panose="02020603050405020304" pitchFamily="18" charset="0"/>
                <a:cs typeface="Times New Roman" panose="02020603050405020304" pitchFamily="18" charset="0"/>
              </a:rPr>
              <a:t>permettant </a:t>
            </a:r>
            <a:r>
              <a:rPr lang="fr-FR" sz="2500" b="1" dirty="0">
                <a:latin typeface="Times New Roman" panose="02020603050405020304" pitchFamily="18" charset="0"/>
                <a:cs typeface="Times New Roman" panose="02020603050405020304" pitchFamily="18" charset="0"/>
              </a:rPr>
              <a:t>d’évaluer la fibrose</a:t>
            </a:r>
            <a:r>
              <a:rPr lang="fr-FR" sz="2500" dirty="0">
                <a:latin typeface="Times New Roman" panose="02020603050405020304" pitchFamily="18" charset="0"/>
                <a:cs typeface="Times New Roman" panose="02020603050405020304" pitchFamily="18" charset="0"/>
              </a:rPr>
              <a:t>. Le traitement est évalué par la </a:t>
            </a:r>
            <a:r>
              <a:rPr lang="fr-FR" sz="2500" b="1" dirty="0">
                <a:latin typeface="Times New Roman" panose="02020603050405020304" pitchFamily="18" charset="0"/>
                <a:cs typeface="Times New Roman" panose="02020603050405020304" pitchFamily="18" charset="0"/>
              </a:rPr>
              <a:t>mesure de la charge virale </a:t>
            </a:r>
            <a:r>
              <a:rPr lang="fr-FR" sz="2500" dirty="0">
                <a:latin typeface="Times New Roman" panose="02020603050405020304" pitchFamily="18" charset="0"/>
                <a:cs typeface="Times New Roman" panose="02020603050405020304" pitchFamily="18" charset="0"/>
              </a:rPr>
              <a:t>à la fin du traitement et 6 mois après. En cas de génotype 1, l’estimation de la charge virale à la fin de la 12 </a:t>
            </a:r>
            <a:r>
              <a:rPr lang="fr-FR" sz="2500" baseline="30000" dirty="0" err="1">
                <a:latin typeface="Times New Roman" panose="02020603050405020304" pitchFamily="18" charset="0"/>
                <a:cs typeface="Times New Roman" panose="02020603050405020304" pitchFamily="18" charset="0"/>
              </a:rPr>
              <a:t>ème</a:t>
            </a:r>
            <a:r>
              <a:rPr lang="fr-FR" sz="2500" dirty="0">
                <a:latin typeface="Times New Roman" panose="02020603050405020304" pitchFamily="18" charset="0"/>
                <a:cs typeface="Times New Roman" panose="02020603050405020304" pitchFamily="18" charset="0"/>
              </a:rPr>
              <a:t> semaine de traitement différentie les réponses favorables de probables résistances.</a:t>
            </a:r>
          </a:p>
        </p:txBody>
      </p:sp>
    </p:spTree>
    <p:extLst>
      <p:ext uri="{BB962C8B-B14F-4D97-AF65-F5344CB8AC3E}">
        <p14:creationId xmlns:p14="http://schemas.microsoft.com/office/powerpoint/2010/main" val="338846587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 TRANSMISSION</a:t>
            </a:r>
          </a:p>
        </p:txBody>
      </p:sp>
      <p:sp>
        <p:nvSpPr>
          <p:cNvPr id="3" name="Rectangle 2"/>
          <p:cNvSpPr/>
          <p:nvPr/>
        </p:nvSpPr>
        <p:spPr>
          <a:xfrm>
            <a:off x="866337" y="1589649"/>
            <a:ext cx="10317480" cy="4524315"/>
          </a:xfrm>
          <a:prstGeom prst="rect">
            <a:avLst/>
          </a:prstGeom>
        </p:spPr>
        <p:txBody>
          <a:bodyPr wrap="square">
            <a:spAutoFit/>
          </a:bodyPr>
          <a:lstStyle/>
          <a:p>
            <a:pPr marL="742950" lvl="1" indent="-285750" algn="just">
              <a:lnSpc>
                <a:spcPct val="150000"/>
              </a:lnSpc>
              <a:spcAft>
                <a:spcPts val="0"/>
              </a:spcAft>
              <a:buFont typeface="+mj-lt"/>
              <a:buAutoNum type="arabicPeriod"/>
              <a:tabLst>
                <a:tab pos="630555" algn="l"/>
                <a:tab pos="810260" algn="l"/>
              </a:tabLst>
            </a:pPr>
            <a:r>
              <a:rPr lang="fr-FR" sz="2400" b="1" u="sng" dirty="0">
                <a:latin typeface="Times New Roman" panose="02020603050405020304" pitchFamily="18" charset="0"/>
                <a:ea typeface="Calibri" panose="020F0502020204030204" pitchFamily="34" charset="0"/>
                <a:cs typeface="Times New Roman" panose="02020603050405020304" pitchFamily="18" charset="0"/>
              </a:rPr>
              <a:t>Transmission mère-enfant</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Le diagnostic de la transmission de l’infection de la mère à l’enfant repose sur la </a:t>
            </a:r>
            <a:r>
              <a:rPr lang="fr-FR" sz="2400" b="1" dirty="0">
                <a:latin typeface="Times New Roman" panose="02020603050405020304" pitchFamily="18" charset="0"/>
                <a:cs typeface="Times New Roman" panose="02020603050405020304" pitchFamily="18" charset="0"/>
              </a:rPr>
              <a:t>recherche de l’ARN viral chez le nourrisson entre 12 et 18 mois.</a:t>
            </a:r>
            <a:endParaRPr lang="fr-FR" sz="3600" b="1" dirty="0">
              <a:latin typeface="Times New Roman" panose="02020603050405020304" pitchFamily="18"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 </a:t>
            </a:r>
            <a:endParaRPr lang="fr-FR" sz="3600" dirty="0">
              <a:latin typeface="Times New Roman" panose="02020603050405020304" pitchFamily="18" charset="0"/>
              <a:cs typeface="Times New Roman" panose="02020603050405020304" pitchFamily="18" charset="0"/>
            </a:endParaRPr>
          </a:p>
          <a:p>
            <a:pPr lvl="1" algn="just">
              <a:lnSpc>
                <a:spcPct val="150000"/>
              </a:lnSpc>
              <a:spcAft>
                <a:spcPts val="0"/>
              </a:spcAft>
              <a:tabLst>
                <a:tab pos="630555" algn="l"/>
                <a:tab pos="810260" algn="l"/>
              </a:tabLst>
            </a:pPr>
            <a:r>
              <a:rPr lang="fr-FR" sz="2400" b="1" u="sng" dirty="0">
                <a:latin typeface="Times New Roman" panose="02020603050405020304" pitchFamily="18" charset="0"/>
                <a:ea typeface="Calibri" panose="020F0502020204030204" pitchFamily="34" charset="0"/>
                <a:cs typeface="Times New Roman" panose="02020603050405020304" pitchFamily="18" charset="0"/>
              </a:rPr>
              <a:t>2.   Transmission accidentelle</a:t>
            </a:r>
            <a:endParaRPr lang="fr-FR" sz="24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pPr>
            <a:r>
              <a:rPr lang="fr-FR" sz="2400" dirty="0">
                <a:latin typeface="Times New Roman" panose="02020603050405020304" pitchFamily="18" charset="0"/>
                <a:cs typeface="Times New Roman" panose="02020603050405020304" pitchFamily="18" charset="0"/>
              </a:rPr>
              <a:t>Le diagnostic de transmission accidentel du VHC, par blessure repose sur la </a:t>
            </a:r>
            <a:r>
              <a:rPr lang="fr-FR" sz="2400" b="1" dirty="0">
                <a:latin typeface="Times New Roman" panose="02020603050405020304" pitchFamily="18" charset="0"/>
                <a:cs typeface="Times New Roman" panose="02020603050405020304" pitchFamily="18" charset="0"/>
              </a:rPr>
              <a:t>recherche de l’ARN viral par une technique de biologie moléculaire après l’accident.</a:t>
            </a:r>
            <a:endParaRPr lang="fr-FR"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4581651"/>
      </p:ext>
    </p:extLst>
  </p:cSld>
  <p:clrMapOvr>
    <a:masterClrMapping/>
  </p:clrMapOvr>
</p:sld>
</file>

<file path=ppt/theme/theme1.xml><?xml version="1.0" encoding="utf-8"?>
<a:theme xmlns:a="http://schemas.openxmlformats.org/drawingml/2006/main" name="Thème Office">
  <a:themeElements>
    <a:clrScheme name="INFAS">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E0A7F1C1BBC144FB1691BAEE0D841C9" ma:contentTypeVersion="7" ma:contentTypeDescription="Create a new document." ma:contentTypeScope="" ma:versionID="f653ad61d3cd482725acbe5b91f522ad">
  <xsd:schema xmlns:xsd="http://www.w3.org/2001/XMLSchema" xmlns:xs="http://www.w3.org/2001/XMLSchema" xmlns:p="http://schemas.microsoft.com/office/2006/metadata/properties" xmlns:ns2="409b6e37-c54c-4508-b401-023024648bd4" targetNamespace="http://schemas.microsoft.com/office/2006/metadata/properties" ma:root="true" ma:fieldsID="46a0bf060a2daaf8161024e774257959" ns2:_="">
    <xsd:import namespace="409b6e37-c54c-4508-b401-023024648bd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9b6e37-c54c-4508-b401-023024648b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DA13169-D364-4B49-B857-BB98D0A8D58D}"/>
</file>

<file path=customXml/itemProps2.xml><?xml version="1.0" encoding="utf-8"?>
<ds:datastoreItem xmlns:ds="http://schemas.openxmlformats.org/officeDocument/2006/customXml" ds:itemID="{F27C026E-8A47-4BC9-896D-103E05E6844B}">
  <ds:schemaRefs>
    <ds:schemaRef ds:uri="http://schemas.microsoft.com/sharepoint/v3/contenttype/forms"/>
  </ds:schemaRefs>
</ds:datastoreItem>
</file>

<file path=customXml/itemProps3.xml><?xml version="1.0" encoding="utf-8"?>
<ds:datastoreItem xmlns:ds="http://schemas.openxmlformats.org/officeDocument/2006/customXml" ds:itemID="{2D268F2A-9DF4-4EA4-B227-AE5C61A2CE2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TEMPLATE  PPT INFAS</Template>
  <TotalTime>280</TotalTime>
  <Words>2996</Words>
  <Application>Microsoft Office PowerPoint</Application>
  <PresentationFormat>Grand écran</PresentationFormat>
  <Paragraphs>428</Paragraphs>
  <Slides>108</Slides>
  <Notes>0</Notes>
  <HiddenSlides>0</HiddenSlides>
  <MMClips>0</MMClips>
  <ScaleCrop>false</ScaleCrop>
  <HeadingPairs>
    <vt:vector size="4" baseType="variant">
      <vt:variant>
        <vt:lpstr>Thème</vt:lpstr>
      </vt:variant>
      <vt:variant>
        <vt:i4>1</vt:i4>
      </vt:variant>
      <vt:variant>
        <vt:lpstr>Titres des diapositives</vt:lpstr>
      </vt:variant>
      <vt:variant>
        <vt:i4>108</vt:i4>
      </vt:variant>
    </vt:vector>
  </HeadingPairs>
  <TitlesOfParts>
    <vt:vector size="109" baseType="lpstr">
      <vt:lpstr>Thème Office</vt:lpstr>
      <vt:lpstr> INTRODUCTION A L’IMMUNOLOGIE   IDE/SF, LICENCE 1, Semestre 2. </vt:lpstr>
      <vt:lpstr>INTRODUCTION A L’IMMUNOLOGIE</vt:lpstr>
      <vt:lpstr>OBJECTIFS</vt:lpstr>
      <vt:lpstr>I- DEFINITIONS DE L’IMMUNITE</vt:lpstr>
      <vt:lpstr>II- LE CONCEPT DE L’IMMUNITE 1/5</vt:lpstr>
      <vt:lpstr>II- LE CONCEPT DE L’IMMUNITE 2/5</vt:lpstr>
      <vt:lpstr>II- CONCEPT DE L’IMMUNITE  3/5</vt:lpstr>
      <vt:lpstr>II- CONCEPT DE L’IMMUNITE  4/5</vt:lpstr>
      <vt:lpstr>II- CONCEPT DE L’IMMUNITE  5/5</vt:lpstr>
      <vt:lpstr>III- LA REPONSE IMMUNITAIRE 1/4</vt:lpstr>
      <vt:lpstr>III- LA REPONSE IMMUNITAIRE  2/4</vt:lpstr>
      <vt:lpstr>III- REPONSE IMMUNITAIRE  3/4</vt:lpstr>
      <vt:lpstr>III- REPONSE IMMUNITAIRE  4/4</vt:lpstr>
      <vt:lpstr>CONCLUSION</vt:lpstr>
      <vt:lpstr> ANTIGENES   IDE/SF LICENCE 1, Semestre 2 </vt:lpstr>
      <vt:lpstr>ANTIGENES</vt:lpstr>
      <vt:lpstr>OBJECTIFS</vt:lpstr>
      <vt:lpstr>PLAN</vt:lpstr>
      <vt:lpstr>INTRODUCTION  1/2</vt:lpstr>
      <vt:lpstr>INTRODUCTION 2/2</vt:lpstr>
      <vt:lpstr>I-IMMUNOGENICITE  1/5</vt:lpstr>
      <vt:lpstr>I-IMMUNOGENICITE   2/5  </vt:lpstr>
      <vt:lpstr>I-IMMUNOGENICITE   3/5</vt:lpstr>
      <vt:lpstr>I-IMMUNOGENICITE   4/5   </vt:lpstr>
      <vt:lpstr>I- IMMUNOGENICITE   5/5</vt:lpstr>
      <vt:lpstr>Présentation PowerPoint</vt:lpstr>
      <vt:lpstr>FACTEURS CONDITIONNANT L’IMMUNOGENICITE 1/6</vt:lpstr>
      <vt:lpstr>FACTEURS CONDITIONNANT L’IMMUNOGENICITE 2/6 </vt:lpstr>
      <vt:lpstr>FACTEURS CONDITIONNANT L’IMMUNOGENICITE  3/6</vt:lpstr>
      <vt:lpstr>FACTEURS CONDITIONNANT L’IMMUNOGENICITE  4/6</vt:lpstr>
      <vt:lpstr>II-FACTEURS CONDITIONNANT L’IMMUNOGENICITE  </vt:lpstr>
      <vt:lpstr>FACTEURS CONDITIONNANT L’IMMUNOGENICITE 6/6</vt:lpstr>
      <vt:lpstr>II- SPECIFICITE ANTIGENIQUE</vt:lpstr>
      <vt:lpstr>III- DETERMINANT ANTIGENIQUE OU EPITOPE</vt:lpstr>
      <vt:lpstr>REACTION CROISEE 1/2</vt:lpstr>
      <vt:lpstr>REACTION  CROISEE  2/2</vt:lpstr>
      <vt:lpstr>CONCLUSION</vt:lpstr>
      <vt:lpstr> ANTICORPS   IDE/SF,LICENCE 1, Semestre 2. </vt:lpstr>
      <vt:lpstr>ANTICORPS</vt:lpstr>
      <vt:lpstr>OBJECTIFS</vt:lpstr>
      <vt:lpstr>INTRODUCTION 1/2</vt:lpstr>
      <vt:lpstr>INTRODUCTION  2/2</vt:lpstr>
      <vt:lpstr>  STRUCTURE D’UN ANTICORPS</vt:lpstr>
      <vt:lpstr>I- FONCTION  1/3</vt:lpstr>
      <vt:lpstr>I-FONCTION  2/3</vt:lpstr>
      <vt:lpstr>I-FONCTION   3/3</vt:lpstr>
      <vt:lpstr>Présentation PowerPoint</vt:lpstr>
      <vt:lpstr> 1- FONCTION DES DIFFERENTES CLASSES  1/2</vt:lpstr>
      <vt:lpstr>1- FONCTON DES DIFFERENTES CLASSES 2/2</vt:lpstr>
      <vt:lpstr>II- APPLICATIONS  1/2</vt:lpstr>
      <vt:lpstr>II- APPLICATIONS  2/2</vt:lpstr>
      <vt:lpstr>CONCLUSION</vt:lpstr>
      <vt:lpstr> GROUPE SANGUIN   IDE/SF,LICENCE 1, Semestre 2. </vt:lpstr>
      <vt:lpstr>GROUPE SANGUIN ABO RHESUS</vt:lpstr>
      <vt:lpstr>OBJECTIFS</vt:lpstr>
      <vt:lpstr>I- QU’EST-CE QU’UN GROUPE SANGUIN  1/2</vt:lpstr>
      <vt:lpstr>SCHEMA D’UN GLOBULE ROUGE</vt:lpstr>
      <vt:lpstr>I- QU’EST-CE QU’UN GROUPE SANGUIN 2/2</vt:lpstr>
      <vt:lpstr>Présentation PowerPoint</vt:lpstr>
      <vt:lpstr>II- QU’APPELLE T-ON SYSTÈME ABO ? 1/2</vt:lpstr>
      <vt:lpstr>II- QU’APPELLE T-ON SYSTÈME ABO ?  2/2</vt:lpstr>
      <vt:lpstr>III- QU’APPELLE T-ON SYSTÈME RHESUS ?</vt:lpstr>
      <vt:lpstr>IV- PRELEVEMENT - REACTIFS</vt:lpstr>
      <vt:lpstr>V- TECHNIQUE</vt:lpstr>
      <vt:lpstr>VI- RESULTATS</vt:lpstr>
      <vt:lpstr>VI- RESULTATS</vt:lpstr>
      <vt:lpstr>VII- DANS QUELS CAS PRATIQUE-T-ON LA DETERMINATION DU GROUPE SANGUIN ?</vt:lpstr>
      <vt:lpstr> VIII- QUELLES REGLES RESPECTER LORS DES TRANSFUSIONS SANGUINES ?  1/4 </vt:lpstr>
      <vt:lpstr>VIII- QUELLES REGLES RESPECTER LORS DES TRANSFUSIONS SANGUINES ?  2/4</vt:lpstr>
      <vt:lpstr>VIII- QUELLES REGLES RESPECTER LORS DES TRANSFUSIONS SANGUINES ?  3/4</vt:lpstr>
      <vt:lpstr>VIII-QUELLES REGLES RESPECTER LORS DES TRANSFUSIONS SANGUINES ?  4/4</vt:lpstr>
      <vt:lpstr>IX- QUELLES SONT LES COMPLICATIONS LIEES AU GROUPE RHESUS CHEZ LA FEMME ENCEINTE ?</vt:lpstr>
      <vt:lpstr>Présentation PowerPoint</vt:lpstr>
      <vt:lpstr>LE SERUM ANTI-D</vt:lpstr>
      <vt:lpstr> SERODIAGNOSTIC DES HEPATITES VIRALES   IDE/SF,LICENCE 1, Semestre 2 </vt:lpstr>
      <vt:lpstr> SERODIAGNOSTIC DE L’HEPATITE VIRALE B   IDE/SF,LICENCE 1, Semestre 2 </vt:lpstr>
      <vt:lpstr>SERODIAGNOSTIC DE L’HEPATITE VIRALE B</vt:lpstr>
      <vt:lpstr>OBJECTIFS</vt:lpstr>
      <vt:lpstr>I- GENERALITES    1/2</vt:lpstr>
      <vt:lpstr>I- GENERALITES   2/2</vt:lpstr>
      <vt:lpstr>Présentation PowerPoint</vt:lpstr>
      <vt:lpstr>II- INDICATIONS   1/2</vt:lpstr>
      <vt:lpstr>II- INDICATIONS    2/2</vt:lpstr>
      <vt:lpstr>III- PRELEVEMENT</vt:lpstr>
      <vt:lpstr>IV- INTERPRETATION  1/5</vt:lpstr>
      <vt:lpstr>IV- INTERPRETATION  2/5</vt:lpstr>
      <vt:lpstr>IV- INTERPRETATION  3/5</vt:lpstr>
      <vt:lpstr>IV- INTERPRETATION  4/5</vt:lpstr>
      <vt:lpstr>IV- INTERPRETATION  5/5</vt:lpstr>
      <vt:lpstr> SERODIAGNOSTIC DE L’HEPATITE VIRALE C   IDE/SF,LICENCE 1, Semestre 2 </vt:lpstr>
      <vt:lpstr>SERODIAGNOSTIC DE L’HEPATITE C</vt:lpstr>
      <vt:lpstr>OBJECTIFS</vt:lpstr>
      <vt:lpstr>INTRODUCTION</vt:lpstr>
      <vt:lpstr> I- INDICATIONS</vt:lpstr>
      <vt:lpstr>II-PRELEVEMENT</vt:lpstr>
      <vt:lpstr>III-INTERPRETATION   1/3</vt:lpstr>
      <vt:lpstr>III-INTERPRETATION  2/3</vt:lpstr>
      <vt:lpstr>III-INTERPRETATION 3/3</vt:lpstr>
      <vt:lpstr> TRANSMISSION</vt:lpstr>
      <vt:lpstr>C-REACTIV PROTEIN (CRP)</vt:lpstr>
      <vt:lpstr> C – REACTIVE PROTEINE   IDE/SF,LICENCE 1, Semestre 2. </vt:lpstr>
      <vt:lpstr>OBJECTIFS</vt:lpstr>
      <vt:lpstr>INTRODUCTION   1/2</vt:lpstr>
      <vt:lpstr>INTRODUCTION 2/2</vt:lpstr>
      <vt:lpstr>I- INDICATIONS</vt:lpstr>
      <vt:lpstr>II- PRELEVEMENT – VALEURS USUELLES</vt:lpstr>
      <vt:lpstr>III- INTERPRETATION  1/2</vt:lpstr>
      <vt:lpstr>III-INTERPRETATION  2/2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A L’IMMUNOLOGIE   IDE/SF, LICENCE 1, Semestre 2.</dc:title>
  <dc:creator>Appolinaire GNAMIEN</dc:creator>
  <cp:lastModifiedBy>Appolinaire GNAMIEN</cp:lastModifiedBy>
  <cp:revision>41</cp:revision>
  <dcterms:created xsi:type="dcterms:W3CDTF">2020-05-03T12:05:29Z</dcterms:created>
  <dcterms:modified xsi:type="dcterms:W3CDTF">2020-05-20T19:52:02Z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0x0101001E0A7F1C1BBC144FB1691BAEE0D841C9</vt:lpwstr>
  </property>
</Properties>
</file>