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69"/>
  </p:notesMasterIdLst>
  <p:sldIdLst>
    <p:sldId id="256" r:id="rId2"/>
    <p:sldId id="279" r:id="rId3"/>
    <p:sldId id="280" r:id="rId4"/>
    <p:sldId id="274"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5" r:id="rId23"/>
    <p:sldId id="276" r:id="rId24"/>
    <p:sldId id="277" r:id="rId25"/>
    <p:sldId id="278" r:id="rId26"/>
    <p:sldId id="281" r:id="rId27"/>
    <p:sldId id="282" r:id="rId28"/>
    <p:sldId id="283" r:id="rId29"/>
    <p:sldId id="284" r:id="rId30"/>
    <p:sldId id="285" r:id="rId31"/>
    <p:sldId id="286" r:id="rId32"/>
    <p:sldId id="287" r:id="rId33"/>
    <p:sldId id="288" r:id="rId34"/>
    <p:sldId id="289" r:id="rId35"/>
    <p:sldId id="290" r:id="rId36"/>
    <p:sldId id="291" r:id="rId37"/>
    <p:sldId id="292" r:id="rId38"/>
    <p:sldId id="293" r:id="rId39"/>
    <p:sldId id="294" r:id="rId40"/>
    <p:sldId id="295" r:id="rId41"/>
    <p:sldId id="296" r:id="rId42"/>
    <p:sldId id="297" r:id="rId43"/>
    <p:sldId id="298" r:id="rId44"/>
    <p:sldId id="299" r:id="rId45"/>
    <p:sldId id="301" r:id="rId46"/>
    <p:sldId id="302" r:id="rId47"/>
    <p:sldId id="303" r:id="rId48"/>
    <p:sldId id="304" r:id="rId49"/>
    <p:sldId id="305" r:id="rId50"/>
    <p:sldId id="306" r:id="rId51"/>
    <p:sldId id="311" r:id="rId52"/>
    <p:sldId id="307" r:id="rId53"/>
    <p:sldId id="308" r:id="rId54"/>
    <p:sldId id="309" r:id="rId55"/>
    <p:sldId id="310" r:id="rId56"/>
    <p:sldId id="312" r:id="rId57"/>
    <p:sldId id="313" r:id="rId58"/>
    <p:sldId id="314" r:id="rId59"/>
    <p:sldId id="315" r:id="rId60"/>
    <p:sldId id="316" r:id="rId61"/>
    <p:sldId id="317" r:id="rId62"/>
    <p:sldId id="318" r:id="rId63"/>
    <p:sldId id="319" r:id="rId64"/>
    <p:sldId id="320" r:id="rId65"/>
    <p:sldId id="321" r:id="rId66"/>
    <p:sldId id="322" r:id="rId67"/>
    <p:sldId id="323" r:id="rId6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404" y="-90"/>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slide" Target="slides/slide62.xml"/><Relationship Id="rId68" Type="http://schemas.openxmlformats.org/officeDocument/2006/relationships/slide" Target="slides/slide67.xml"/><Relationship Id="rId7" Type="http://schemas.openxmlformats.org/officeDocument/2006/relationships/slide" Target="slides/slide6.xml"/><Relationship Id="rId71"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slide" Target="slides/slide65.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slide" Target="slides/slide60.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fr-FR"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A3DE560-8F4B-40A7-B48F-9EF7751F4FD2}" type="datetimeFigureOut">
              <a:rPr lang="fr-FR" smtClean="0"/>
              <a:pPr/>
              <a:t>04/06/2019</a:t>
            </a:fld>
            <a:endParaRPr lang="fr-FR"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fr-F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fr-FR"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7BBC004-FE71-4EF4-B5BA-9DEEE213E6FE}" type="slidenum">
              <a:rPr lang="fr-FR" smtClean="0"/>
              <a:pPr/>
              <a:t>‹N°›</a:t>
            </a:fld>
            <a:endParaRPr lang="fr-FR" dirty="0"/>
          </a:p>
        </p:txBody>
      </p:sp>
    </p:spTree>
    <p:extLst>
      <p:ext uri="{BB962C8B-B14F-4D97-AF65-F5344CB8AC3E}">
        <p14:creationId xmlns:p14="http://schemas.microsoft.com/office/powerpoint/2010/main" val="46925641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fr-FR" dirty="0"/>
          </a:p>
        </p:txBody>
      </p:sp>
      <p:sp>
        <p:nvSpPr>
          <p:cNvPr id="4" name="Slide Number Placeholder 3"/>
          <p:cNvSpPr>
            <a:spLocks noGrp="1"/>
          </p:cNvSpPr>
          <p:nvPr>
            <p:ph type="sldNum" sz="quarter" idx="10"/>
          </p:nvPr>
        </p:nvSpPr>
        <p:spPr/>
        <p:txBody>
          <a:bodyPr/>
          <a:lstStyle/>
          <a:p>
            <a:fld id="{77BBC004-FE71-4EF4-B5BA-9DEEE213E6FE}" type="slidenum">
              <a:rPr lang="fr-FR" smtClean="0"/>
              <a:pPr/>
              <a:t>1</a:t>
            </a:fld>
            <a:endParaRPr lang="fr-FR" dirty="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fr-FR" dirty="0" err="1" smtClean="0"/>
              <a:t>App</a:t>
            </a:r>
            <a:r>
              <a:rPr lang="fr-FR" dirty="0" smtClean="0"/>
              <a:t> génital </a:t>
            </a:r>
            <a:r>
              <a:rPr lang="fr-FR" dirty="0" err="1" smtClean="0"/>
              <a:t>feminin</a:t>
            </a:r>
            <a:endParaRPr lang="fr-FR" dirty="0"/>
          </a:p>
        </p:txBody>
      </p:sp>
      <p:sp>
        <p:nvSpPr>
          <p:cNvPr id="4" name="Slide Number Placeholder 3"/>
          <p:cNvSpPr>
            <a:spLocks noGrp="1"/>
          </p:cNvSpPr>
          <p:nvPr>
            <p:ph type="sldNum" sz="quarter" idx="10"/>
          </p:nvPr>
        </p:nvSpPr>
        <p:spPr/>
        <p:txBody>
          <a:bodyPr/>
          <a:lstStyle/>
          <a:p>
            <a:fld id="{77BBC004-FE71-4EF4-B5BA-9DEEE213E6FE}" type="slidenum">
              <a:rPr lang="fr-FR" smtClean="0"/>
              <a:pPr/>
              <a:t>2</a:t>
            </a:fld>
            <a:endParaRPr lang="fr-FR" dirty="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2" name="Footer Placeholder 1"/>
          <p:cNvSpPr>
            <a:spLocks noGrp="1"/>
          </p:cNvSpPr>
          <p:nvPr>
            <p:ph type="ftr" sz="quarter" idx="11"/>
          </p:nvPr>
        </p:nvSpPr>
        <p:spPr/>
        <p:txBody>
          <a:bodyPr/>
          <a:lstStyle/>
          <a:p>
            <a:endParaRPr lang="en-US" dirty="0"/>
          </a:p>
        </p:txBody>
      </p:sp>
      <p:sp>
        <p:nvSpPr>
          <p:cNvPr id="15" name="Slide Number Placeholder 14"/>
          <p:cNvSpPr>
            <a:spLocks noGrp="1"/>
          </p:cNvSpPr>
          <p:nvPr>
            <p:ph type="sldNum" sz="quarter" idx="12"/>
          </p:nvPr>
        </p:nvSpPr>
        <p:spPr>
          <a:xfrm>
            <a:off x="8229600" y="6473952"/>
            <a:ext cx="758952" cy="246888"/>
          </a:xfrm>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19" name="Footer Placeholder 18"/>
          <p:cNvSpPr>
            <a:spLocks noGrp="1"/>
          </p:cNvSpPr>
          <p:nvPr>
            <p:ph type="ftr" sz="quarter" idx="11"/>
          </p:nvPr>
        </p:nvSpPr>
        <p:spPr>
          <a:xfrm>
            <a:off x="3581400" y="76200"/>
            <a:ext cx="2895600" cy="288925"/>
          </a:xfrm>
        </p:spPr>
        <p:txBody>
          <a:bodyPr/>
          <a:lstStyle/>
          <a:p>
            <a:endParaRPr lang="en-US" dirty="0"/>
          </a:p>
        </p:txBody>
      </p:sp>
      <p:sp>
        <p:nvSpPr>
          <p:cNvPr id="16" name="Slide Number Placeholder 15"/>
          <p:cNvSpPr>
            <a:spLocks noGrp="1"/>
          </p:cNvSpPr>
          <p:nvPr>
            <p:ph type="sldNum" sz="quarter" idx="12"/>
          </p:nvPr>
        </p:nvSpPr>
        <p:spPr>
          <a:xfrm>
            <a:off x="8229600" y="6473952"/>
            <a:ext cx="758952" cy="246888"/>
          </a:xfrm>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11" name="Footer Placeholder 10"/>
          <p:cNvSpPr>
            <a:spLocks noGrp="1"/>
          </p:cNvSpPr>
          <p:nvPr>
            <p:ph type="ftr" sz="quarter" idx="11"/>
          </p:nvPr>
        </p:nvSpPr>
        <p:spPr/>
        <p:txBody>
          <a:bodyPr/>
          <a:lstStyle/>
          <a:p>
            <a:endParaRPr lang="en-US" dirty="0"/>
          </a:p>
        </p:txBody>
      </p:sp>
      <p:sp>
        <p:nvSpPr>
          <p:cNvPr id="16" name="Slide Number Placeholder 15"/>
          <p:cNvSpPr>
            <a:spLocks noGrp="1"/>
          </p:cNvSpPr>
          <p:nvPr>
            <p:ph type="sldNum" sz="quarter" idx="12"/>
          </p:nvPr>
        </p:nvSpPr>
        <p:spPr/>
        <p:txBody>
          <a:bodyPr/>
          <a:lstStyle/>
          <a:p>
            <a:fld id="{CE3F66DA-24DE-49D4-AC58-D83C19749BD9}" type="slidenum">
              <a:rPr lang="en-US" smtClean="0"/>
              <a:pPr/>
              <a:t>‹N°›</a:t>
            </a:fld>
            <a:endParaRPr lang="en-US" dirty="0"/>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10" name="Footer Placeholder 9"/>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8229600" y="6477000"/>
            <a:ext cx="762000" cy="246888"/>
          </a:xfrm>
        </p:spPr>
        <p:txBody>
          <a:bodyPr/>
          <a:lstStyle/>
          <a:p>
            <a:fld id="{CE3F66DA-24DE-49D4-AC58-D83C19749BD9}" type="slidenum">
              <a:rPr lang="en-US" smtClean="0"/>
              <a:pPr/>
              <a:t>‹N°›</a:t>
            </a:fld>
            <a:endParaRPr lang="en-US" dirty="0"/>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21" name="Footer Placeholder 20"/>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24" name="Footer Placeholder 23"/>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29" name="Footer Placeholder 28"/>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E3F66DA-24DE-49D4-AC58-D83C19749BD9}" type="slidenum">
              <a:rPr lang="en-US" smtClean="0"/>
              <a:pPr/>
              <a:t>‹N°›</a:t>
            </a:fld>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E8AF6225-D052-48DC-AFB8-87B183BDEE7B}" type="datetimeFigureOut">
              <a:rPr lang="en-US" smtClean="0"/>
              <a:pPr/>
              <a:t>6/4/2019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31" name="Slide Number Placeholder 30"/>
          <p:cNvSpPr>
            <a:spLocks noGrp="1"/>
          </p:cNvSpPr>
          <p:nvPr>
            <p:ph type="sldNum" sz="quarter" idx="12"/>
          </p:nvPr>
        </p:nvSpPr>
        <p:spPr/>
        <p:txBody>
          <a:bodyPr/>
          <a:lstStyle/>
          <a:p>
            <a:fld id="{CE3F66DA-24DE-49D4-AC58-D83C19749BD9}" type="slidenum">
              <a:rPr lang="en-US" smtClean="0"/>
              <a:pPr/>
              <a:t>‹N°›</a:t>
            </a:fld>
            <a:endParaRPr lang="en-US" dirty="0"/>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E8AF6225-D052-48DC-AFB8-87B183BDEE7B}" type="datetimeFigureOut">
              <a:rPr lang="en-US" smtClean="0"/>
              <a:pPr/>
              <a:t>6/4/2019</a:t>
            </a:fld>
            <a:endParaRPr lang="en-US" dirty="0"/>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dirty="0"/>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CE3F66DA-24DE-49D4-AC58-D83C19749BD9}" type="slidenum">
              <a:rPr lang="en-US" smtClean="0"/>
              <a:pPr/>
              <a:t>‹N°›</a:t>
            </a:fld>
            <a:endParaRPr lang="en-US" dirty="0"/>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4.jpe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42900"/>
            <a:ext cx="9772696" cy="6858000"/>
          </a:xfrm>
          <a:ln/>
          <a:scene3d>
            <a:camera prst="perspectiveContrastingRightFacing"/>
            <a:lightRig rig="threePt" dir="t"/>
          </a:scene3d>
        </p:spPr>
        <p:style>
          <a:lnRef idx="1">
            <a:schemeClr val="accent6"/>
          </a:lnRef>
          <a:fillRef idx="2">
            <a:schemeClr val="accent6"/>
          </a:fillRef>
          <a:effectRef idx="1">
            <a:schemeClr val="accent6"/>
          </a:effectRef>
          <a:fontRef idx="minor">
            <a:schemeClr val="dk1"/>
          </a:fontRef>
        </p:style>
        <p:txBody>
          <a:bodyPr>
            <a:normAutofit/>
          </a:bodyPr>
          <a:lstStyle/>
          <a:p>
            <a:pPr algn="l"/>
            <a:r>
              <a:rPr lang="fr-FR" dirty="0" smtClean="0">
                <a:solidFill>
                  <a:srgbClr val="FF0000"/>
                </a:solidFill>
                <a:latin typeface="Algerian" pitchFamily="82" charset="0"/>
              </a:rPr>
              <a:t>           ANATOMIE DE L’APPAREIL </a:t>
            </a:r>
            <a:br>
              <a:rPr lang="fr-FR" dirty="0" smtClean="0">
                <a:solidFill>
                  <a:srgbClr val="FF0000"/>
                </a:solidFill>
                <a:latin typeface="Algerian" pitchFamily="82" charset="0"/>
              </a:rPr>
            </a:br>
            <a:r>
              <a:rPr lang="fr-FR" dirty="0" smtClean="0">
                <a:solidFill>
                  <a:srgbClr val="FF0000"/>
                </a:solidFill>
                <a:latin typeface="Algerian" pitchFamily="82" charset="0"/>
              </a:rPr>
              <a:t>                        URO-GENITAL</a:t>
            </a:r>
            <a:r>
              <a:rPr lang="fr-FR" sz="2400" dirty="0" smtClean="0">
                <a:latin typeface="Algerian" pitchFamily="82" charset="0"/>
              </a:rPr>
              <a:t>.</a:t>
            </a:r>
            <a:br>
              <a:rPr lang="fr-FR" sz="2400" dirty="0" smtClean="0">
                <a:latin typeface="Algerian" pitchFamily="82" charset="0"/>
              </a:rPr>
            </a:br>
            <a:r>
              <a:rPr lang="fr-FR" sz="2400" dirty="0" smtClean="0">
                <a:latin typeface="Algerian" pitchFamily="82" charset="0"/>
              </a:rPr>
              <a:t/>
            </a:r>
            <a:br>
              <a:rPr lang="fr-FR" sz="2400" dirty="0" smtClean="0">
                <a:latin typeface="Algerian" pitchFamily="82" charset="0"/>
              </a:rPr>
            </a:br>
            <a:r>
              <a:rPr lang="fr-FR" sz="2400" dirty="0" smtClean="0">
                <a:latin typeface="Algerian" pitchFamily="82" charset="0"/>
              </a:rPr>
              <a:t/>
            </a:r>
            <a:br>
              <a:rPr lang="fr-FR" sz="2400" dirty="0" smtClean="0">
                <a:latin typeface="Algerian" pitchFamily="82" charset="0"/>
              </a:rPr>
            </a:br>
            <a:r>
              <a:rPr lang="fr-FR" sz="2400" dirty="0" smtClean="0">
                <a:latin typeface="Algerian" pitchFamily="82" charset="0"/>
              </a:rPr>
              <a:t>                      </a:t>
            </a:r>
            <a:r>
              <a:rPr lang="fr-FR" sz="2400" u="sng" dirty="0" smtClean="0">
                <a:latin typeface="Algerian" pitchFamily="82" charset="0"/>
              </a:rPr>
              <a:t>ENSEIGNANT</a:t>
            </a:r>
            <a:r>
              <a:rPr lang="fr-FR" sz="2400" dirty="0" smtClean="0">
                <a:latin typeface="Algerian" pitchFamily="82" charset="0"/>
              </a:rPr>
              <a:t> :Dr VALENTIN</a:t>
            </a:r>
            <a:br>
              <a:rPr lang="fr-FR" sz="2400" dirty="0" smtClean="0">
                <a:latin typeface="Algerian" pitchFamily="82" charset="0"/>
              </a:rPr>
            </a:br>
            <a:r>
              <a:rPr lang="fr-FR" sz="2400" dirty="0" smtClean="0">
                <a:latin typeface="Algerian" pitchFamily="82" charset="0"/>
              </a:rPr>
              <a:t>                          </a:t>
            </a:r>
            <a:r>
              <a:rPr lang="fr-FR" sz="2400" u="sng" dirty="0" smtClean="0">
                <a:latin typeface="Algerian" pitchFamily="82" charset="0"/>
              </a:rPr>
              <a:t>ECRIT PAR</a:t>
            </a:r>
            <a:r>
              <a:rPr lang="fr-FR" sz="2400" dirty="0" smtClean="0">
                <a:latin typeface="Algerian" pitchFamily="82" charset="0"/>
              </a:rPr>
              <a:t>:BERAL SERGE/MEDECINE II</a:t>
            </a:r>
            <a:br>
              <a:rPr lang="fr-FR" sz="2400" dirty="0" smtClean="0">
                <a:latin typeface="Algerian" pitchFamily="82" charset="0"/>
              </a:rPr>
            </a:br>
            <a:r>
              <a:rPr lang="fr-FR" sz="2400" dirty="0" smtClean="0">
                <a:latin typeface="Algerian" pitchFamily="82" charset="0"/>
              </a:rPr>
              <a:t/>
            </a:r>
            <a:br>
              <a:rPr lang="fr-FR" sz="2400" dirty="0" smtClean="0">
                <a:latin typeface="Algerian" pitchFamily="82" charset="0"/>
              </a:rPr>
            </a:br>
            <a:r>
              <a:rPr lang="fr-FR" sz="2400" dirty="0" smtClean="0">
                <a:latin typeface="Algerian" pitchFamily="82" charset="0"/>
              </a:rPr>
              <a:t/>
            </a:r>
            <a:br>
              <a:rPr lang="fr-FR" sz="2400" dirty="0" smtClean="0">
                <a:latin typeface="Algerian" pitchFamily="82" charset="0"/>
              </a:rPr>
            </a:br>
            <a:r>
              <a:rPr lang="fr-FR" sz="2400" dirty="0" smtClean="0">
                <a:latin typeface="Algerian" pitchFamily="82" charset="0"/>
              </a:rPr>
              <a:t>    §Tout arrive au point a qui sait attendre§ </a:t>
            </a:r>
            <a:br>
              <a:rPr lang="fr-FR" sz="2400" dirty="0" smtClean="0">
                <a:latin typeface="Algerian" pitchFamily="82" charset="0"/>
              </a:rPr>
            </a:br>
            <a:endParaRPr lang="en-US" sz="2400" dirty="0">
              <a:latin typeface="Algerian" pitchFamily="82" charset="0"/>
            </a:endParaRPr>
          </a:p>
        </p:txBody>
      </p:sp>
      <p:sp>
        <p:nvSpPr>
          <p:cNvPr id="3" name="Subtitle 2"/>
          <p:cNvSpPr>
            <a:spLocks noGrp="1"/>
          </p:cNvSpPr>
          <p:nvPr>
            <p:ph type="subTitle" idx="1"/>
          </p:nvPr>
        </p:nvSpPr>
        <p:spPr>
          <a:xfrm>
            <a:off x="500034" y="3857628"/>
            <a:ext cx="7558118" cy="2471758"/>
          </a:xfrm>
        </p:spPr>
        <p:txBody>
          <a:bodyPr>
            <a:normAutofit fontScale="25000" lnSpcReduction="20000"/>
          </a:bodyPr>
          <a:lstStyle/>
          <a:p>
            <a:pPr marL="1028700" lvl="1" indent="-571500" algn="l"/>
            <a:r>
              <a:rPr lang="fr-FR" sz="9600" dirty="0" smtClean="0"/>
              <a:t>  </a:t>
            </a:r>
          </a:p>
          <a:p>
            <a:pPr marL="1028700" lvl="1" indent="-571500" algn="l"/>
            <a:r>
              <a:rPr lang="fr-FR" sz="7200" dirty="0" smtClean="0"/>
              <a:t>    </a:t>
            </a:r>
          </a:p>
          <a:p>
            <a:pPr marL="1028700" lvl="1" indent="-571500" algn="l"/>
            <a:endParaRPr lang="fr-FR" sz="7200" dirty="0"/>
          </a:p>
          <a:p>
            <a:pPr marL="1028700" lvl="1" indent="-571500" algn="l"/>
            <a:endParaRPr lang="fr-FR" sz="7200" dirty="0" smtClean="0"/>
          </a:p>
          <a:p>
            <a:pPr marL="1028700" lvl="1" indent="-571500" algn="l"/>
            <a:r>
              <a:rPr lang="fr-FR" sz="7200" dirty="0" smtClean="0"/>
              <a:t>                                                                                                   </a:t>
            </a:r>
            <a:endParaRPr lang="fr-FR" sz="7200" dirty="0"/>
          </a:p>
          <a:p>
            <a:pPr marL="1028700" lvl="1" indent="-571500" algn="l"/>
            <a:r>
              <a:rPr lang="fr-FR" sz="7200" dirty="0" smtClean="0"/>
              <a:t>                                                                                                                     </a:t>
            </a:r>
          </a:p>
          <a:p>
            <a:pPr marL="1028700" lvl="1" indent="-571500" algn="l"/>
            <a:endParaRPr lang="fr-FR" sz="7200" dirty="0"/>
          </a:p>
          <a:p>
            <a:pPr marL="1028700" lvl="1" indent="-571500" algn="l"/>
            <a:r>
              <a:rPr lang="fr-FR" sz="7200" dirty="0" smtClean="0"/>
              <a:t>                                 </a:t>
            </a:r>
          </a:p>
          <a:p>
            <a:pPr marL="1028700" lvl="1" indent="-571500" algn="l"/>
            <a:r>
              <a:rPr lang="fr-FR" sz="9600" dirty="0" smtClean="0">
                <a:solidFill>
                  <a:schemeClr val="tx1"/>
                </a:solidFill>
                <a:latin typeface="Edwardian Script ITC" pitchFamily="66" charset="0"/>
              </a:rPr>
              <a:t>                                                                                      vendredi 8 juillet 2016</a:t>
            </a:r>
            <a:endParaRPr lang="fr-FR" sz="9600" dirty="0">
              <a:solidFill>
                <a:schemeClr val="tx1"/>
              </a:solidFill>
              <a:latin typeface="Edwardian Script ITC" pitchFamily="66" charset="0"/>
            </a:endParaRPr>
          </a:p>
          <a:p>
            <a:pPr marL="1028700" lvl="1" indent="-571500" algn="l"/>
            <a:endParaRPr lang="fr-FR" sz="7200" dirty="0" smtClean="0"/>
          </a:p>
          <a:p>
            <a:pPr marL="1028700" lvl="1" indent="-571500" algn="l"/>
            <a:endParaRPr lang="fr-FR" sz="7200" dirty="0"/>
          </a:p>
          <a:p>
            <a:pPr marL="1028700" lvl="1" indent="-571500" algn="l"/>
            <a:endParaRPr lang="fr-FR" sz="7200" dirty="0" smtClean="0"/>
          </a:p>
          <a:p>
            <a:pPr marL="1028700" lvl="1" indent="-571500" algn="l"/>
            <a:endParaRPr lang="fr-FR" sz="7200" dirty="0"/>
          </a:p>
          <a:p>
            <a:pPr marL="1028700" lvl="1" indent="-571500" algn="l"/>
            <a:endParaRPr lang="fr-FR" sz="7200" dirty="0" smtClean="0"/>
          </a:p>
          <a:p>
            <a:pPr marL="1028700" lvl="1" indent="-571500" algn="l"/>
            <a:endParaRPr lang="fr-FR" sz="7200" dirty="0"/>
          </a:p>
          <a:p>
            <a:pPr marL="1028700" lvl="1" indent="-571500" algn="l"/>
            <a:endParaRPr lang="fr-FR" sz="7200" dirty="0" smtClean="0"/>
          </a:p>
          <a:p>
            <a:pPr marL="1028700" lvl="1" indent="-571500" algn="l"/>
            <a:endParaRPr lang="fr-FR" sz="7200" dirty="0"/>
          </a:p>
          <a:p>
            <a:pPr marL="1028700" lvl="1" indent="-571500" algn="l"/>
            <a:endParaRPr lang="fr-FR" sz="7200" dirty="0" smtClean="0"/>
          </a:p>
          <a:p>
            <a:pPr marL="1028700" lvl="1" indent="-571500" algn="l"/>
            <a:endParaRPr lang="fr-FR" sz="7200" dirty="0"/>
          </a:p>
          <a:p>
            <a:pPr marL="1028700" lvl="1" indent="-571500" algn="l"/>
            <a:endParaRPr lang="fr-FR" sz="7200" dirty="0" smtClean="0"/>
          </a:p>
          <a:p>
            <a:pPr marL="1028700" lvl="1" indent="-571500" algn="l"/>
            <a:r>
              <a:rPr lang="fr-FR" sz="7200" dirty="0" smtClean="0"/>
              <a:t>   </a:t>
            </a:r>
            <a:r>
              <a:rPr lang="fr-FR" dirty="0" smtClean="0"/>
              <a:t>      </a:t>
            </a:r>
            <a:endParaRPr lang="en-US"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solidFill>
                  <a:schemeClr val="tx1">
                    <a:lumMod val="95000"/>
                    <a:lumOff val="5000"/>
                  </a:schemeClr>
                </a:solidFill>
                <a:latin typeface="Agency FB" pitchFamily="34" charset="0"/>
              </a:rPr>
              <a:t> en arrière: la paroi thoracique et la plèvre en haut, la paroi lombaire en bas   </a:t>
            </a:r>
            <a:endParaRPr lang="fr-FR" sz="2400" dirty="0" smtClean="0">
              <a:latin typeface="Agency FB" pitchFamily="34" charset="0"/>
            </a:endParaRPr>
          </a:p>
          <a:p>
            <a:r>
              <a:rPr lang="fr-FR" sz="2400" dirty="0" smtClean="0">
                <a:latin typeface="Agency FB" pitchFamily="34" charset="0"/>
              </a:rPr>
              <a:t>En avant:</a:t>
            </a:r>
          </a:p>
          <a:p>
            <a:pPr>
              <a:buFont typeface="Wingdings" pitchFamily="2" charset="2"/>
              <a:buChar char="ü"/>
            </a:pPr>
            <a:r>
              <a:rPr lang="fr-FR" sz="2400" dirty="0" smtClean="0">
                <a:latin typeface="Agency FB" pitchFamily="34" charset="0"/>
              </a:rPr>
              <a:t>à droite: face inférieure du lobe droit du foie, l’angle colique droit et le 2eme duodénum</a:t>
            </a:r>
          </a:p>
          <a:p>
            <a:pPr>
              <a:buFont typeface="Wingdings" pitchFamily="2" charset="2"/>
              <a:buChar char="ü"/>
            </a:pPr>
            <a:r>
              <a:rPr lang="fr-FR" sz="2400" dirty="0" smtClean="0">
                <a:latin typeface="Agency FB" pitchFamily="34" charset="0"/>
              </a:rPr>
              <a:t>à gauche: le colon transverse, la face </a:t>
            </a:r>
            <a:r>
              <a:rPr lang="fr-FR" sz="2400" dirty="0" err="1" smtClean="0">
                <a:latin typeface="Agency FB" pitchFamily="34" charset="0"/>
              </a:rPr>
              <a:t>inféro</a:t>
            </a:r>
            <a:r>
              <a:rPr lang="fr-FR" sz="2400" dirty="0" smtClean="0">
                <a:latin typeface="Agency FB" pitchFamily="34" charset="0"/>
              </a:rPr>
              <a:t>-interne de la rate, le corps et la queue du pancréas.</a:t>
            </a:r>
          </a:p>
          <a:p>
            <a:pPr>
              <a:buFont typeface="Wingdings" pitchFamily="2" charset="2"/>
              <a:buChar char="ü"/>
            </a:pPr>
            <a:r>
              <a:rPr lang="fr-FR" sz="2400" dirty="0" smtClean="0">
                <a:latin typeface="Agency FB" pitchFamily="34" charset="0"/>
              </a:rPr>
              <a:t>En dedans: la veine cave inférieure à droite et l’aorte à gauche.</a:t>
            </a:r>
          </a:p>
          <a:p>
            <a:pPr>
              <a:buNone/>
            </a:pPr>
            <a:r>
              <a:rPr lang="fr-FR" sz="2400" dirty="0" smtClean="0">
                <a:latin typeface="Algerian" pitchFamily="82" charset="0"/>
              </a:rPr>
              <a:t>        7-VASCULARISATION ET INNERVATION</a:t>
            </a:r>
          </a:p>
          <a:p>
            <a:pPr>
              <a:buNone/>
            </a:pPr>
            <a:r>
              <a:rPr lang="fr-FR" sz="2400" dirty="0" smtClean="0">
                <a:latin typeface="Algerian" pitchFamily="82" charset="0"/>
              </a:rPr>
              <a:t>               7.1-ARTERES RENALES</a:t>
            </a:r>
          </a:p>
          <a:p>
            <a:pPr>
              <a:buNone/>
            </a:pPr>
            <a:r>
              <a:rPr lang="fr-FR" sz="2400" dirty="0" smtClean="0">
                <a:latin typeface="Agency FB" pitchFamily="34" charset="0"/>
              </a:rPr>
              <a:t>          Les artères rénales assurent la vascularisation des reins, une partie de la</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dirty="0" smtClean="0">
                <a:latin typeface="Algerian" pitchFamily="82" charset="0"/>
              </a:rPr>
              <a:t> </a:t>
            </a:r>
            <a:r>
              <a:rPr lang="fr-FR" sz="2400" dirty="0" smtClean="0">
                <a:latin typeface="Agency FB" pitchFamily="34" charset="0"/>
              </a:rPr>
              <a:t>surrénale et la partie initiale des uretères</a:t>
            </a:r>
            <a:endParaRPr lang="fr-FR" sz="2400" dirty="0" smtClean="0">
              <a:latin typeface="Algerian" pitchFamily="82" charset="0"/>
            </a:endParaRPr>
          </a:p>
          <a:p>
            <a:pPr>
              <a:buNone/>
            </a:pPr>
            <a:r>
              <a:rPr lang="fr-FR" sz="2400" dirty="0" smtClean="0">
                <a:latin typeface="Algerian" pitchFamily="82" charset="0"/>
              </a:rPr>
              <a:t>                        A- ORIGINE</a:t>
            </a:r>
          </a:p>
          <a:p>
            <a:pPr>
              <a:buNone/>
            </a:pPr>
            <a:r>
              <a:rPr lang="fr-FR" sz="2400" dirty="0" smtClean="0">
                <a:latin typeface="Agency FB" pitchFamily="34" charset="0"/>
              </a:rPr>
              <a:t>                 Les artères rénales naissent de la face latérale de l’aorte au niveau de L1.la gauche est nées souvent un peu plus bas.</a:t>
            </a:r>
          </a:p>
          <a:p>
            <a:pPr>
              <a:buNone/>
            </a:pPr>
            <a:r>
              <a:rPr lang="fr-FR" sz="2400" dirty="0" smtClean="0">
                <a:latin typeface="Algerian" pitchFamily="82" charset="0"/>
              </a:rPr>
              <a:t>                        B-TRAJET</a:t>
            </a:r>
          </a:p>
          <a:p>
            <a:pPr>
              <a:buNone/>
            </a:pPr>
            <a:r>
              <a:rPr lang="fr-FR" sz="2400" dirty="0" smtClean="0">
                <a:latin typeface="Agency FB" pitchFamily="34" charset="0"/>
              </a:rPr>
              <a:t>                 Elles sont obliques, latéralement en bas et en arrière. L’artère rénale est gauche est  3-4cm et celle droite est plus longue(6-7cm).Elle contourne par en arrière la veine cave inférieure.</a:t>
            </a:r>
          </a:p>
          <a:p>
            <a:pPr>
              <a:buNone/>
            </a:pPr>
            <a:r>
              <a:rPr lang="fr-FR" sz="2400" dirty="0" smtClean="0">
                <a:latin typeface="Algerian" pitchFamily="82" charset="0"/>
              </a:rPr>
              <a:t>                        C-TERMINAISON</a:t>
            </a:r>
          </a:p>
          <a:p>
            <a:pPr>
              <a:buNone/>
            </a:pPr>
            <a:r>
              <a:rPr lang="fr-FR" sz="2400" dirty="0" smtClean="0">
                <a:latin typeface="Agency FB" pitchFamily="34" charset="0"/>
              </a:rPr>
              <a:t>                  Il n’existe aucune anastomose entre les branches de divisons. Ce sont les artères terminales. </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C.1-SINUS</a:t>
            </a:r>
          </a:p>
          <a:p>
            <a:pPr>
              <a:buNone/>
            </a:pPr>
            <a:r>
              <a:rPr lang="fr-FR" sz="2400" dirty="0" smtClean="0">
                <a:latin typeface="Agency FB" pitchFamily="34" charset="0"/>
              </a:rPr>
              <a:t>            Dans le sinus du rein, la disposition est très variable. Le plus souvent il existe:</a:t>
            </a:r>
          </a:p>
          <a:p>
            <a:r>
              <a:rPr lang="fr-FR" sz="2400" dirty="0" smtClean="0">
                <a:latin typeface="Agency FB" pitchFamily="34" charset="0"/>
              </a:rPr>
              <a:t>              une branche antérieure prépyélique qui se divise en 3-4 rameaux </a:t>
            </a:r>
            <a:r>
              <a:rPr lang="fr-FR" sz="2400" dirty="0" err="1" smtClean="0">
                <a:latin typeface="Agency FB" pitchFamily="34" charset="0"/>
              </a:rPr>
              <a:t>vascularisant</a:t>
            </a:r>
            <a:r>
              <a:rPr lang="fr-FR" sz="2400" dirty="0" smtClean="0">
                <a:latin typeface="Agency FB" pitchFamily="34" charset="0"/>
              </a:rPr>
              <a:t> la partie antérieure du rein et donne une artère pour l’extrémité inférieure du rein.</a:t>
            </a:r>
          </a:p>
          <a:p>
            <a:r>
              <a:rPr lang="fr-FR" sz="2400" dirty="0" smtClean="0">
                <a:latin typeface="Agency FB" pitchFamily="34" charset="0"/>
              </a:rPr>
              <a:t>Une branche postérieure </a:t>
            </a:r>
            <a:r>
              <a:rPr lang="fr-FR" sz="2400" dirty="0" err="1" smtClean="0">
                <a:latin typeface="Agency FB" pitchFamily="34" charset="0"/>
              </a:rPr>
              <a:t>rétropyélique</a:t>
            </a:r>
            <a:r>
              <a:rPr lang="fr-FR" sz="2400" dirty="0" smtClean="0">
                <a:latin typeface="Agency FB" pitchFamily="34" charset="0"/>
              </a:rPr>
              <a:t> qui contourne le bassinet par en arrière, se divise en 3-5 rameaux, </a:t>
            </a:r>
            <a:r>
              <a:rPr lang="fr-FR" sz="2400" dirty="0" err="1" smtClean="0">
                <a:latin typeface="Agency FB" pitchFamily="34" charset="0"/>
              </a:rPr>
              <a:t>vascularise</a:t>
            </a:r>
            <a:r>
              <a:rPr lang="fr-FR" sz="2400" dirty="0" smtClean="0">
                <a:latin typeface="Agency FB" pitchFamily="34" charset="0"/>
              </a:rPr>
              <a:t> la partie postérieure du rein et donne une artère pour l’extrémité supérieure du rein.</a:t>
            </a:r>
          </a:p>
          <a:p>
            <a:pPr>
              <a:buNone/>
            </a:pPr>
            <a:r>
              <a:rPr lang="fr-FR" sz="2800" dirty="0" smtClean="0">
                <a:latin typeface="Algerian" pitchFamily="82" charset="0"/>
              </a:rPr>
              <a:t>                      C.2-DANS LE PARENCHYME</a:t>
            </a:r>
          </a:p>
          <a:p>
            <a:pPr>
              <a:buNone/>
            </a:pPr>
            <a:r>
              <a:rPr lang="fr-FR" sz="2400" dirty="0" smtClean="0">
                <a:latin typeface="Agency FB" pitchFamily="34" charset="0"/>
              </a:rPr>
              <a:t>         Les branches de terminaison des artères pré et </a:t>
            </a:r>
            <a:r>
              <a:rPr lang="fr-FR" sz="2400" dirty="0" err="1" smtClean="0">
                <a:latin typeface="Agency FB" pitchFamily="34" charset="0"/>
              </a:rPr>
              <a:t>rétropyéliques</a:t>
            </a:r>
            <a:r>
              <a:rPr lang="fr-FR" sz="2400" dirty="0" smtClean="0">
                <a:latin typeface="Agency FB" pitchFamily="34" charset="0"/>
              </a:rPr>
              <a:t> pénètrent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smtClean="0">
                <a:latin typeface="Agency FB" pitchFamily="34" charset="0"/>
              </a:rPr>
              <a:t>      entre les papilles (branches interpapillaires) puis cheminent entre les pyramides(branches pyramidales).Les branches se terminent à la base du pyramide en constituant une corbeille vasculaire appelée artère arquée d’où partent perpendiculairement les artères interlobulaires.</a:t>
            </a:r>
          </a:p>
          <a:p>
            <a:pPr>
              <a:buNone/>
            </a:pPr>
            <a:r>
              <a:rPr lang="fr-FR" sz="2800" dirty="0" smtClean="0">
                <a:latin typeface="Algerian" pitchFamily="82" charset="0"/>
              </a:rPr>
              <a:t>                  D-BRANCHES COLLATERALES</a:t>
            </a:r>
          </a:p>
          <a:p>
            <a:pPr>
              <a:buNone/>
            </a:pPr>
            <a:r>
              <a:rPr lang="fr-FR" sz="2400" dirty="0" smtClean="0">
                <a:latin typeface="Agency FB" pitchFamily="34" charset="0"/>
              </a:rPr>
              <a:t>           les artères colla sont:</a:t>
            </a:r>
          </a:p>
          <a:p>
            <a:pPr>
              <a:buFont typeface="Wingdings" pitchFamily="2" charset="2"/>
              <a:buChar char="Ø"/>
            </a:pPr>
            <a:r>
              <a:rPr lang="fr-FR" sz="2400" dirty="0" smtClean="0">
                <a:latin typeface="Agency FB" pitchFamily="34" charset="0"/>
              </a:rPr>
              <a:t>  les artères </a:t>
            </a:r>
            <a:r>
              <a:rPr lang="fr-FR" sz="2400" dirty="0" err="1" smtClean="0">
                <a:latin typeface="Agency FB" pitchFamily="34" charset="0"/>
              </a:rPr>
              <a:t>capsulo</a:t>
            </a:r>
            <a:r>
              <a:rPr lang="fr-FR" sz="2400" dirty="0" smtClean="0">
                <a:latin typeface="Agency FB" pitchFamily="34" charset="0"/>
              </a:rPr>
              <a:t>-adipeuses </a:t>
            </a:r>
            <a:r>
              <a:rPr lang="fr-FR" sz="2400" dirty="0" err="1" smtClean="0">
                <a:latin typeface="Agency FB" pitchFamily="34" charset="0"/>
              </a:rPr>
              <a:t>vascularisant</a:t>
            </a:r>
            <a:r>
              <a:rPr lang="fr-FR" sz="2400" dirty="0" smtClean="0">
                <a:latin typeface="Agency FB" pitchFamily="34" charset="0"/>
              </a:rPr>
              <a:t> la graisse </a:t>
            </a:r>
            <a:r>
              <a:rPr lang="fr-FR" sz="2400" dirty="0" err="1" smtClean="0">
                <a:latin typeface="Agency FB" pitchFamily="34" charset="0"/>
              </a:rPr>
              <a:t>périrénale</a:t>
            </a:r>
            <a:endParaRPr lang="fr-FR" sz="2400" dirty="0" smtClean="0">
              <a:latin typeface="Agency FB" pitchFamily="34" charset="0"/>
            </a:endParaRPr>
          </a:p>
          <a:p>
            <a:pPr>
              <a:buFont typeface="Wingdings" pitchFamily="2" charset="2"/>
              <a:buChar char="Ø"/>
            </a:pPr>
            <a:r>
              <a:rPr lang="fr-FR" sz="2400" dirty="0" smtClean="0">
                <a:latin typeface="Agency FB" pitchFamily="34" charset="0"/>
              </a:rPr>
              <a:t>L’artère surrénale inférieure</a:t>
            </a:r>
          </a:p>
          <a:p>
            <a:pPr>
              <a:buFont typeface="Wingdings" pitchFamily="2" charset="2"/>
              <a:buChar char="Ø"/>
            </a:pPr>
            <a:r>
              <a:rPr lang="fr-FR" sz="2400" dirty="0" smtClean="0">
                <a:latin typeface="Agency FB" pitchFamily="34" charset="0"/>
              </a:rPr>
              <a:t>Les artères </a:t>
            </a:r>
            <a:r>
              <a:rPr lang="fr-FR" sz="2400" dirty="0" err="1" smtClean="0">
                <a:latin typeface="Agency FB" pitchFamily="34" charset="0"/>
              </a:rPr>
              <a:t>pyélo</a:t>
            </a:r>
            <a:r>
              <a:rPr lang="fr-FR" sz="2400" dirty="0" smtClean="0">
                <a:latin typeface="Agency FB" pitchFamily="34" charset="0"/>
              </a:rPr>
              <a:t>-</a:t>
            </a:r>
            <a:r>
              <a:rPr lang="fr-FR" sz="2400" dirty="0" err="1" smtClean="0">
                <a:latin typeface="Agency FB" pitchFamily="34" charset="0"/>
              </a:rPr>
              <a:t>urétériques</a:t>
            </a:r>
            <a:r>
              <a:rPr lang="fr-FR" sz="2400" dirty="0" smtClean="0">
                <a:latin typeface="Agency FB" pitchFamily="34" charset="0"/>
              </a:rPr>
              <a:t> destinées au bassinet et à la partie proximale de l’uretère. Ses rameaux colla s’anastomosent entre eux et avec les artères de voisinage(art. phrénique) constituant ainsi l’arcade </a:t>
            </a:r>
            <a:r>
              <a:rPr lang="fr-FR" sz="2400" dirty="0" err="1" smtClean="0">
                <a:latin typeface="Agency FB" pitchFamily="34" charset="0"/>
              </a:rPr>
              <a:t>exorénale</a:t>
            </a:r>
            <a:r>
              <a:rPr lang="fr-FR" sz="2400" dirty="0" smtClean="0">
                <a:latin typeface="Agency FB" pitchFamily="34" charset="0"/>
              </a:rPr>
              <a:t>.</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E-VARIATIONS</a:t>
            </a:r>
          </a:p>
          <a:p>
            <a:pPr>
              <a:buNone/>
            </a:pPr>
            <a:r>
              <a:rPr lang="fr-FR" sz="2400" dirty="0" smtClean="0">
                <a:latin typeface="Agency FB" pitchFamily="34" charset="0"/>
              </a:rPr>
              <a:t>                Elles peuvent intéresser:</a:t>
            </a:r>
          </a:p>
          <a:p>
            <a:r>
              <a:rPr lang="fr-FR" sz="2400" dirty="0" smtClean="0">
                <a:latin typeface="Agency FB" pitchFamily="34" charset="0"/>
              </a:rPr>
              <a:t> le </a:t>
            </a:r>
            <a:r>
              <a:rPr lang="fr-FR" sz="2400" dirty="0" err="1" smtClean="0">
                <a:latin typeface="Agency FB" pitchFamily="34" charset="0"/>
              </a:rPr>
              <a:t>nbre</a:t>
            </a:r>
            <a:r>
              <a:rPr lang="fr-FR" sz="2400" dirty="0" smtClean="0">
                <a:latin typeface="Agency FB" pitchFamily="34" charset="0"/>
              </a:rPr>
              <a:t> des artères: dans 1/3 de cas, il existe une artère rénale double d’un coté ou parfois 3-4 du même coté. </a:t>
            </a:r>
          </a:p>
          <a:p>
            <a:r>
              <a:rPr lang="fr-FR" sz="2400" dirty="0" smtClean="0">
                <a:latin typeface="Agency FB" pitchFamily="34" charset="0"/>
              </a:rPr>
              <a:t>Le niveau d’origine :plus ou haut sur l’aorte depuis la partie initiale de l’aorte abdominale jusqu’au 1</a:t>
            </a:r>
            <a:r>
              <a:rPr lang="fr-FR" sz="2400" baseline="30000" dirty="0" smtClean="0">
                <a:latin typeface="Agency FB" pitchFamily="34" charset="0"/>
              </a:rPr>
              <a:t>er</a:t>
            </a:r>
            <a:r>
              <a:rPr lang="fr-FR" sz="2400" dirty="0" smtClean="0">
                <a:latin typeface="Agency FB" pitchFamily="34" charset="0"/>
              </a:rPr>
              <a:t> cm des artères iliaques communes.</a:t>
            </a:r>
          </a:p>
          <a:p>
            <a:r>
              <a:rPr lang="fr-FR" sz="2400" dirty="0" smtClean="0">
                <a:latin typeface="Agency FB" pitchFamily="34" charset="0"/>
              </a:rPr>
              <a:t>Le trajet et longueur(artère horizontale ).</a:t>
            </a:r>
          </a:p>
          <a:p>
            <a:r>
              <a:rPr lang="fr-FR" sz="2400" dirty="0" smtClean="0">
                <a:latin typeface="Agency FB" pitchFamily="34" charset="0"/>
              </a:rPr>
              <a:t>La terminaison plus ou moins précoce et la distribution parenchymateuse.</a:t>
            </a:r>
          </a:p>
          <a:p>
            <a:pPr>
              <a:buNone/>
            </a:pPr>
            <a:r>
              <a:rPr lang="fr-FR" sz="2400" dirty="0" smtClean="0">
                <a:latin typeface="Agency FB" pitchFamily="34" charset="0"/>
              </a:rPr>
              <a:t> NB: ces anomalies sont à considérer avant toute artériographie rénale(examen qui permet de voir la vascularisation artérielle).</a:t>
            </a:r>
          </a:p>
          <a:p>
            <a:pPr>
              <a:buNone/>
            </a:pPr>
            <a:r>
              <a:rPr lang="fr-FR" sz="2400" dirty="0" smtClean="0">
                <a:latin typeface="Agency FB" pitchFamily="34" charset="0"/>
              </a:rPr>
              <a:t> </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7.2-LES VEINES RENALES</a:t>
            </a:r>
          </a:p>
          <a:p>
            <a:pPr>
              <a:buNone/>
            </a:pPr>
            <a:r>
              <a:rPr lang="fr-FR" sz="2800" dirty="0" smtClean="0">
                <a:latin typeface="Algerian" pitchFamily="82" charset="0"/>
              </a:rPr>
              <a:t>                                    a-Origine</a:t>
            </a:r>
          </a:p>
          <a:p>
            <a:pPr>
              <a:buNone/>
            </a:pPr>
            <a:r>
              <a:rPr lang="fr-FR" sz="2400" dirty="0" smtClean="0">
                <a:latin typeface="Agency FB" pitchFamily="34" charset="0"/>
              </a:rPr>
              <a:t>           Les veines rénales naissent au bord médial du rein par confluence des veines péricalicielles.Ces </a:t>
            </a:r>
            <a:r>
              <a:rPr lang="fr-FR" sz="2400" dirty="0" err="1" smtClean="0">
                <a:latin typeface="Agency FB" pitchFamily="34" charset="0"/>
              </a:rPr>
              <a:t>vv</a:t>
            </a:r>
            <a:r>
              <a:rPr lang="fr-FR" sz="2400" dirty="0" smtClean="0">
                <a:latin typeface="Agency FB" pitchFamily="34" charset="0"/>
              </a:rPr>
              <a:t> drainent elles même les </a:t>
            </a:r>
            <a:r>
              <a:rPr lang="fr-FR" sz="2400" dirty="0" err="1" smtClean="0">
                <a:latin typeface="Agency FB" pitchFamily="34" charset="0"/>
              </a:rPr>
              <a:t>vv</a:t>
            </a:r>
            <a:r>
              <a:rPr lang="fr-FR" sz="2400" dirty="0" smtClean="0">
                <a:latin typeface="Agency FB" pitchFamily="34" charset="0"/>
              </a:rPr>
              <a:t> pyramidales et les </a:t>
            </a:r>
            <a:r>
              <a:rPr lang="fr-FR" sz="2400" dirty="0" err="1" smtClean="0">
                <a:latin typeface="Agency FB" pitchFamily="34" charset="0"/>
              </a:rPr>
              <a:t>vv</a:t>
            </a:r>
            <a:r>
              <a:rPr lang="fr-FR" sz="2400" dirty="0" smtClean="0">
                <a:latin typeface="Agency FB" pitchFamily="34" charset="0"/>
              </a:rPr>
              <a:t>  et les veines interpapillaires.Dans le sinus du rein, elles sont situées en deux plans pré et retropyélique.Le réseau prépyélique étant bcq plus important.</a:t>
            </a:r>
          </a:p>
          <a:p>
            <a:pPr>
              <a:buNone/>
            </a:pPr>
            <a:r>
              <a:rPr lang="fr-FR" sz="3000" dirty="0" smtClean="0">
                <a:latin typeface="Algerian" pitchFamily="82" charset="0"/>
              </a:rPr>
              <a:t>                                 b-trajet</a:t>
            </a:r>
          </a:p>
          <a:p>
            <a:pPr>
              <a:buNone/>
            </a:pPr>
            <a:r>
              <a:rPr lang="fr-FR" sz="2400" dirty="0" smtClean="0">
                <a:latin typeface="Agency FB" pitchFamily="34" charset="0"/>
              </a:rPr>
              <a:t>            Il diffère selon le coté:</a:t>
            </a:r>
          </a:p>
          <a:p>
            <a:r>
              <a:rPr lang="fr-FR" sz="2400" dirty="0" smtClean="0">
                <a:latin typeface="Agency FB" pitchFamily="34" charset="0"/>
              </a:rPr>
              <a:t>à droite, elle est courte(3cm) et horizontale.</a:t>
            </a:r>
          </a:p>
          <a:p>
            <a:r>
              <a:rPr lang="fr-FR" sz="2400" dirty="0" smtClean="0">
                <a:latin typeface="Agency FB" pitchFamily="34" charset="0"/>
              </a:rPr>
              <a:t> à gauche elle est longue(6cm) et oblique en haut vers la ligne médiane. Elle décrit une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courbe à concavité postérieure crossant par  avant l’aorte juste au dessous  de l’aorte mésentérique sup. Elle forme la limite inférieure d’un quadrilatère veineux limité  en outre par la veine mésentérique inférieure  et le plan splénomésentérique.</a:t>
            </a:r>
          </a:p>
          <a:p>
            <a:pPr>
              <a:buNone/>
            </a:pPr>
            <a:r>
              <a:rPr lang="fr-FR" sz="2800" dirty="0" smtClean="0">
                <a:latin typeface="Algerian" pitchFamily="82" charset="0"/>
              </a:rPr>
              <a:t>                    C-TERMINAISON</a:t>
            </a:r>
          </a:p>
          <a:p>
            <a:pPr>
              <a:buNone/>
            </a:pPr>
            <a:r>
              <a:rPr lang="fr-FR" sz="2400" dirty="0" smtClean="0">
                <a:latin typeface="Agency FB" pitchFamily="34" charset="0"/>
              </a:rPr>
              <a:t>              Les veines rénales se jettent dans la veine cave </a:t>
            </a:r>
            <a:r>
              <a:rPr lang="fr-FR" sz="2400" dirty="0" err="1" smtClean="0">
                <a:latin typeface="Agency FB" pitchFamily="34" charset="0"/>
              </a:rPr>
              <a:t>inf</a:t>
            </a:r>
            <a:r>
              <a:rPr lang="fr-FR" sz="2400" dirty="0" smtClean="0">
                <a:latin typeface="Agency FB" pitchFamily="34" charset="0"/>
              </a:rPr>
              <a:t>:</a:t>
            </a:r>
          </a:p>
          <a:p>
            <a:r>
              <a:rPr lang="fr-FR" sz="2400" dirty="0" smtClean="0">
                <a:latin typeface="Agency FB" pitchFamily="34" charset="0"/>
              </a:rPr>
              <a:t>à droite à un angle presque = 90°</a:t>
            </a:r>
          </a:p>
          <a:p>
            <a:r>
              <a:rPr lang="fr-FR" sz="2400" dirty="0" smtClean="0">
                <a:latin typeface="Agency FB" pitchFamily="34" charset="0"/>
              </a:rPr>
              <a:t>À gauche selon un angle aigu ouvert en bas.</a:t>
            </a:r>
          </a:p>
          <a:p>
            <a:pPr>
              <a:buNone/>
            </a:pPr>
            <a:r>
              <a:rPr lang="fr-FR" sz="2800" dirty="0" smtClean="0">
                <a:latin typeface="Algerian" pitchFamily="82" charset="0"/>
              </a:rPr>
              <a:t>                    D-COLLATERALES</a:t>
            </a:r>
          </a:p>
          <a:p>
            <a:pPr>
              <a:buFont typeface="Wingdings" pitchFamily="2" charset="2"/>
              <a:buChar char="Ø"/>
            </a:pPr>
            <a:r>
              <a:rPr lang="fr-FR" sz="2400" dirty="0" smtClean="0">
                <a:latin typeface="Agency FB" pitchFamily="34" charset="0"/>
              </a:rPr>
              <a:t>       de deux cotés: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Les </a:t>
            </a:r>
            <a:r>
              <a:rPr lang="fr-FR" sz="2400" dirty="0" err="1" smtClean="0">
                <a:latin typeface="Agency FB" pitchFamily="34" charset="0"/>
              </a:rPr>
              <a:t>vv</a:t>
            </a:r>
            <a:r>
              <a:rPr lang="fr-FR" sz="2400" dirty="0" smtClean="0">
                <a:latin typeface="Agency FB" pitchFamily="34" charset="0"/>
              </a:rPr>
              <a:t> surrénales inférieures</a:t>
            </a:r>
          </a:p>
          <a:p>
            <a:r>
              <a:rPr lang="fr-FR" sz="2400" dirty="0" smtClean="0">
                <a:latin typeface="Agency FB" pitchFamily="34" charset="0"/>
              </a:rPr>
              <a:t>Les </a:t>
            </a:r>
            <a:r>
              <a:rPr lang="fr-FR" sz="2400" dirty="0" err="1" smtClean="0">
                <a:latin typeface="Agency FB" pitchFamily="34" charset="0"/>
              </a:rPr>
              <a:t>vv</a:t>
            </a:r>
            <a:r>
              <a:rPr lang="fr-FR" sz="2400" dirty="0" smtClean="0">
                <a:latin typeface="Agency FB" pitchFamily="34" charset="0"/>
              </a:rPr>
              <a:t> </a:t>
            </a:r>
            <a:r>
              <a:rPr lang="fr-FR" sz="2400" dirty="0" err="1" smtClean="0">
                <a:latin typeface="Agency FB" pitchFamily="34" charset="0"/>
              </a:rPr>
              <a:t>capsulo</a:t>
            </a:r>
            <a:r>
              <a:rPr lang="fr-FR" sz="2400" dirty="0" smtClean="0">
                <a:latin typeface="Agency FB" pitchFamily="34" charset="0"/>
              </a:rPr>
              <a:t>-adipeuses</a:t>
            </a:r>
          </a:p>
          <a:p>
            <a:r>
              <a:rPr lang="fr-FR" sz="2400" dirty="0" smtClean="0">
                <a:latin typeface="Agency FB" pitchFamily="34" charset="0"/>
              </a:rPr>
              <a:t>Les </a:t>
            </a:r>
            <a:r>
              <a:rPr lang="fr-FR" sz="2400" dirty="0" err="1" smtClean="0">
                <a:latin typeface="Agency FB" pitchFamily="34" charset="0"/>
              </a:rPr>
              <a:t>vv</a:t>
            </a:r>
            <a:r>
              <a:rPr lang="fr-FR" sz="2400" dirty="0" smtClean="0">
                <a:latin typeface="Agency FB" pitchFamily="34" charset="0"/>
              </a:rPr>
              <a:t> </a:t>
            </a:r>
            <a:r>
              <a:rPr lang="fr-FR" sz="2400" dirty="0" err="1" smtClean="0">
                <a:latin typeface="Agency FB" pitchFamily="34" charset="0"/>
              </a:rPr>
              <a:t>pyélo</a:t>
            </a:r>
            <a:r>
              <a:rPr lang="fr-FR" sz="2400" dirty="0" smtClean="0">
                <a:latin typeface="Agency FB" pitchFamily="34" charset="0"/>
              </a:rPr>
              <a:t>-</a:t>
            </a:r>
            <a:r>
              <a:rPr lang="fr-FR" sz="2400" dirty="0" err="1" smtClean="0">
                <a:latin typeface="Agency FB" pitchFamily="34" charset="0"/>
              </a:rPr>
              <a:t>urétériques</a:t>
            </a:r>
            <a:endParaRPr lang="fr-FR" sz="2400" dirty="0" smtClean="0">
              <a:latin typeface="Agency FB" pitchFamily="34" charset="0"/>
            </a:endParaRPr>
          </a:p>
          <a:p>
            <a:pPr>
              <a:buFont typeface="Wingdings" pitchFamily="2" charset="2"/>
              <a:buChar char="Ø"/>
            </a:pPr>
            <a:r>
              <a:rPr lang="fr-FR" sz="2400" dirty="0" smtClean="0">
                <a:latin typeface="Agency FB" pitchFamily="34" charset="0"/>
              </a:rPr>
              <a:t>à gauche :</a:t>
            </a:r>
          </a:p>
          <a:p>
            <a:r>
              <a:rPr lang="fr-FR" sz="2400" dirty="0" smtClean="0">
                <a:latin typeface="Agency FB" pitchFamily="34" charset="0"/>
              </a:rPr>
              <a:t>La veine gonadique</a:t>
            </a:r>
          </a:p>
          <a:p>
            <a:r>
              <a:rPr lang="fr-FR" sz="2400" dirty="0" smtClean="0">
                <a:latin typeface="Agency FB" pitchFamily="34" charset="0"/>
              </a:rPr>
              <a:t>La veine surrénale principale</a:t>
            </a:r>
          </a:p>
          <a:p>
            <a:pPr>
              <a:buNone/>
            </a:pPr>
            <a:r>
              <a:rPr lang="fr-FR" sz="2400" dirty="0" smtClean="0">
                <a:latin typeface="Agency FB" pitchFamily="34" charset="0"/>
              </a:rPr>
              <a:t>                      </a:t>
            </a:r>
            <a:r>
              <a:rPr lang="fr-FR" sz="3000" dirty="0" smtClean="0">
                <a:latin typeface="Algerian" pitchFamily="82" charset="0"/>
              </a:rPr>
              <a:t>  E-ANASTOMOSE </a:t>
            </a:r>
          </a:p>
          <a:p>
            <a:r>
              <a:rPr lang="fr-FR" sz="2400" dirty="0" smtClean="0">
                <a:latin typeface="Agency FB" pitchFamily="34" charset="0"/>
              </a:rPr>
              <a:t>      dans le parenchyme rénal par une large voute veineuse sous pyramidale.</a:t>
            </a:r>
          </a:p>
          <a:p>
            <a:r>
              <a:rPr lang="fr-FR" sz="2400" dirty="0" smtClean="0">
                <a:latin typeface="Agency FB" pitchFamily="34" charset="0"/>
              </a:rPr>
              <a:t>Dans l’atmosphère par une arcade veineuse </a:t>
            </a:r>
            <a:r>
              <a:rPr lang="fr-FR" sz="2400" dirty="0" err="1" smtClean="0">
                <a:latin typeface="Agency FB" pitchFamily="34" charset="0"/>
              </a:rPr>
              <a:t>exorénale</a:t>
            </a:r>
            <a:r>
              <a:rPr lang="fr-FR" sz="2400" dirty="0" smtClean="0">
                <a:latin typeface="Agency FB" pitchFamily="34" charset="0"/>
              </a:rPr>
              <a:t> connectée aux </a:t>
            </a:r>
            <a:r>
              <a:rPr lang="fr-FR" sz="2400" dirty="0" err="1" smtClean="0">
                <a:latin typeface="Agency FB" pitchFamily="34" charset="0"/>
              </a:rPr>
              <a:t>vv</a:t>
            </a:r>
            <a:r>
              <a:rPr lang="fr-FR" sz="2400" dirty="0" smtClean="0">
                <a:latin typeface="Agency FB" pitchFamily="34" charset="0"/>
              </a:rPr>
              <a:t> coliques, urétériques et phréniques inf. </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r>
              <a:rPr lang="fr-FR" sz="2400" dirty="0" smtClean="0">
                <a:latin typeface="Agency FB" pitchFamily="34" charset="0"/>
              </a:rPr>
              <a:t>L’anastomose avec les </a:t>
            </a:r>
            <a:r>
              <a:rPr lang="fr-FR" sz="2400" dirty="0" err="1" smtClean="0">
                <a:latin typeface="Agency FB" pitchFamily="34" charset="0"/>
              </a:rPr>
              <a:t>vv</a:t>
            </a:r>
            <a:r>
              <a:rPr lang="fr-FR" sz="2400" dirty="0" smtClean="0">
                <a:latin typeface="Agency FB" pitchFamily="34" charset="0"/>
              </a:rPr>
              <a:t> azygos est importante et constitue le tronc azygos lombaire à gauche.</a:t>
            </a:r>
          </a:p>
          <a:p>
            <a:pPr>
              <a:buNone/>
            </a:pPr>
            <a:r>
              <a:rPr lang="fr-FR" sz="3000" dirty="0" smtClean="0">
                <a:latin typeface="Algerian" pitchFamily="82" charset="0"/>
              </a:rPr>
              <a:t>                 7.3-LES LYMPHATIQUES</a:t>
            </a:r>
          </a:p>
          <a:p>
            <a:pPr>
              <a:buNone/>
            </a:pPr>
            <a:r>
              <a:rPr lang="fr-FR" sz="2400" dirty="0" smtClean="0">
                <a:latin typeface="Agency FB" pitchFamily="34" charset="0"/>
              </a:rPr>
              <a:t>               Les collecteurs d’origine suivent les vaisseaux sanguins.</a:t>
            </a:r>
          </a:p>
          <a:p>
            <a:pPr>
              <a:buNone/>
            </a:pPr>
            <a:r>
              <a:rPr lang="fr-FR" sz="3000" dirty="0" smtClean="0">
                <a:latin typeface="Algerian" pitchFamily="82" charset="0"/>
              </a:rPr>
              <a:t>                 7.4-LES NERFS</a:t>
            </a:r>
          </a:p>
          <a:p>
            <a:pPr>
              <a:buNone/>
            </a:pPr>
            <a:r>
              <a:rPr lang="fr-FR" sz="2400" dirty="0" smtClean="0">
                <a:latin typeface="Agency FB" pitchFamily="34" charset="0"/>
              </a:rPr>
              <a:t>                Ils proviennent du plexus solaire. Le plexus rénal a pour origine:</a:t>
            </a:r>
          </a:p>
          <a:p>
            <a:r>
              <a:rPr lang="fr-FR" sz="2400" dirty="0" smtClean="0">
                <a:latin typeface="Agency FB" pitchFamily="34" charset="0"/>
              </a:rPr>
              <a:t>Les ganglions cœliaques    </a:t>
            </a:r>
          </a:p>
          <a:p>
            <a:r>
              <a:rPr lang="fr-FR" sz="2400" dirty="0" smtClean="0">
                <a:latin typeface="Agency FB" pitchFamily="34" charset="0"/>
              </a:rPr>
              <a:t>Les ganglions mésentériques sup</a:t>
            </a:r>
          </a:p>
          <a:p>
            <a:r>
              <a:rPr lang="fr-FR" sz="2400" dirty="0" smtClean="0">
                <a:latin typeface="Agency FB" pitchFamily="34" charset="0"/>
              </a:rPr>
              <a:t>Les ganglions aorticorenaux </a:t>
            </a:r>
          </a:p>
          <a:p>
            <a:r>
              <a:rPr lang="fr-FR" sz="2400" dirty="0" smtClean="0">
                <a:latin typeface="Agency FB" pitchFamily="34" charset="0"/>
              </a:rPr>
              <a:t>Le nerf petit splanchnique et splanchnique </a:t>
            </a:r>
            <a:r>
              <a:rPr lang="fr-FR" sz="2400" dirty="0" err="1" smtClean="0">
                <a:latin typeface="Agency FB" pitchFamily="34" charset="0"/>
              </a:rPr>
              <a:t>inf</a:t>
            </a:r>
            <a:endParaRPr lang="fr-FR" sz="2400" dirty="0" smtClean="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Les rameaux nerveux se répartissent en deus plans antérieurs et postérieurs .</a:t>
            </a:r>
          </a:p>
          <a:p>
            <a:pPr>
              <a:buNone/>
            </a:pPr>
            <a:r>
              <a:rPr lang="fr-FR" sz="2800" dirty="0" smtClean="0">
                <a:latin typeface="Algerian" pitchFamily="82" charset="0"/>
              </a:rPr>
              <a:t>                          CONCLUSION     </a:t>
            </a:r>
          </a:p>
          <a:p>
            <a:pPr>
              <a:buNone/>
            </a:pPr>
            <a:r>
              <a:rPr lang="fr-FR" sz="2400" dirty="0" smtClean="0">
                <a:latin typeface="Agency FB" pitchFamily="34" charset="0"/>
              </a:rPr>
              <a:t>                  Les reins sont deus organes pairs situés dans le rétropéritoine.Ils ont des rapports étroits avec des organes de voisinage. La </a:t>
            </a:r>
            <a:r>
              <a:rPr lang="fr-FR" sz="2400" dirty="0" err="1" smtClean="0">
                <a:latin typeface="Agency FB" pitchFamily="34" charset="0"/>
              </a:rPr>
              <a:t>knce</a:t>
            </a:r>
            <a:r>
              <a:rPr lang="fr-FR" sz="2400" dirty="0" smtClean="0">
                <a:latin typeface="Agency FB" pitchFamily="34" charset="0"/>
              </a:rPr>
              <a:t> de l’anatomie du rein est importante pour les variations anatomiques et prise en charge chirurgicale des pathologies rénales.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Content Placeholder 3" descr="IMG_20100101_054437.jpg"/>
          <p:cNvPicPr>
            <a:picLocks noGrp="1" noChangeAspect="1"/>
          </p:cNvPicPr>
          <p:nvPr>
            <p:ph idx="1"/>
          </p:nvPr>
        </p:nvPicPr>
        <p:blipFill>
          <a:blip r:embed="rId3" cstate="print"/>
          <a:stretch>
            <a:fillRect/>
          </a:stretch>
        </p:blipFill>
        <p:spPr>
          <a:xfrm>
            <a:off x="1630892" y="1554163"/>
            <a:ext cx="6034616" cy="4525962"/>
          </a:xfrm>
          <a:prstGeom prst="rect">
            <a:avLst/>
          </a:prstGeom>
          <a:ln w="88900" cap="sq" cmpd="thickThin">
            <a:solidFill>
              <a:srgbClr val="000000"/>
            </a:solidFill>
            <a:prstDash val="solid"/>
            <a:miter lim="800000"/>
          </a:ln>
          <a:effectLst>
            <a:innerShdw blurRad="76200">
              <a:srgbClr val="000000"/>
            </a:innerShdw>
          </a:effectLst>
        </p:spPr>
      </p:pic>
      <p:pic>
        <p:nvPicPr>
          <p:cNvPr id="5" name="Picture 4" descr="IMG_20100101_054450.jpg"/>
          <p:cNvPicPr>
            <a:picLocks noChangeAspect="1"/>
          </p:cNvPicPr>
          <p:nvPr/>
        </p:nvPicPr>
        <p:blipFill>
          <a:blip r:embed="rId4"/>
          <a:stretch>
            <a:fillRect/>
          </a:stretch>
        </p:blipFill>
        <p:spPr>
          <a:xfrm rot="5400000">
            <a:off x="-389359" y="-389359"/>
            <a:ext cx="9144000" cy="793671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dirty="0" smtClean="0">
                <a:latin typeface="Algerian" pitchFamily="82" charset="0"/>
              </a:rPr>
              <a:t>                       CHAPITRE2</a:t>
            </a:r>
          </a:p>
          <a:p>
            <a:pPr>
              <a:buNone/>
            </a:pPr>
            <a:r>
              <a:rPr lang="fr-FR" dirty="0" smtClean="0">
                <a:latin typeface="Algerian" pitchFamily="82" charset="0"/>
              </a:rPr>
              <a:t>                    </a:t>
            </a:r>
            <a:r>
              <a:rPr lang="fr-FR" u="sng" dirty="0" smtClean="0">
                <a:latin typeface="Algerian" pitchFamily="82" charset="0"/>
              </a:rPr>
              <a:t>LES URETERES</a:t>
            </a:r>
          </a:p>
          <a:p>
            <a:pPr>
              <a:buNone/>
            </a:pPr>
            <a:endParaRPr lang="fr-FR" dirty="0" smtClean="0">
              <a:latin typeface="Algerian" pitchFamily="82" charset="0"/>
            </a:endParaRPr>
          </a:p>
          <a:p>
            <a:pPr>
              <a:buNone/>
            </a:pPr>
            <a:r>
              <a:rPr lang="fr-FR" sz="2800" dirty="0" smtClean="0">
                <a:latin typeface="Algerian" pitchFamily="82" charset="0"/>
              </a:rPr>
              <a:t>                        1.DEFINITION</a:t>
            </a:r>
          </a:p>
          <a:p>
            <a:pPr>
              <a:buNone/>
            </a:pPr>
            <a:r>
              <a:rPr lang="fr-FR" sz="2400" dirty="0" smtClean="0">
                <a:latin typeface="Agency FB" pitchFamily="34" charset="0"/>
              </a:rPr>
              <a:t>           Les uretères sont deux long conduits musculo-membraneux, contractiles qui conduisent l ‘urine sécrété par les rein du bassinet à la vessie .</a:t>
            </a:r>
          </a:p>
          <a:p>
            <a:pPr>
              <a:buNone/>
            </a:pPr>
            <a:r>
              <a:rPr lang="fr-FR" sz="2800" dirty="0" smtClean="0">
                <a:latin typeface="Algerian" pitchFamily="82" charset="0"/>
              </a:rPr>
              <a:t>         2.TRAJET D’ENSEMBLE ET SITUATION</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a-origine</a:t>
            </a:r>
          </a:p>
          <a:p>
            <a:pPr>
              <a:buNone/>
            </a:pPr>
            <a:r>
              <a:rPr lang="fr-FR" sz="2800" dirty="0" smtClean="0">
                <a:latin typeface="Algerian" pitchFamily="82" charset="0"/>
              </a:rPr>
              <a:t>    </a:t>
            </a:r>
            <a:r>
              <a:rPr lang="fr-FR" sz="2400" dirty="0" smtClean="0">
                <a:latin typeface="Agency FB" pitchFamily="34" charset="0"/>
              </a:rPr>
              <a:t>     L’uretère fait suite à la partie </a:t>
            </a:r>
            <a:r>
              <a:rPr lang="fr-FR" sz="2400" dirty="0" err="1" smtClean="0">
                <a:latin typeface="Agency FB" pitchFamily="34" charset="0"/>
              </a:rPr>
              <a:t>inf</a:t>
            </a:r>
            <a:r>
              <a:rPr lang="fr-FR" sz="2400" dirty="0" smtClean="0">
                <a:latin typeface="Agency FB" pitchFamily="34" charset="0"/>
              </a:rPr>
              <a:t> du bassinet en regard du processus transverse  de L2.</a:t>
            </a:r>
          </a:p>
          <a:p>
            <a:pPr>
              <a:buNone/>
            </a:pPr>
            <a:r>
              <a:rPr lang="fr-FR" sz="2800" dirty="0" smtClean="0">
                <a:latin typeface="Algerian" pitchFamily="82" charset="0"/>
              </a:rPr>
              <a:t>                                 b-trajet  </a:t>
            </a:r>
          </a:p>
          <a:p>
            <a:pPr>
              <a:buNone/>
            </a:pPr>
            <a:r>
              <a:rPr lang="fr-FR" sz="2400" dirty="0" smtClean="0">
                <a:latin typeface="Agency FB" pitchFamily="34" charset="0"/>
              </a:rPr>
              <a:t>       Bien individualisé sur une uiv,l’uretère comporte plusieurs parties:</a:t>
            </a:r>
          </a:p>
          <a:p>
            <a:pPr>
              <a:buFont typeface="Wingdings" pitchFamily="2" charset="2"/>
              <a:buChar char="Ø"/>
            </a:pPr>
            <a:r>
              <a:rPr lang="fr-FR" sz="2400" dirty="0" smtClean="0">
                <a:latin typeface="Agency FB" pitchFamily="34" charset="0"/>
              </a:rPr>
              <a:t> partie abdominale: verticalement descente jusqu’au détroit sup et comporte deux segments: segment sup( ou lombaire) et segment </a:t>
            </a:r>
            <a:r>
              <a:rPr lang="fr-FR" sz="2400" dirty="0" err="1" smtClean="0">
                <a:latin typeface="Agency FB" pitchFamily="34" charset="0"/>
              </a:rPr>
              <a:t>inf</a:t>
            </a:r>
            <a:r>
              <a:rPr lang="fr-FR" sz="2400" dirty="0" smtClean="0">
                <a:latin typeface="Agency FB" pitchFamily="34" charset="0"/>
              </a:rPr>
              <a:t> (ou iliaque).</a:t>
            </a:r>
          </a:p>
          <a:p>
            <a:pPr>
              <a:buFont typeface="Wingdings" pitchFamily="2" charset="2"/>
              <a:buChar char="Ø"/>
            </a:pPr>
            <a:r>
              <a:rPr lang="fr-FR" sz="2400" dirty="0" smtClean="0">
                <a:latin typeface="Agency FB" pitchFamily="34" charset="0"/>
              </a:rPr>
              <a:t>Partie pelvienne: elle comporte 3 segments notamment viscéral, pariétal et vésical. </a:t>
            </a:r>
          </a:p>
          <a:p>
            <a:pPr>
              <a:buNone/>
            </a:pPr>
            <a:r>
              <a:rPr lang="fr-FR" sz="2400" dirty="0" smtClean="0">
                <a:latin typeface="Agency FB" pitchFamily="34" charset="0"/>
              </a:rPr>
              <a:t>                          </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solidFill>
                  <a:schemeClr val="tx1">
                    <a:lumMod val="85000"/>
                    <a:lumOff val="15000"/>
                  </a:schemeClr>
                </a:solidFill>
                <a:latin typeface="Algerian" pitchFamily="82" charset="0"/>
              </a:rPr>
              <a:t>                   C-TERMINAISON</a:t>
            </a:r>
          </a:p>
          <a:p>
            <a:pPr>
              <a:buNone/>
            </a:pPr>
            <a:r>
              <a:rPr lang="fr-FR" sz="2400" dirty="0" smtClean="0">
                <a:solidFill>
                  <a:schemeClr val="tx1">
                    <a:lumMod val="85000"/>
                    <a:lumOff val="15000"/>
                  </a:schemeClr>
                </a:solidFill>
                <a:latin typeface="Agency FB" pitchFamily="34" charset="0"/>
              </a:rPr>
              <a:t>           L’uretère s’ouvre dans la vessie à l’</a:t>
            </a:r>
            <a:r>
              <a:rPr lang="fr-FR" sz="2400" dirty="0" err="1" smtClean="0">
                <a:solidFill>
                  <a:schemeClr val="tx1">
                    <a:lumMod val="85000"/>
                    <a:lumOff val="15000"/>
                  </a:schemeClr>
                </a:solidFill>
                <a:latin typeface="Agency FB" pitchFamily="34" charset="0"/>
              </a:rPr>
              <a:t>ostium</a:t>
            </a:r>
            <a:r>
              <a:rPr lang="fr-FR" sz="2400" dirty="0" smtClean="0">
                <a:solidFill>
                  <a:schemeClr val="tx1">
                    <a:lumMod val="85000"/>
                    <a:lumOff val="15000"/>
                  </a:schemeClr>
                </a:solidFill>
                <a:latin typeface="Agency FB" pitchFamily="34" charset="0"/>
              </a:rPr>
              <a:t> de l’uretère(</a:t>
            </a:r>
            <a:r>
              <a:rPr lang="fr-FR" sz="2400" dirty="0" err="1" smtClean="0">
                <a:solidFill>
                  <a:schemeClr val="tx1">
                    <a:lumMod val="85000"/>
                    <a:lumOff val="15000"/>
                  </a:schemeClr>
                </a:solidFill>
                <a:latin typeface="Agency FB" pitchFamily="34" charset="0"/>
              </a:rPr>
              <a:t>meat</a:t>
            </a:r>
            <a:r>
              <a:rPr lang="fr-FR" sz="2400" dirty="0" smtClean="0">
                <a:solidFill>
                  <a:schemeClr val="tx1">
                    <a:lumMod val="85000"/>
                    <a:lumOff val="15000"/>
                  </a:schemeClr>
                </a:solidFill>
                <a:latin typeface="Agency FB" pitchFamily="34" charset="0"/>
              </a:rPr>
              <a:t> urétéral).</a:t>
            </a:r>
          </a:p>
          <a:p>
            <a:pPr>
              <a:buNone/>
            </a:pPr>
            <a:r>
              <a:rPr lang="fr-FR" sz="2400" dirty="0" smtClean="0">
                <a:solidFill>
                  <a:schemeClr val="tx1">
                    <a:lumMod val="85000"/>
                    <a:lumOff val="15000"/>
                  </a:schemeClr>
                </a:solidFill>
                <a:latin typeface="Agency FB" pitchFamily="34" charset="0"/>
              </a:rPr>
              <a:t>      NB: Finalement les deux uretères sont distant de 8cm à leur origine et de 2cm à la terminaison.</a:t>
            </a:r>
          </a:p>
          <a:p>
            <a:pPr>
              <a:buNone/>
            </a:pPr>
            <a:r>
              <a:rPr lang="fr-FR" sz="2800" dirty="0" smtClean="0">
                <a:solidFill>
                  <a:schemeClr val="tx1">
                    <a:lumMod val="85000"/>
                    <a:lumOff val="15000"/>
                  </a:schemeClr>
                </a:solidFill>
                <a:latin typeface="Algerian" pitchFamily="82" charset="0"/>
              </a:rPr>
              <a:t>                    3-DIMENSION</a:t>
            </a:r>
          </a:p>
          <a:p>
            <a:pPr>
              <a:buFont typeface="Wingdings" pitchFamily="2" charset="2"/>
              <a:buChar char="Ø"/>
            </a:pPr>
            <a:r>
              <a:rPr lang="fr-FR" sz="2400" dirty="0" smtClean="0">
                <a:solidFill>
                  <a:schemeClr val="tx1">
                    <a:lumMod val="85000"/>
                    <a:lumOff val="15000"/>
                  </a:schemeClr>
                </a:solidFill>
                <a:latin typeface="Agency FB" pitchFamily="34" charset="0"/>
              </a:rPr>
              <a:t> longueur :24-32cm</a:t>
            </a:r>
          </a:p>
          <a:p>
            <a:pPr>
              <a:buNone/>
            </a:pPr>
            <a:r>
              <a:rPr lang="fr-FR" sz="2400" dirty="0" smtClean="0">
                <a:solidFill>
                  <a:schemeClr val="tx1">
                    <a:lumMod val="85000"/>
                    <a:lumOff val="15000"/>
                  </a:schemeClr>
                </a:solidFill>
                <a:latin typeface="Agency FB" pitchFamily="34" charset="0"/>
              </a:rPr>
              <a:t>        - partie </a:t>
            </a:r>
            <a:r>
              <a:rPr lang="fr-FR" sz="2400" dirty="0" err="1" smtClean="0">
                <a:solidFill>
                  <a:schemeClr val="tx1">
                    <a:lumMod val="85000"/>
                    <a:lumOff val="15000"/>
                  </a:schemeClr>
                </a:solidFill>
                <a:latin typeface="Agency FB" pitchFamily="34" charset="0"/>
              </a:rPr>
              <a:t>abdo</a:t>
            </a:r>
            <a:r>
              <a:rPr lang="fr-FR" sz="2400" dirty="0" smtClean="0">
                <a:solidFill>
                  <a:schemeClr val="tx1">
                    <a:lumMod val="85000"/>
                    <a:lumOff val="15000"/>
                  </a:schemeClr>
                </a:solidFill>
                <a:latin typeface="Agency FB" pitchFamily="34" charset="0"/>
              </a:rPr>
              <a:t>:12-14cm dont 9-10cm pour le segment lombaire et 3-4cm pour cl8 iliaque.</a:t>
            </a:r>
          </a:p>
          <a:p>
            <a:pPr>
              <a:buNone/>
            </a:pPr>
            <a:r>
              <a:rPr lang="fr-FR" sz="2400" dirty="0" smtClean="0">
                <a:latin typeface="Agency FB" pitchFamily="34" charset="0"/>
              </a:rPr>
              <a:t>       -partie pelvienne:12-18cm dont 1.5cm seulement pour le segment vésical.</a:t>
            </a:r>
          </a:p>
          <a:p>
            <a:pPr>
              <a:buFont typeface="Wingdings" pitchFamily="2" charset="2"/>
              <a:buChar char="Ø"/>
            </a:pPr>
            <a:r>
              <a:rPr lang="fr-FR" sz="2400" dirty="0" smtClean="0">
                <a:latin typeface="Agency FB" pitchFamily="34" charset="0"/>
              </a:rPr>
              <a:t> diamètre:3-5cm avec deux rétrécissements.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4-MOYENS DE FIXITE</a:t>
            </a:r>
          </a:p>
          <a:p>
            <a:pPr>
              <a:buNone/>
            </a:pPr>
            <a:r>
              <a:rPr lang="fr-FR" sz="2400" dirty="0" smtClean="0">
                <a:latin typeface="Agency FB" pitchFamily="34" charset="0"/>
              </a:rPr>
              <a:t>              L’uretère est relativement mobile mais maintenu en place par:</a:t>
            </a:r>
          </a:p>
          <a:p>
            <a:r>
              <a:rPr lang="fr-FR" sz="2400" dirty="0" smtClean="0">
                <a:latin typeface="Agency FB" pitchFamily="34" charset="0"/>
              </a:rPr>
              <a:t>Ses deux extrémités(bassinet et vessie)</a:t>
            </a:r>
          </a:p>
          <a:p>
            <a:r>
              <a:rPr lang="fr-FR" sz="2400" dirty="0" smtClean="0">
                <a:latin typeface="Agency FB" pitchFamily="34" charset="0"/>
              </a:rPr>
              <a:t>Son adhérence à la face postérieure  du péritoine pariétal postérieur.</a:t>
            </a:r>
          </a:p>
          <a:p>
            <a:r>
              <a:rPr lang="fr-FR" sz="2400" dirty="0" smtClean="0">
                <a:latin typeface="Agency FB" pitchFamily="34" charset="0"/>
              </a:rPr>
              <a:t>En haut au bord médial de l’extrémité </a:t>
            </a:r>
            <a:r>
              <a:rPr lang="fr-FR" sz="2400" dirty="0" err="1" smtClean="0">
                <a:latin typeface="Agency FB" pitchFamily="34" charset="0"/>
              </a:rPr>
              <a:t>inf</a:t>
            </a:r>
            <a:r>
              <a:rPr lang="fr-FR" sz="2400" dirty="0" smtClean="0">
                <a:latin typeface="Agency FB" pitchFamily="34" charset="0"/>
              </a:rPr>
              <a:t> du rein(ligament inter-</a:t>
            </a:r>
            <a:r>
              <a:rPr lang="fr-FR" sz="2400" dirty="0" err="1" smtClean="0">
                <a:latin typeface="Agency FB" pitchFamily="34" charset="0"/>
              </a:rPr>
              <a:t>ureterorenal</a:t>
            </a:r>
            <a:r>
              <a:rPr lang="fr-FR" sz="2400" dirty="0" smtClean="0">
                <a:latin typeface="Agency FB" pitchFamily="34" charset="0"/>
              </a:rPr>
              <a:t>).</a:t>
            </a:r>
          </a:p>
          <a:p>
            <a:pPr>
              <a:buNone/>
            </a:pPr>
            <a:r>
              <a:rPr lang="fr-FR" sz="2800" dirty="0" smtClean="0">
                <a:latin typeface="Algerian" pitchFamily="82" charset="0"/>
              </a:rPr>
              <a:t>                    5-STRUCTURE</a:t>
            </a:r>
          </a:p>
          <a:p>
            <a:pPr>
              <a:buNone/>
            </a:pPr>
            <a:r>
              <a:rPr lang="fr-FR" sz="2400" dirty="0" smtClean="0">
                <a:latin typeface="Agency FB" pitchFamily="34" charset="0"/>
              </a:rPr>
              <a:t>               L’uretère est constitué de 3 tuniques dont de dehors en dedans:</a:t>
            </a:r>
          </a:p>
          <a:p>
            <a:r>
              <a:rPr lang="fr-FR" sz="2400" dirty="0" smtClean="0">
                <a:latin typeface="Agency FB" pitchFamily="34" charset="0"/>
              </a:rPr>
              <a:t>adventice:conjonctivo-elastique ou cheminent vaisseaux et nerfs.</a:t>
            </a:r>
          </a:p>
          <a:p>
            <a:r>
              <a:rPr lang="fr-FR" sz="2400" dirty="0" smtClean="0">
                <a:latin typeface="Agency FB" pitchFamily="34" charset="0"/>
              </a:rPr>
              <a:t>musculeuse: lisse avec deus couches(</a:t>
            </a:r>
            <a:r>
              <a:rPr lang="fr-FR" sz="2400" dirty="0" err="1" smtClean="0">
                <a:latin typeface="Agency FB" pitchFamily="34" charset="0"/>
              </a:rPr>
              <a:t>int</a:t>
            </a:r>
            <a:r>
              <a:rPr lang="fr-FR" sz="2400" dirty="0" smtClean="0">
                <a:latin typeface="Agency FB" pitchFamily="34" charset="0"/>
              </a:rPr>
              <a:t> et </a:t>
            </a:r>
            <a:r>
              <a:rPr lang="fr-FR" sz="2400" dirty="0" err="1" smtClean="0">
                <a:latin typeface="Agency FB" pitchFamily="34" charset="0"/>
              </a:rPr>
              <a:t>ext</a:t>
            </a:r>
            <a:r>
              <a:rPr lang="fr-FR" sz="2400" dirty="0" smtClean="0">
                <a:latin typeface="Agency FB" pitchFamily="34" charset="0"/>
              </a:rPr>
              <a:t>).</a:t>
            </a:r>
          </a:p>
          <a:p>
            <a:r>
              <a:rPr lang="fr-FR" sz="2400" dirty="0" smtClean="0">
                <a:latin typeface="Agency FB" pitchFamily="34" charset="0"/>
              </a:rPr>
              <a:t>muqueuse: lisse en continuité en bas avec la muqueuse vésicale.</a:t>
            </a:r>
          </a:p>
          <a:p>
            <a:pPr>
              <a:buNone/>
            </a:pPr>
            <a:endParaRPr lang="fr-FR" sz="2400" dirty="0" smtClean="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3000" dirty="0" smtClean="0">
                <a:latin typeface="Algerian" pitchFamily="82" charset="0"/>
              </a:rPr>
              <a:t>                           6-RAPPORTS</a:t>
            </a:r>
          </a:p>
          <a:p>
            <a:pPr>
              <a:buNone/>
            </a:pPr>
            <a:r>
              <a:rPr lang="fr-FR" sz="2400" dirty="0" smtClean="0">
                <a:latin typeface="Agency FB" pitchFamily="34" charset="0"/>
              </a:rPr>
              <a:t>           l’uretère traverse plusieurs conduits anatomiques:</a:t>
            </a:r>
          </a:p>
          <a:p>
            <a:pPr>
              <a:buFont typeface="Wingdings" pitchFamily="2" charset="2"/>
              <a:buChar char="Ø"/>
            </a:pPr>
            <a:r>
              <a:rPr lang="fr-FR" sz="2400" dirty="0" smtClean="0">
                <a:latin typeface="Agency FB" pitchFamily="34" charset="0"/>
              </a:rPr>
              <a:t>Segment lombaire vertical ou légèrement oblique en bas et en dedans. Il répond en avant au péritoine et en arrière au muscle psoas. Il est croisé sur sa face antérieure au niveau de L3 par les vaisseaux spermatiques.</a:t>
            </a:r>
          </a:p>
          <a:p>
            <a:pPr>
              <a:buFont typeface="Wingdings" pitchFamily="2" charset="2"/>
              <a:buChar char="Ø"/>
            </a:pPr>
            <a:r>
              <a:rPr lang="fr-FR" sz="2400" dirty="0" smtClean="0">
                <a:latin typeface="Agency FB" pitchFamily="34" charset="0"/>
              </a:rPr>
              <a:t>Segment iliaque: il se projette en dedans des articulations sacro-iliques.Il décrit une courbe concave en arrière sur la </a:t>
            </a:r>
            <a:r>
              <a:rPr lang="fr-FR" sz="2400" dirty="0" err="1" smtClean="0">
                <a:latin typeface="Agency FB" pitchFamily="34" charset="0"/>
              </a:rPr>
              <a:t>la</a:t>
            </a:r>
            <a:r>
              <a:rPr lang="fr-FR" sz="2400" dirty="0" smtClean="0">
                <a:latin typeface="Agency FB" pitchFamily="34" charset="0"/>
              </a:rPr>
              <a:t> saillie des vaisseaux iliaques. L’uretère droit </a:t>
            </a:r>
            <a:r>
              <a:rPr lang="fr-FR" sz="2400" dirty="0" err="1" smtClean="0">
                <a:latin typeface="Agency FB" pitchFamily="34" charset="0"/>
              </a:rPr>
              <a:t>xse</a:t>
            </a:r>
            <a:r>
              <a:rPr lang="fr-FR" sz="2400" dirty="0" smtClean="0">
                <a:latin typeface="Agency FB" pitchFamily="34" charset="0"/>
              </a:rPr>
              <a:t> la face </a:t>
            </a:r>
            <a:r>
              <a:rPr lang="fr-FR" sz="2400" dirty="0" err="1" smtClean="0">
                <a:latin typeface="Agency FB" pitchFamily="34" charset="0"/>
              </a:rPr>
              <a:t>ant</a:t>
            </a:r>
            <a:r>
              <a:rPr lang="fr-FR" sz="2400" dirty="0" smtClean="0">
                <a:latin typeface="Agency FB" pitchFamily="34" charset="0"/>
              </a:rPr>
              <a:t> de l’artère iliaque </a:t>
            </a:r>
            <a:r>
              <a:rPr lang="fr-FR" sz="2400" dirty="0" err="1" smtClean="0">
                <a:latin typeface="Agency FB" pitchFamily="34" charset="0"/>
              </a:rPr>
              <a:t>ext</a:t>
            </a:r>
            <a:r>
              <a:rPr lang="fr-FR" sz="2400" dirty="0" smtClean="0">
                <a:latin typeface="Agency FB" pitchFamily="34" charset="0"/>
              </a:rPr>
              <a:t> et l’uretère </a:t>
            </a:r>
            <a:r>
              <a:rPr lang="fr-FR" sz="2400" dirty="0" err="1" smtClean="0">
                <a:latin typeface="Agency FB" pitchFamily="34" charset="0"/>
              </a:rPr>
              <a:t>gche</a:t>
            </a:r>
            <a:r>
              <a:rPr lang="fr-FR" sz="2400" dirty="0" smtClean="0">
                <a:latin typeface="Agency FB" pitchFamily="34" charset="0"/>
              </a:rPr>
              <a:t> </a:t>
            </a:r>
            <a:r>
              <a:rPr lang="fr-FR" sz="2400" dirty="0" err="1" smtClean="0">
                <a:latin typeface="Agency FB" pitchFamily="34" charset="0"/>
              </a:rPr>
              <a:t>xse</a:t>
            </a:r>
            <a:r>
              <a:rPr lang="fr-FR" sz="2400" dirty="0" smtClean="0">
                <a:latin typeface="Agency FB" pitchFamily="34" charset="0"/>
              </a:rPr>
              <a:t> la face </a:t>
            </a:r>
            <a:r>
              <a:rPr lang="fr-FR" sz="2400" dirty="0" err="1" smtClean="0">
                <a:latin typeface="Agency FB" pitchFamily="34" charset="0"/>
              </a:rPr>
              <a:t>ant</a:t>
            </a:r>
            <a:r>
              <a:rPr lang="fr-FR" sz="2400" dirty="0" smtClean="0">
                <a:latin typeface="Agency FB" pitchFamily="34" charset="0"/>
              </a:rPr>
              <a:t> de l’artère iliaque commune.</a:t>
            </a:r>
          </a:p>
          <a:p>
            <a:pPr>
              <a:buFont typeface="Wingdings" pitchFamily="2" charset="2"/>
              <a:buChar char="Ø"/>
            </a:pPr>
            <a:r>
              <a:rPr lang="fr-FR" sz="2400" dirty="0" smtClean="0">
                <a:latin typeface="Agency FB" pitchFamily="34" charset="0"/>
              </a:rPr>
              <a:t>Segment pelvien: il décrit une courbe concave en avant et en dedans:</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normAutofit lnSpcReduction="10000"/>
          </a:bodyPr>
          <a:lstStyle/>
          <a:p>
            <a:pPr>
              <a:buNone/>
            </a:pPr>
            <a:r>
              <a:rPr lang="fr-FR" sz="2400" dirty="0" smtClean="0">
                <a:latin typeface="Agency FB" pitchFamily="34" charset="0"/>
              </a:rPr>
              <a:t>     -à sa terminaison, l’uretère traverse la paroi vésicale obliquement en bas, en avant et en dedans.</a:t>
            </a:r>
          </a:p>
          <a:p>
            <a:pPr>
              <a:buNone/>
            </a:pPr>
            <a:r>
              <a:rPr lang="fr-FR" sz="2400" dirty="0" smtClean="0">
                <a:latin typeface="Agency FB" pitchFamily="34" charset="0"/>
              </a:rPr>
              <a:t>      -les méats urétéraux ont des formes variables: ovalaire, en fente oblique en bas et en dedans, arrondie, ponctiforme.</a:t>
            </a:r>
          </a:p>
          <a:p>
            <a:pPr>
              <a:buNone/>
            </a:pPr>
            <a:r>
              <a:rPr lang="fr-FR" sz="2800" dirty="0" smtClean="0">
                <a:latin typeface="Algerian" pitchFamily="82" charset="0"/>
              </a:rPr>
              <a:t>                      7-VAISSEAUX ET NERFS</a:t>
            </a:r>
          </a:p>
          <a:p>
            <a:pPr>
              <a:buNone/>
            </a:pPr>
            <a:r>
              <a:rPr lang="fr-FR" sz="2400" dirty="0" smtClean="0">
                <a:latin typeface="Agency FB" pitchFamily="34" charset="0"/>
              </a:rPr>
              <a:t>                                </a:t>
            </a:r>
            <a:r>
              <a:rPr lang="fr-FR" sz="2800" dirty="0" smtClean="0">
                <a:latin typeface="Algerian" pitchFamily="82" charset="0"/>
              </a:rPr>
              <a:t>7.1-ARTERES</a:t>
            </a:r>
          </a:p>
          <a:p>
            <a:pPr>
              <a:buNone/>
            </a:pPr>
            <a:r>
              <a:rPr lang="fr-FR" sz="2400" dirty="0" smtClean="0">
                <a:latin typeface="Agency FB" pitchFamily="34" charset="0"/>
              </a:rPr>
              <a:t>               De haut en bas, elles proviennent successivement des artères: artère rénale, gonadiques(testiculaire ou varoque),iliaque commune et interne,génito-vésicale chez l’</a:t>
            </a:r>
            <a:r>
              <a:rPr lang="fr-FR" sz="2400" dirty="0" err="1" smtClean="0">
                <a:latin typeface="Agency FB" pitchFamily="34" charset="0"/>
              </a:rPr>
              <a:t>hoe</a:t>
            </a:r>
            <a:r>
              <a:rPr lang="fr-FR" sz="2400" dirty="0" smtClean="0">
                <a:latin typeface="Agency FB" pitchFamily="34" charset="0"/>
              </a:rPr>
              <a:t> ou utérines chez la femme.</a:t>
            </a:r>
          </a:p>
          <a:p>
            <a:pPr>
              <a:buNone/>
            </a:pPr>
            <a:r>
              <a:rPr lang="fr-FR" sz="2800" dirty="0" smtClean="0">
                <a:latin typeface="Algerian" pitchFamily="82" charset="0"/>
              </a:rPr>
              <a:t>          </a:t>
            </a:r>
          </a:p>
          <a:p>
            <a:pPr>
              <a:buNone/>
            </a:pPr>
            <a:r>
              <a:rPr lang="fr-FR" sz="2800" dirty="0" smtClean="0">
                <a:latin typeface="Algerian" pitchFamily="82" charset="0"/>
              </a:rPr>
              <a:t>	 </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500034" y="1571612"/>
            <a:ext cx="8229600" cy="4525963"/>
          </a:xfrm>
        </p:spPr>
        <p:txBody>
          <a:bodyPr>
            <a:normAutofit lnSpcReduction="10000"/>
          </a:bodyPr>
          <a:lstStyle/>
          <a:p>
            <a:pPr>
              <a:buNone/>
            </a:pPr>
            <a:r>
              <a:rPr lang="fr-FR" sz="2800" dirty="0" smtClean="0">
                <a:latin typeface="Algerian" pitchFamily="82" charset="0"/>
              </a:rPr>
              <a:t>                        7.2-LES VEINES</a:t>
            </a:r>
          </a:p>
          <a:p>
            <a:pPr>
              <a:buNone/>
            </a:pPr>
            <a:r>
              <a:rPr lang="fr-FR" sz="2800" dirty="0" smtClean="0">
                <a:latin typeface="Algerian" pitchFamily="82" charset="0"/>
              </a:rPr>
              <a:t>         </a:t>
            </a:r>
            <a:r>
              <a:rPr lang="fr-FR" sz="2400" dirty="0" smtClean="0">
                <a:latin typeface="Agency FB" pitchFamily="34" charset="0"/>
              </a:rPr>
              <a:t>Calquées sur les artères, elles gagnent les </a:t>
            </a:r>
            <a:r>
              <a:rPr lang="fr-FR" sz="2400" dirty="0" err="1" smtClean="0">
                <a:latin typeface="Agency FB" pitchFamily="34" charset="0"/>
              </a:rPr>
              <a:t>vv</a:t>
            </a:r>
            <a:r>
              <a:rPr lang="fr-FR" sz="2400" dirty="0" smtClean="0">
                <a:latin typeface="Agency FB" pitchFamily="34" charset="0"/>
              </a:rPr>
              <a:t>:</a:t>
            </a:r>
          </a:p>
          <a:p>
            <a:pPr>
              <a:buFont typeface="Wingdings" pitchFamily="2" charset="2"/>
              <a:buChar char="Ø"/>
            </a:pPr>
            <a:r>
              <a:rPr lang="fr-FR" sz="2400" dirty="0" smtClean="0">
                <a:latin typeface="Agency FB" pitchFamily="34" charset="0"/>
              </a:rPr>
              <a:t>Rénales</a:t>
            </a:r>
          </a:p>
          <a:p>
            <a:pPr>
              <a:buFont typeface="Wingdings" pitchFamily="2" charset="2"/>
              <a:buChar char="Ø"/>
            </a:pPr>
            <a:r>
              <a:rPr lang="fr-FR" sz="2400" dirty="0" smtClean="0">
                <a:latin typeface="Agency FB" pitchFamily="34" charset="0"/>
              </a:rPr>
              <a:t>Gonadiques</a:t>
            </a:r>
          </a:p>
          <a:p>
            <a:pPr>
              <a:buFont typeface="Wingdings" pitchFamily="2" charset="2"/>
              <a:buChar char="Ø"/>
            </a:pPr>
            <a:r>
              <a:rPr lang="fr-FR" sz="2400" dirty="0" smtClean="0">
                <a:latin typeface="Agency FB" pitchFamily="34" charset="0"/>
              </a:rPr>
              <a:t>Iliaques internes et leurs affluents</a:t>
            </a:r>
          </a:p>
          <a:p>
            <a:pPr>
              <a:buNone/>
            </a:pPr>
            <a:r>
              <a:rPr lang="fr-FR" sz="3000" dirty="0" smtClean="0">
                <a:latin typeface="Algerian" pitchFamily="82" charset="0"/>
              </a:rPr>
              <a:t>                      7.3-LYMPHATIQUES</a:t>
            </a:r>
          </a:p>
          <a:p>
            <a:pPr>
              <a:buNone/>
            </a:pPr>
            <a:r>
              <a:rPr lang="fr-FR" sz="2400" dirty="0" smtClean="0">
                <a:latin typeface="Agency FB" pitchFamily="34" charset="0"/>
              </a:rPr>
              <a:t>               Ils sont tributaire des nœuds lymphatiques:</a:t>
            </a:r>
          </a:p>
          <a:p>
            <a:pPr>
              <a:buFont typeface="Wingdings" pitchFamily="2" charset="2"/>
              <a:buChar char="Ø"/>
            </a:pPr>
            <a:r>
              <a:rPr lang="fr-FR" sz="2400" dirty="0" err="1" smtClean="0">
                <a:latin typeface="Agency FB" pitchFamily="34" charset="0"/>
              </a:rPr>
              <a:t>Abdomino</a:t>
            </a:r>
            <a:r>
              <a:rPr lang="fr-FR" sz="2400" dirty="0" smtClean="0">
                <a:latin typeface="Agency FB" pitchFamily="34" charset="0"/>
              </a:rPr>
              <a:t>-</a:t>
            </a:r>
            <a:r>
              <a:rPr lang="fr-FR" sz="2400" dirty="0" err="1" smtClean="0">
                <a:latin typeface="Agency FB" pitchFamily="34" charset="0"/>
              </a:rPr>
              <a:t>latéro</a:t>
            </a:r>
            <a:r>
              <a:rPr lang="fr-FR" sz="2400" dirty="0" smtClean="0">
                <a:latin typeface="Agency FB" pitchFamily="34" charset="0"/>
              </a:rPr>
              <a:t>-aortiques</a:t>
            </a:r>
          </a:p>
          <a:p>
            <a:pPr>
              <a:buFont typeface="Wingdings" pitchFamily="2" charset="2"/>
              <a:buChar char="Ø"/>
            </a:pPr>
            <a:r>
              <a:rPr lang="fr-FR" sz="2400" dirty="0" smtClean="0">
                <a:latin typeface="Agency FB" pitchFamily="34" charset="0"/>
              </a:rPr>
              <a:t>Iliaques communes externes </a:t>
            </a:r>
          </a:p>
          <a:p>
            <a:pPr>
              <a:buNone/>
            </a:pPr>
            <a:r>
              <a:rPr lang="fr-FR" sz="2400" dirty="0" smtClean="0">
                <a:latin typeface="Agency FB" pitchFamily="34" charset="0"/>
              </a:rPr>
              <a:t>                      </a:t>
            </a:r>
          </a:p>
          <a:p>
            <a:pPr>
              <a:buNone/>
            </a:pPr>
            <a:endParaRPr lang="fr-FR" sz="2800" dirty="0">
              <a:latin typeface="Algerian" pitchFamily="82"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Font typeface="Wingdings" pitchFamily="2" charset="2"/>
              <a:buChar char="Ø"/>
            </a:pPr>
            <a:r>
              <a:rPr lang="fr-FR" sz="2400" dirty="0" smtClean="0">
                <a:latin typeface="Agency FB" pitchFamily="34" charset="0"/>
              </a:rPr>
              <a:t>Iliaques communes et internes.</a:t>
            </a:r>
          </a:p>
          <a:p>
            <a:pPr>
              <a:buNone/>
            </a:pPr>
            <a:r>
              <a:rPr lang="fr-FR" sz="2400" dirty="0" smtClean="0">
                <a:latin typeface="Agency FB" pitchFamily="34" charset="0"/>
              </a:rPr>
              <a:t>              Ils sont largement anastomosés avec les lymphatiques du rein en haut et ceux de la vessie en bas.</a:t>
            </a:r>
          </a:p>
          <a:p>
            <a:pPr>
              <a:buNone/>
            </a:pPr>
            <a:r>
              <a:rPr lang="fr-FR" sz="2800" dirty="0" smtClean="0">
                <a:latin typeface="Algerian" pitchFamily="82" charset="0"/>
              </a:rPr>
              <a:t>                           7.4-LES NERFS</a:t>
            </a:r>
          </a:p>
          <a:p>
            <a:pPr>
              <a:buNone/>
            </a:pPr>
            <a:r>
              <a:rPr lang="fr-FR" sz="2400" dirty="0" smtClean="0">
                <a:latin typeface="Agency FB" pitchFamily="34" charset="0"/>
              </a:rPr>
              <a:t>                Accompagnant les artères, ils proviennent du plexus rénal, plexus testiculaire ou </a:t>
            </a:r>
            <a:r>
              <a:rPr lang="fr-FR" sz="2400" dirty="0" err="1" smtClean="0">
                <a:latin typeface="Agency FB" pitchFamily="34" charset="0"/>
              </a:rPr>
              <a:t>ovarique</a:t>
            </a:r>
            <a:r>
              <a:rPr lang="fr-FR" sz="2400" dirty="0" smtClean="0">
                <a:latin typeface="Agency FB" pitchFamily="34" charset="0"/>
              </a:rPr>
              <a:t> et du plexus hypogastrique </a:t>
            </a:r>
            <a:r>
              <a:rPr lang="fr-FR" sz="2400" dirty="0" err="1" smtClean="0">
                <a:latin typeface="Agency FB" pitchFamily="34" charset="0"/>
              </a:rPr>
              <a:t>inf</a:t>
            </a:r>
            <a:r>
              <a:rPr lang="fr-FR" sz="2400" dirty="0" smtClean="0">
                <a:latin typeface="Agency FB" pitchFamily="34" charset="0"/>
              </a:rPr>
              <a:t> .</a:t>
            </a:r>
          </a:p>
          <a:p>
            <a:pPr>
              <a:buNone/>
            </a:pPr>
            <a:r>
              <a:rPr lang="fr-FR" sz="2800" dirty="0" smtClean="0">
                <a:latin typeface="Algerian" pitchFamily="82" charset="0"/>
              </a:rPr>
              <a:t>                            8-ANOMALIES</a:t>
            </a:r>
          </a:p>
          <a:p>
            <a:pPr>
              <a:buNone/>
            </a:pPr>
            <a:r>
              <a:rPr lang="fr-FR" sz="2400" dirty="0" smtClean="0">
                <a:latin typeface="Agency FB" pitchFamily="34" charset="0"/>
              </a:rPr>
              <a:t>                Elles sont extrêmement fréquentes. Il peut s’agir:</a:t>
            </a:r>
          </a:p>
          <a:p>
            <a:r>
              <a:rPr lang="fr-FR" sz="2400" dirty="0" smtClean="0">
                <a:latin typeface="Agency FB" pitchFamily="34" charset="0"/>
              </a:rPr>
              <a:t> d’une absence d’uretère s’accompagnant d’une agénésie rénale homolatérale.</a:t>
            </a:r>
          </a:p>
          <a:p>
            <a:r>
              <a:rPr lang="fr-FR" sz="2400" dirty="0" smtClean="0">
                <a:latin typeface="Agency FB" pitchFamily="34" charset="0"/>
              </a:rPr>
              <a:t>D’une artère borgne en haut ou en bas;</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r>
              <a:rPr lang="fr-FR" sz="2400" dirty="0" smtClean="0">
                <a:latin typeface="Agency FB" pitchFamily="34" charset="0"/>
              </a:rPr>
              <a:t>D’une uretère double(uretère bifide)</a:t>
            </a:r>
          </a:p>
          <a:p>
            <a:r>
              <a:rPr lang="fr-FR" sz="2400" dirty="0" smtClean="0">
                <a:latin typeface="Agency FB" pitchFamily="34" charset="0"/>
              </a:rPr>
              <a:t>d‘un abouchement ectopique(intra ou extra vésical).</a:t>
            </a:r>
          </a:p>
          <a:p>
            <a:pPr>
              <a:buNone/>
            </a:pPr>
            <a:r>
              <a:rPr lang="fr-FR" sz="2400" dirty="0" smtClean="0">
                <a:latin typeface="Agency FB" pitchFamily="34" charset="0"/>
              </a:rPr>
              <a:t>        Ces anomalies se rencontrent surtout en cas de duplicité urétérale.</a:t>
            </a:r>
          </a:p>
          <a:p>
            <a:pPr>
              <a:buNone/>
            </a:pPr>
            <a:r>
              <a:rPr lang="fr-FR" sz="2400" dirty="0" smtClean="0">
                <a:latin typeface="Agency FB" pitchFamily="34" charset="0"/>
              </a:rPr>
              <a:t>                              </a:t>
            </a:r>
            <a:r>
              <a:rPr lang="fr-FR" sz="2800" dirty="0" smtClean="0">
                <a:latin typeface="Algerian" pitchFamily="82" charset="0"/>
              </a:rPr>
              <a:t>CONCLUSION</a:t>
            </a:r>
            <a:endParaRPr lang="fr-FR" sz="2400" dirty="0" smtClean="0">
              <a:latin typeface="Algerian" pitchFamily="82" charset="0"/>
            </a:endParaRPr>
          </a:p>
          <a:p>
            <a:pPr>
              <a:buNone/>
            </a:pPr>
            <a:r>
              <a:rPr lang="fr-FR" sz="2400" dirty="0" smtClean="0">
                <a:latin typeface="Agency FB" pitchFamily="34" charset="0"/>
              </a:rPr>
              <a:t>           L’uretère est un long conduit qui traverse plusieurs régions avec des rapports étroits aux organes voisins. Il présente des rétrécissements qui sont souvent le siège de lithiase.</a:t>
            </a:r>
          </a:p>
          <a:p>
            <a:pPr>
              <a:buNone/>
            </a:pPr>
            <a:r>
              <a:rPr lang="fr-FR" sz="2400" dirty="0" smtClean="0">
                <a:latin typeface="Agency FB" pitchFamily="34" charset="0"/>
              </a:rPr>
              <a:t>           Les malformations sont également fréquentes. D’ou la </a:t>
            </a:r>
            <a:r>
              <a:rPr lang="fr-FR" sz="2400" dirty="0" err="1" smtClean="0">
                <a:latin typeface="Agency FB" pitchFamily="34" charset="0"/>
              </a:rPr>
              <a:t>knce</a:t>
            </a:r>
            <a:r>
              <a:rPr lang="fr-FR" sz="2400" dirty="0" smtClean="0">
                <a:latin typeface="Agency FB" pitchFamily="34" charset="0"/>
              </a:rPr>
              <a:t> anatomique normale de l’uretère s’avère nécessaire.</a:t>
            </a:r>
          </a:p>
          <a:p>
            <a:pPr>
              <a:buNone/>
            </a:pPr>
            <a:r>
              <a:rPr lang="fr-FR" sz="2400" dirty="0" smtClean="0">
                <a:latin typeface="Agency FB" pitchFamily="34" charset="0"/>
              </a:rPr>
              <a:t>                                                                                        </a:t>
            </a:r>
          </a:p>
          <a:p>
            <a:pPr>
              <a:buNone/>
            </a:pPr>
            <a:r>
              <a:rPr lang="fr-FR" sz="2400" dirty="0" smtClean="0">
                <a:latin typeface="Agency FB" pitchFamily="34" charset="0"/>
              </a:rPr>
              <a:t>                                      </a:t>
            </a:r>
            <a:r>
              <a:rPr lang="fr-FR" sz="2800" u="sng" dirty="0" smtClean="0">
                <a:latin typeface="Algerian" pitchFamily="82" charset="0"/>
              </a:rPr>
              <a:t>Merci</a:t>
            </a:r>
            <a:r>
              <a:rPr lang="fr-FR" sz="2400" dirty="0" smtClean="0">
                <a:latin typeface="Agency FB" pitchFamily="34" charset="0"/>
              </a:rPr>
              <a: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lstStyle/>
          <a:p>
            <a:pPr>
              <a:buNone/>
            </a:pPr>
            <a:r>
              <a:rPr lang="fr-FR" dirty="0" smtClean="0">
                <a:latin typeface="Algerian" pitchFamily="82" charset="0"/>
              </a:rPr>
              <a:t>                      CHAPITRE3</a:t>
            </a:r>
          </a:p>
          <a:p>
            <a:pPr>
              <a:buNone/>
            </a:pPr>
            <a:r>
              <a:rPr lang="fr-FR" dirty="0" smtClean="0">
                <a:latin typeface="Algerian" pitchFamily="82" charset="0"/>
              </a:rPr>
              <a:t>                       </a:t>
            </a:r>
            <a:r>
              <a:rPr lang="fr-FR" u="sng" dirty="0" smtClean="0">
                <a:latin typeface="Algerian" pitchFamily="82" charset="0"/>
              </a:rPr>
              <a:t>LA VESSIE</a:t>
            </a:r>
          </a:p>
          <a:p>
            <a:pPr>
              <a:buNone/>
            </a:pPr>
            <a:r>
              <a:rPr lang="fr-FR" dirty="0" smtClean="0">
                <a:latin typeface="Algerian" pitchFamily="82" charset="0"/>
              </a:rPr>
              <a:t>                               </a:t>
            </a:r>
          </a:p>
          <a:p>
            <a:pPr>
              <a:buNone/>
            </a:pPr>
            <a:r>
              <a:rPr lang="fr-FR" dirty="0" smtClean="0">
                <a:latin typeface="Algerian" pitchFamily="82" charset="0"/>
              </a:rPr>
              <a:t>                      </a:t>
            </a:r>
            <a:r>
              <a:rPr lang="fr-FR" sz="2800" dirty="0" smtClean="0">
                <a:latin typeface="Algerian" pitchFamily="82" charset="0"/>
              </a:rPr>
              <a:t>1-DEFINITION</a:t>
            </a:r>
          </a:p>
          <a:p>
            <a:pPr>
              <a:buNone/>
            </a:pPr>
            <a:r>
              <a:rPr lang="fr-FR" sz="2800" dirty="0" smtClean="0">
                <a:latin typeface="Algerian" pitchFamily="82" charset="0"/>
              </a:rPr>
              <a:t>           </a:t>
            </a:r>
            <a:r>
              <a:rPr lang="fr-FR" sz="2400" dirty="0" smtClean="0">
                <a:latin typeface="Agency FB" pitchFamily="34" charset="0"/>
              </a:rPr>
              <a:t>la vessie est un réservoir musculo-membraneux destiné à contenir l’urine entre chaque miction.</a:t>
            </a:r>
          </a:p>
          <a:p>
            <a:pPr>
              <a:buNone/>
            </a:pPr>
            <a:r>
              <a:rPr lang="fr-FR" sz="2800" dirty="0" smtClean="0">
                <a:latin typeface="Algerian" pitchFamily="82" charset="0"/>
              </a:rPr>
              <a:t>                         2-SITUATION ANATOMIQUE</a:t>
            </a:r>
          </a:p>
          <a:p>
            <a:pPr>
              <a:buNone/>
            </a:pPr>
            <a:r>
              <a:rPr lang="fr-FR" sz="2400" dirty="0" smtClean="0">
                <a:latin typeface="Agency FB" pitchFamily="34" charset="0"/>
              </a:rPr>
              <a:t>            L a vessie est située dans la loge antérieure du pelvis:</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pic>
        <p:nvPicPr>
          <p:cNvPr id="4" name="Content Placeholder 3" descr="IMG_20100101_054450.jpg"/>
          <p:cNvPicPr>
            <a:picLocks noGrp="1" noChangeAspect="1"/>
          </p:cNvPicPr>
          <p:nvPr>
            <p:ph idx="1"/>
          </p:nvPr>
        </p:nvPicPr>
        <p:blipFill>
          <a:blip r:embed="rId2"/>
          <a:stretch>
            <a:fillRect/>
          </a:stretch>
        </p:blipFill>
        <p:spPr>
          <a:xfrm rot="5400000">
            <a:off x="1024598" y="332692"/>
            <a:ext cx="6880490" cy="6215108"/>
          </a:xfrm>
          <a:prstGeom prst="rect">
            <a:avLst/>
          </a:prstGeom>
          <a:ln w="228600" cap="sq" cmpd="thickThin">
            <a:solidFill>
              <a:srgbClr val="000000"/>
            </a:solidFill>
            <a:prstDash val="solid"/>
            <a:miter lim="800000"/>
          </a:ln>
          <a:effectLst>
            <a:innerShdw blurRad="76200">
              <a:srgbClr val="000000"/>
            </a:innerShdw>
          </a:effectLst>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Au dessous du péritoine </a:t>
            </a:r>
          </a:p>
          <a:p>
            <a:r>
              <a:rPr lang="fr-FR" sz="2400" dirty="0" smtClean="0">
                <a:latin typeface="Agency FB" pitchFamily="34" charset="0"/>
              </a:rPr>
              <a:t>En arrière de la symphyse pubienne</a:t>
            </a:r>
          </a:p>
          <a:p>
            <a:r>
              <a:rPr lang="fr-FR" sz="2400" dirty="0" smtClean="0">
                <a:latin typeface="Agency FB" pitchFamily="34" charset="0"/>
              </a:rPr>
              <a:t>En avant de l’appareil génital chez la femme et en avant du rectum chez l’</a:t>
            </a:r>
            <a:r>
              <a:rPr lang="fr-FR" sz="2400" dirty="0" err="1" smtClean="0">
                <a:latin typeface="Agency FB" pitchFamily="34" charset="0"/>
              </a:rPr>
              <a:t>hoe</a:t>
            </a:r>
            <a:endParaRPr lang="fr-FR" sz="2400" dirty="0" smtClean="0">
              <a:latin typeface="Agency FB" pitchFamily="34" charset="0"/>
            </a:endParaRPr>
          </a:p>
          <a:p>
            <a:r>
              <a:rPr lang="fr-FR" sz="2400" dirty="0" smtClean="0">
                <a:latin typeface="Agency FB" pitchFamily="34" charset="0"/>
              </a:rPr>
              <a:t>Au dessus de la partie antérieure du plancher périnéal</a:t>
            </a:r>
          </a:p>
          <a:p>
            <a:r>
              <a:rPr lang="fr-FR" sz="2400" dirty="0" smtClean="0">
                <a:latin typeface="Agency FB" pitchFamily="34" charset="0"/>
              </a:rPr>
              <a:t>Elle repose sur la prostate chez l’</a:t>
            </a:r>
            <a:r>
              <a:rPr lang="fr-FR" sz="2400" dirty="0" err="1" smtClean="0">
                <a:latin typeface="Agency FB" pitchFamily="34" charset="0"/>
              </a:rPr>
              <a:t>hoe</a:t>
            </a:r>
            <a:r>
              <a:rPr lang="fr-FR" sz="2400" dirty="0" smtClean="0">
                <a:latin typeface="Agency FB" pitchFamily="34" charset="0"/>
              </a:rPr>
              <a:t> et sur le vagin chez la femme </a:t>
            </a:r>
          </a:p>
          <a:p>
            <a:r>
              <a:rPr lang="fr-FR" sz="2400" dirty="0" smtClean="0">
                <a:latin typeface="Agency FB" pitchFamily="34" charset="0"/>
              </a:rPr>
              <a:t>Chez l’embryon et le </a:t>
            </a:r>
            <a:r>
              <a:rPr lang="fr-FR" sz="2400" dirty="0" err="1" smtClean="0">
                <a:latin typeface="Agency FB" pitchFamily="34" charset="0"/>
              </a:rPr>
              <a:t>nouveau-né,elle</a:t>
            </a:r>
            <a:r>
              <a:rPr lang="fr-FR" sz="2400" dirty="0" smtClean="0">
                <a:latin typeface="Agency FB" pitchFamily="34" charset="0"/>
              </a:rPr>
              <a:t> est en situation </a:t>
            </a:r>
            <a:r>
              <a:rPr lang="fr-FR" sz="2400" dirty="0" err="1" smtClean="0">
                <a:latin typeface="Agency FB" pitchFamily="34" charset="0"/>
              </a:rPr>
              <a:t>bcq</a:t>
            </a:r>
            <a:r>
              <a:rPr lang="fr-FR" sz="2400" dirty="0" smtClean="0">
                <a:latin typeface="Agency FB" pitchFamily="34" charset="0"/>
              </a:rPr>
              <a:t> plus haute </a:t>
            </a:r>
            <a:r>
              <a:rPr lang="fr-FR" sz="2400" dirty="0" err="1" smtClean="0">
                <a:latin typeface="Agency FB" pitchFamily="34" charset="0"/>
              </a:rPr>
              <a:t>repondant</a:t>
            </a:r>
            <a:r>
              <a:rPr lang="fr-FR" sz="2400" dirty="0" smtClean="0">
                <a:latin typeface="Agency FB" pitchFamily="34" charset="0"/>
              </a:rPr>
              <a:t> en grande partie à la partie abdominale.</a:t>
            </a:r>
          </a:p>
          <a:p>
            <a:pPr>
              <a:buNone/>
            </a:pPr>
            <a:r>
              <a:rPr lang="fr-FR" sz="2800" dirty="0" smtClean="0">
                <a:latin typeface="Algerian" pitchFamily="82" charset="0"/>
              </a:rPr>
              <a:t>                    3.DIMENSSIONS ET CAPACITES  </a:t>
            </a:r>
          </a:p>
          <a:p>
            <a:pPr>
              <a:buNone/>
            </a:pPr>
            <a:r>
              <a:rPr lang="fr-FR" sz="2800" dirty="0" smtClean="0">
                <a:latin typeface="Algerian" pitchFamily="82" charset="0"/>
              </a:rPr>
              <a:t>                        3.1-VESSIE VIDE</a:t>
            </a:r>
          </a:p>
          <a:p>
            <a:r>
              <a:rPr lang="fr-FR" sz="2400" dirty="0" smtClean="0">
                <a:latin typeface="Agency FB" pitchFamily="34" charset="0"/>
              </a:rPr>
              <a:t>Diamètre </a:t>
            </a:r>
            <a:r>
              <a:rPr lang="fr-FR" sz="2400" dirty="0" err="1" smtClean="0">
                <a:latin typeface="Agency FB" pitchFamily="34" charset="0"/>
              </a:rPr>
              <a:t>antéro-postérieure</a:t>
            </a:r>
            <a:r>
              <a:rPr lang="fr-FR" sz="2400" dirty="0" smtClean="0">
                <a:latin typeface="Agency FB" pitchFamily="34" charset="0"/>
              </a:rPr>
              <a:t>:5-6cm</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428596" y="1500174"/>
            <a:ext cx="8229600" cy="4525963"/>
          </a:xfrm>
        </p:spPr>
        <p:txBody>
          <a:bodyPr>
            <a:normAutofit/>
          </a:bodyPr>
          <a:lstStyle/>
          <a:p>
            <a:r>
              <a:rPr lang="fr-FR" sz="2400" dirty="0" smtClean="0">
                <a:latin typeface="Agency FB" pitchFamily="34" charset="0"/>
              </a:rPr>
              <a:t>Diamètre transversal:7cm</a:t>
            </a:r>
          </a:p>
          <a:p>
            <a:pPr>
              <a:buNone/>
            </a:pPr>
            <a:r>
              <a:rPr lang="fr-FR" sz="2800" dirty="0" smtClean="0">
                <a:latin typeface="Algerian" pitchFamily="82" charset="0"/>
              </a:rPr>
              <a:t>                  3.2-VESSIE PLEINE</a:t>
            </a:r>
          </a:p>
          <a:p>
            <a:r>
              <a:rPr lang="fr-FR" sz="2400" dirty="0" smtClean="0">
                <a:latin typeface="Agency FB" pitchFamily="34" charset="0"/>
              </a:rPr>
              <a:t>Diamètre </a:t>
            </a:r>
            <a:r>
              <a:rPr lang="fr-FR" sz="2400" dirty="0" err="1" smtClean="0">
                <a:latin typeface="Agency FB" pitchFamily="34" charset="0"/>
              </a:rPr>
              <a:t>antéro-postérieur</a:t>
            </a:r>
            <a:r>
              <a:rPr lang="fr-FR" sz="2400" dirty="0" smtClean="0">
                <a:latin typeface="Agency FB" pitchFamily="34" charset="0"/>
              </a:rPr>
              <a:t>:6-10cm</a:t>
            </a:r>
          </a:p>
          <a:p>
            <a:r>
              <a:rPr lang="fr-FR" sz="2400" dirty="0" smtClean="0">
                <a:latin typeface="Agency FB" pitchFamily="34" charset="0"/>
              </a:rPr>
              <a:t>Diamètre transversal:8-10cm</a:t>
            </a:r>
          </a:p>
          <a:p>
            <a:pPr>
              <a:buNone/>
            </a:pPr>
            <a:r>
              <a:rPr lang="fr-FR" sz="2800" dirty="0" smtClean="0">
                <a:latin typeface="Algerian" pitchFamily="82" charset="0"/>
              </a:rPr>
              <a:t>                  3.3-CAPACITE</a:t>
            </a:r>
          </a:p>
          <a:p>
            <a:r>
              <a:rPr lang="fr-FR" sz="2400" dirty="0" smtClean="0">
                <a:latin typeface="Agency FB" pitchFamily="34" charset="0"/>
              </a:rPr>
              <a:t>Capacité physiologique:300-350ml</a:t>
            </a:r>
          </a:p>
          <a:p>
            <a:r>
              <a:rPr lang="fr-FR" sz="2400" dirty="0" smtClean="0">
                <a:latin typeface="Agency FB" pitchFamily="34" charset="0"/>
              </a:rPr>
              <a:t>Capacité maximale:2-3l si la distension se fait lentement</a:t>
            </a:r>
          </a:p>
          <a:p>
            <a:pPr>
              <a:buNone/>
            </a:pPr>
            <a:r>
              <a:rPr lang="fr-FR" sz="2800" dirty="0" smtClean="0">
                <a:latin typeface="Algerian" pitchFamily="82" charset="0"/>
              </a:rPr>
              <a:t>                  4-CONFIGURATION EXTERNE</a:t>
            </a:r>
          </a:p>
          <a:p>
            <a:pPr>
              <a:buNone/>
            </a:pPr>
            <a:r>
              <a:rPr lang="fr-FR" sz="2400" dirty="0" smtClean="0">
                <a:latin typeface="Agency FB" pitchFamily="34" charset="0"/>
              </a:rPr>
              <a:t>             Sa forme dépend de son état de réplétion ou de vacuité :</a:t>
            </a:r>
          </a:p>
          <a:p>
            <a:pPr>
              <a:buNone/>
            </a:pPr>
            <a:endParaRPr lang="fr-FR" sz="2400" dirty="0" smtClean="0">
              <a:latin typeface="Agency FB" pitchFamily="34" charset="0"/>
            </a:endParaRP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4.1-VESSIE VIDE</a:t>
            </a:r>
          </a:p>
          <a:p>
            <a:pPr>
              <a:buNone/>
            </a:pPr>
            <a:r>
              <a:rPr lang="fr-FR" sz="2800" dirty="0" smtClean="0">
                <a:latin typeface="Algerian" pitchFamily="82" charset="0"/>
              </a:rPr>
              <a:t>        </a:t>
            </a:r>
            <a:r>
              <a:rPr lang="fr-FR" sz="2400" dirty="0" smtClean="0">
                <a:latin typeface="Agency FB" pitchFamily="34" charset="0"/>
              </a:rPr>
              <a:t>Elle à la forme d’une cupule avec 3 faces,3 bords et 3 angles:</a:t>
            </a:r>
          </a:p>
          <a:p>
            <a:pPr>
              <a:buFont typeface="Wingdings" pitchFamily="2" charset="2"/>
              <a:buChar char="Ø"/>
            </a:pPr>
            <a:r>
              <a:rPr lang="fr-FR" sz="2400" dirty="0" smtClean="0">
                <a:latin typeface="Agency FB" pitchFamily="34" charset="0"/>
              </a:rPr>
              <a:t>Les faces: sup(dorsale),</a:t>
            </a:r>
            <a:r>
              <a:rPr lang="fr-FR" sz="2400" dirty="0" err="1" smtClean="0">
                <a:latin typeface="Agency FB" pitchFamily="34" charset="0"/>
              </a:rPr>
              <a:t>antéro</a:t>
            </a:r>
            <a:r>
              <a:rPr lang="fr-FR" sz="2400" dirty="0" smtClean="0">
                <a:latin typeface="Agency FB" pitchFamily="34" charset="0"/>
              </a:rPr>
              <a:t>-inférieure(ventrale) et postéro-</a:t>
            </a:r>
            <a:r>
              <a:rPr lang="fr-FR" sz="2400" dirty="0" err="1" smtClean="0">
                <a:latin typeface="Agency FB" pitchFamily="34" charset="0"/>
              </a:rPr>
              <a:t>inf</a:t>
            </a:r>
            <a:r>
              <a:rPr lang="fr-FR" sz="2400" dirty="0" smtClean="0">
                <a:latin typeface="Agency FB" pitchFamily="34" charset="0"/>
              </a:rPr>
              <a:t>(base).</a:t>
            </a:r>
          </a:p>
          <a:p>
            <a:pPr>
              <a:buFont typeface="Wingdings" pitchFamily="2" charset="2"/>
              <a:buChar char="Ø"/>
            </a:pPr>
            <a:r>
              <a:rPr lang="fr-FR" sz="2400" dirty="0" smtClean="0">
                <a:latin typeface="Agency FB" pitchFamily="34" charset="0"/>
              </a:rPr>
              <a:t>Les bases:2 bords latéraux et un bord postérieur</a:t>
            </a:r>
          </a:p>
          <a:p>
            <a:pPr>
              <a:buFont typeface="Wingdings" pitchFamily="2" charset="2"/>
              <a:buChar char="Ø"/>
            </a:pPr>
            <a:r>
              <a:rPr lang="fr-FR" sz="2400" dirty="0" smtClean="0">
                <a:latin typeface="Agency FB" pitchFamily="34" charset="0"/>
              </a:rPr>
              <a:t>Les angles: un angle antérieur ou apex et 2 angles postéro-latéraux.</a:t>
            </a:r>
          </a:p>
          <a:p>
            <a:pPr>
              <a:buNone/>
            </a:pPr>
            <a:r>
              <a:rPr lang="fr-FR" sz="2800" dirty="0" smtClean="0">
                <a:latin typeface="Algerian" pitchFamily="82" charset="0"/>
              </a:rPr>
              <a:t>                    4.2-VESSIE PLEINE</a:t>
            </a:r>
          </a:p>
          <a:p>
            <a:pPr>
              <a:buNone/>
            </a:pPr>
            <a:r>
              <a:rPr lang="fr-FR" sz="2400" dirty="0" smtClean="0">
                <a:latin typeface="Agency FB" pitchFamily="34" charset="0"/>
              </a:rPr>
              <a:t>              Elle tend à prendre une forme globulaire ovoïde à grosse extrémité postéro-sup:</a:t>
            </a:r>
          </a:p>
          <a:p>
            <a:r>
              <a:rPr lang="fr-FR" sz="2400" dirty="0" smtClean="0">
                <a:latin typeface="Agency FB" pitchFamily="34" charset="0"/>
              </a:rPr>
              <a:t>Sa face s’élève en dôme </a:t>
            </a:r>
          </a:p>
          <a:p>
            <a:r>
              <a:rPr lang="fr-FR" sz="2400" dirty="0" smtClean="0">
                <a:latin typeface="Agency FB" pitchFamily="34" charset="0"/>
              </a:rPr>
              <a:t>Ses bords latéraux se distendent et deviennent des faces alors que sa base est fixe.</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5-CONFIGURATION INTERNE</a:t>
            </a:r>
          </a:p>
          <a:p>
            <a:pPr>
              <a:buNone/>
            </a:pPr>
            <a:r>
              <a:rPr lang="fr-FR" sz="2400" dirty="0" smtClean="0">
                <a:latin typeface="Agency FB" pitchFamily="34" charset="0"/>
              </a:rPr>
              <a:t>             Elle peut être étudiée par la cystoscopie.</a:t>
            </a:r>
          </a:p>
          <a:p>
            <a:pPr>
              <a:buFont typeface="Wingdings" pitchFamily="2" charset="2"/>
              <a:buChar char="Ø"/>
            </a:pPr>
            <a:r>
              <a:rPr lang="fr-FR" sz="2400" dirty="0" smtClean="0">
                <a:latin typeface="Agency FB" pitchFamily="34" charset="0"/>
              </a:rPr>
              <a:t>Surface interne: elle est rosée chez le vivant et grisâtre sur le cadavre; lisse chez l’enfant et aréolaire chez l’adulte.</a:t>
            </a:r>
          </a:p>
          <a:p>
            <a:pPr>
              <a:buFont typeface="Wingdings" pitchFamily="2" charset="2"/>
              <a:buChar char="Ø"/>
            </a:pPr>
            <a:r>
              <a:rPr lang="fr-FR" sz="2400" dirty="0" smtClean="0">
                <a:latin typeface="Agency FB" pitchFamily="34" charset="0"/>
              </a:rPr>
              <a:t>3 orifices apparaissent au niveau de la base de la vessie:</a:t>
            </a:r>
          </a:p>
          <a:p>
            <a:r>
              <a:rPr lang="fr-FR" sz="2400" dirty="0" err="1" smtClean="0">
                <a:latin typeface="Agency FB" pitchFamily="34" charset="0"/>
              </a:rPr>
              <a:t>Ostium</a:t>
            </a:r>
            <a:r>
              <a:rPr lang="fr-FR" sz="2400" dirty="0" smtClean="0">
                <a:latin typeface="Agency FB" pitchFamily="34" charset="0"/>
              </a:rPr>
              <a:t> urétral(col de la vessie) situé à la partite médiale et antérieure de la base.</a:t>
            </a:r>
          </a:p>
          <a:p>
            <a:r>
              <a:rPr lang="fr-FR" sz="2400" dirty="0" smtClean="0">
                <a:latin typeface="Agency FB" pitchFamily="34" charset="0"/>
              </a:rPr>
              <a:t>Méats urétéraux(ou ostiums urétéraux):symétrique, elliptique, oblique en bas et vers la ligne médiane.</a:t>
            </a:r>
          </a:p>
          <a:p>
            <a:pPr>
              <a:buNone/>
            </a:pPr>
            <a:r>
              <a:rPr lang="fr-FR" sz="2400" dirty="0" smtClean="0">
                <a:latin typeface="Agency FB" pitchFamily="34" charset="0"/>
              </a:rPr>
              <a:t>          Ces orifices permettent de distinguer 3 parties à la base de la vessie: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Le trigone vésical ou trigone de LIEUTAUD limité par ces 3 orifices réunis par des bourrelets</a:t>
            </a:r>
          </a:p>
          <a:p>
            <a:r>
              <a:rPr lang="fr-FR" sz="2400" dirty="0" smtClean="0">
                <a:latin typeface="Agency FB" pitchFamily="34" charset="0"/>
              </a:rPr>
              <a:t>Le bas fond vésical situé en arrière du plis inter-</a:t>
            </a:r>
            <a:r>
              <a:rPr lang="fr-FR" sz="2400" dirty="0" err="1" smtClean="0">
                <a:latin typeface="Agency FB" pitchFamily="34" charset="0"/>
              </a:rPr>
              <a:t>urétérique</a:t>
            </a:r>
            <a:r>
              <a:rPr lang="fr-FR" sz="2400" dirty="0" smtClean="0">
                <a:latin typeface="Agency FB" pitchFamily="34" charset="0"/>
              </a:rPr>
              <a:t>.</a:t>
            </a:r>
          </a:p>
          <a:p>
            <a:pPr>
              <a:buNone/>
            </a:pPr>
            <a:r>
              <a:rPr lang="fr-FR" sz="2800" dirty="0" smtClean="0">
                <a:latin typeface="Algerian" pitchFamily="82" charset="0"/>
              </a:rPr>
              <a:t>                      6-STRUCTURE</a:t>
            </a:r>
          </a:p>
          <a:p>
            <a:pPr>
              <a:buNone/>
            </a:pPr>
            <a:r>
              <a:rPr lang="fr-FR" sz="2400" dirty="0" smtClean="0">
                <a:latin typeface="Agency FB" pitchFamily="34" charset="0"/>
              </a:rPr>
              <a:t>            La vessie est constitué de 3 tuniques superposées:</a:t>
            </a:r>
          </a:p>
          <a:p>
            <a:r>
              <a:rPr lang="fr-FR" sz="2400" dirty="0" smtClean="0">
                <a:latin typeface="Agency FB" pitchFamily="34" charset="0"/>
              </a:rPr>
              <a:t>Tunique externe ou adventice</a:t>
            </a:r>
          </a:p>
          <a:p>
            <a:r>
              <a:rPr lang="fr-FR" sz="2400" dirty="0" smtClean="0">
                <a:latin typeface="Agency FB" pitchFamily="34" charset="0"/>
              </a:rPr>
              <a:t>Tunique musculaire lisse(</a:t>
            </a:r>
            <a:r>
              <a:rPr lang="fr-FR" sz="2400" dirty="0" err="1" smtClean="0">
                <a:latin typeface="Agency FB" pitchFamily="34" charset="0"/>
              </a:rPr>
              <a:t>détrusor</a:t>
            </a:r>
            <a:r>
              <a:rPr lang="fr-FR" sz="2400" dirty="0" smtClean="0">
                <a:latin typeface="Agency FB" pitchFamily="34" charset="0"/>
              </a:rPr>
              <a:t>) avec 3 couches.</a:t>
            </a:r>
          </a:p>
          <a:p>
            <a:r>
              <a:rPr lang="fr-FR" sz="2400" dirty="0" smtClean="0">
                <a:latin typeface="Agency FB" pitchFamily="34" charset="0"/>
              </a:rPr>
              <a:t>Tunique muqueuse.</a:t>
            </a:r>
          </a:p>
          <a:p>
            <a:pPr>
              <a:buNone/>
            </a:pPr>
            <a:r>
              <a:rPr lang="fr-FR" sz="2800" dirty="0" smtClean="0">
                <a:latin typeface="Algerian" pitchFamily="82" charset="0"/>
              </a:rPr>
              <a:t>                   7-MOYENS DE FIXITES</a:t>
            </a:r>
          </a:p>
          <a:p>
            <a:pPr>
              <a:buNone/>
            </a:pPr>
            <a:r>
              <a:rPr lang="fr-FR" sz="2400" dirty="0" smtClean="0">
                <a:latin typeface="Agency FB" pitchFamily="34" charset="0"/>
              </a:rPr>
              <a:t>             nombreux mais assez peu </a:t>
            </a:r>
            <a:r>
              <a:rPr lang="fr-FR" sz="2400" dirty="0" err="1" smtClean="0">
                <a:latin typeface="Agency FB" pitchFamily="34" charset="0"/>
              </a:rPr>
              <a:t>efficace.Ce</a:t>
            </a:r>
            <a:r>
              <a:rPr lang="fr-FR" sz="2400" dirty="0" smtClean="0">
                <a:latin typeface="Agency FB" pitchFamily="34" charset="0"/>
              </a:rPr>
              <a:t> sont: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Chez l’</a:t>
            </a:r>
            <a:r>
              <a:rPr lang="fr-FR" sz="2400" dirty="0" err="1" smtClean="0">
                <a:latin typeface="Agency FB" pitchFamily="34" charset="0"/>
              </a:rPr>
              <a:t>hoe:sa</a:t>
            </a:r>
            <a:r>
              <a:rPr lang="fr-FR" sz="2400" dirty="0" smtClean="0">
                <a:latin typeface="Agency FB" pitchFamily="34" charset="0"/>
              </a:rPr>
              <a:t> continuité avec l’urètre prostatique</a:t>
            </a:r>
          </a:p>
          <a:p>
            <a:r>
              <a:rPr lang="fr-FR" sz="2400" dirty="0" smtClean="0">
                <a:latin typeface="Agency FB" pitchFamily="34" charset="0"/>
              </a:rPr>
              <a:t>Chez la femme: le vagin lui-même et le muscle élévateur de l’anus</a:t>
            </a:r>
          </a:p>
          <a:p>
            <a:r>
              <a:rPr lang="fr-FR" sz="2400" dirty="0" smtClean="0">
                <a:latin typeface="Agency FB" pitchFamily="34" charset="0"/>
              </a:rPr>
              <a:t>Dans les deux sexes: les ligaments pubo-vésicaux,les cordons fibreux et la loge vésicale.</a:t>
            </a:r>
          </a:p>
          <a:p>
            <a:pPr>
              <a:buNone/>
            </a:pPr>
            <a:r>
              <a:rPr lang="fr-FR" sz="3000" dirty="0" smtClean="0">
                <a:latin typeface="Algerian" pitchFamily="82" charset="0"/>
              </a:rPr>
              <a:t>                        8.LES RAPPORTS</a:t>
            </a:r>
          </a:p>
          <a:p>
            <a:pPr>
              <a:buNone/>
            </a:pPr>
            <a:r>
              <a:rPr lang="fr-FR" sz="3000" dirty="0" smtClean="0">
                <a:latin typeface="Algerian" pitchFamily="82" charset="0"/>
              </a:rPr>
              <a:t>                        8.1-LA LOGE VÉSICALE</a:t>
            </a:r>
          </a:p>
          <a:p>
            <a:pPr>
              <a:buNone/>
            </a:pPr>
            <a:r>
              <a:rPr lang="fr-FR" sz="2400" dirty="0" smtClean="0">
                <a:latin typeface="Agency FB" pitchFamily="34" charset="0"/>
              </a:rPr>
              <a:t>             La vessie est contenue dans une loge ostéocartilagineuse incomplète constituée par:</a:t>
            </a:r>
          </a:p>
          <a:p>
            <a:pPr>
              <a:buFont typeface="Wingdings" pitchFamily="2" charset="2"/>
              <a:buChar char="§"/>
            </a:pPr>
            <a:r>
              <a:rPr lang="fr-FR" sz="2400" dirty="0" smtClean="0">
                <a:latin typeface="Agency FB" pitchFamily="34" charset="0"/>
              </a:rPr>
              <a:t>En avant et latéralement: le fascia ombilico-prévésical</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Font typeface="Wingdings" pitchFamily="2" charset="2"/>
              <a:buChar char="§"/>
            </a:pPr>
            <a:r>
              <a:rPr lang="fr-FR" sz="2400" dirty="0" smtClean="0">
                <a:latin typeface="Agency FB" pitchFamily="34" charset="0"/>
              </a:rPr>
              <a:t>En bas et latéralement: la partie antérieure de la lame sacro-recto-</a:t>
            </a:r>
            <a:r>
              <a:rPr lang="fr-FR" sz="2400" dirty="0" err="1" smtClean="0">
                <a:latin typeface="Agency FB" pitchFamily="34" charset="0"/>
              </a:rPr>
              <a:t>génito</a:t>
            </a:r>
            <a:r>
              <a:rPr lang="fr-FR" sz="2400" dirty="0" smtClean="0">
                <a:latin typeface="Agency FB" pitchFamily="34" charset="0"/>
              </a:rPr>
              <a:t>-pubienne</a:t>
            </a:r>
          </a:p>
          <a:p>
            <a:pPr>
              <a:buFont typeface="Wingdings" pitchFamily="2" charset="2"/>
              <a:buChar char="§"/>
            </a:pPr>
            <a:r>
              <a:rPr lang="fr-FR" sz="2400" dirty="0" smtClean="0">
                <a:latin typeface="Agency FB" pitchFamily="34" charset="0"/>
              </a:rPr>
              <a:t>En haut: le péritoine</a:t>
            </a:r>
          </a:p>
          <a:p>
            <a:pPr>
              <a:buFont typeface="Wingdings" pitchFamily="2" charset="2"/>
              <a:buChar char="§"/>
            </a:pPr>
            <a:r>
              <a:rPr lang="fr-FR" sz="2400" dirty="0" smtClean="0">
                <a:latin typeface="Agency FB" pitchFamily="34" charset="0"/>
              </a:rPr>
              <a:t>En arrière:</a:t>
            </a:r>
          </a:p>
          <a:p>
            <a:pPr>
              <a:buFont typeface="Wingdings" pitchFamily="2" charset="2"/>
              <a:buChar char="ü"/>
            </a:pPr>
            <a:r>
              <a:rPr lang="fr-FR" sz="2400" dirty="0" smtClean="0">
                <a:latin typeface="Agency FB" pitchFamily="34" charset="0"/>
              </a:rPr>
              <a:t>    chez l’</a:t>
            </a:r>
            <a:r>
              <a:rPr lang="fr-FR" sz="2400" dirty="0" err="1" smtClean="0">
                <a:latin typeface="Agency FB" pitchFamily="34" charset="0"/>
              </a:rPr>
              <a:t>hoe:la</a:t>
            </a:r>
            <a:r>
              <a:rPr lang="fr-FR" sz="2400" dirty="0" smtClean="0">
                <a:latin typeface="Agency FB" pitchFamily="34" charset="0"/>
              </a:rPr>
              <a:t> lame </a:t>
            </a:r>
            <a:r>
              <a:rPr lang="fr-FR" sz="2400" dirty="0" err="1" smtClean="0">
                <a:latin typeface="Agency FB" pitchFamily="34" charset="0"/>
              </a:rPr>
              <a:t>prostato</a:t>
            </a:r>
            <a:r>
              <a:rPr lang="fr-FR" sz="2400" dirty="0" smtClean="0">
                <a:latin typeface="Agency FB" pitchFamily="34" charset="0"/>
              </a:rPr>
              <a:t>-</a:t>
            </a:r>
            <a:r>
              <a:rPr lang="fr-FR" sz="2400" dirty="0" err="1" smtClean="0">
                <a:latin typeface="Agency FB" pitchFamily="34" charset="0"/>
              </a:rPr>
              <a:t>peritoneale</a:t>
            </a:r>
            <a:r>
              <a:rPr lang="fr-FR" sz="2400" dirty="0" smtClean="0">
                <a:latin typeface="Agency FB" pitchFamily="34" charset="0"/>
              </a:rPr>
              <a:t> de DENOUVILLIERS</a:t>
            </a:r>
          </a:p>
          <a:p>
            <a:pPr>
              <a:buFont typeface="Wingdings" pitchFamily="2" charset="2"/>
              <a:buChar char="ü"/>
            </a:pPr>
            <a:r>
              <a:rPr lang="fr-FR" sz="2400" dirty="0" smtClean="0">
                <a:latin typeface="Agency FB" pitchFamily="34" charset="0"/>
              </a:rPr>
              <a:t>Chez la femme: aucun fascia nettement individualisé. Vessie et vagin sont simplement séparés par une lame tissulaire assez lâche(septum </a:t>
            </a:r>
            <a:r>
              <a:rPr lang="fr-FR" sz="2400" dirty="0" err="1" smtClean="0">
                <a:latin typeface="Agency FB" pitchFamily="34" charset="0"/>
              </a:rPr>
              <a:t>vesico</a:t>
            </a:r>
            <a:r>
              <a:rPr lang="fr-FR" sz="2400" dirty="0" smtClean="0">
                <a:latin typeface="Agency FB" pitchFamily="34" charset="0"/>
              </a:rPr>
              <a:t>-vaginal).</a:t>
            </a:r>
          </a:p>
          <a:p>
            <a:pPr>
              <a:buNone/>
            </a:pPr>
            <a:r>
              <a:rPr lang="fr-FR" sz="2800" dirty="0" smtClean="0">
                <a:latin typeface="Algerian" pitchFamily="82" charset="0"/>
              </a:rPr>
              <a:t>              8.2-RAPPORTS DANS LA LOGE</a:t>
            </a:r>
          </a:p>
          <a:p>
            <a:pPr>
              <a:buNone/>
            </a:pPr>
            <a:r>
              <a:rPr lang="fr-FR" sz="2400" dirty="0" smtClean="0">
                <a:latin typeface="Agency FB" pitchFamily="34" charset="0"/>
              </a:rPr>
              <a:t>           La vessie est séparée de la loge par une épaisse couche de tissu cellulo-conjonctif: la gaine allantoïdienne de DELBET.</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La loge </a:t>
            </a:r>
            <a:r>
              <a:rPr lang="fr-FR" sz="2400" dirty="0" err="1" smtClean="0">
                <a:latin typeface="Agency FB" pitchFamily="34" charset="0"/>
              </a:rPr>
              <a:t>vésicale,outre</a:t>
            </a:r>
            <a:r>
              <a:rPr lang="fr-FR" sz="2400" dirty="0" smtClean="0">
                <a:latin typeface="Agency FB" pitchFamily="34" charset="0"/>
              </a:rPr>
              <a:t> la vessie:</a:t>
            </a:r>
          </a:p>
          <a:p>
            <a:pPr>
              <a:buFont typeface="Wingdings" pitchFamily="2" charset="2"/>
              <a:buChar char="§"/>
            </a:pPr>
            <a:r>
              <a:rPr lang="fr-FR" sz="2400" dirty="0" smtClean="0">
                <a:latin typeface="Agency FB" pitchFamily="34" charset="0"/>
              </a:rPr>
              <a:t>L’ouraque(cordon fibreux)</a:t>
            </a:r>
          </a:p>
          <a:p>
            <a:pPr>
              <a:buFont typeface="Wingdings" pitchFamily="2" charset="2"/>
              <a:buChar char="§"/>
            </a:pPr>
            <a:r>
              <a:rPr lang="fr-FR" sz="2400" dirty="0" smtClean="0">
                <a:latin typeface="Agency FB" pitchFamily="34" charset="0"/>
              </a:rPr>
              <a:t>Les vaisseaux et nerfs de la vessie</a:t>
            </a:r>
          </a:p>
          <a:p>
            <a:pPr>
              <a:buFont typeface="Wingdings" pitchFamily="2" charset="2"/>
              <a:buChar char="§"/>
            </a:pPr>
            <a:r>
              <a:rPr lang="fr-FR" sz="2400" dirty="0" smtClean="0">
                <a:latin typeface="Agency FB" pitchFamily="34" charset="0"/>
              </a:rPr>
              <a:t>Segment terminal des uretères</a:t>
            </a:r>
          </a:p>
          <a:p>
            <a:pPr>
              <a:buFont typeface="Wingdings" pitchFamily="2" charset="2"/>
              <a:buChar char="§"/>
            </a:pPr>
            <a:r>
              <a:rPr lang="fr-FR" sz="2400" dirty="0" smtClean="0">
                <a:latin typeface="Agency FB" pitchFamily="34" charset="0"/>
              </a:rPr>
              <a:t>Partie pelvienne de l’urètre féminin</a:t>
            </a:r>
          </a:p>
          <a:p>
            <a:pPr>
              <a:buNone/>
            </a:pPr>
            <a:r>
              <a:rPr lang="fr-FR" sz="2400" dirty="0" smtClean="0">
                <a:latin typeface="Agency FB" pitchFamily="34" charset="0"/>
              </a:rPr>
              <a:t>         </a:t>
            </a:r>
            <a:r>
              <a:rPr lang="fr-FR" sz="2800" dirty="0" smtClean="0">
                <a:latin typeface="Algerian" pitchFamily="82" charset="0"/>
              </a:rPr>
              <a:t>8.3-rapports a l’</a:t>
            </a:r>
            <a:r>
              <a:rPr lang="fr-FR" sz="2800" dirty="0" err="1" smtClean="0">
                <a:latin typeface="Algerian" pitchFamily="82" charset="0"/>
              </a:rPr>
              <a:t>exterieuR</a:t>
            </a:r>
            <a:r>
              <a:rPr lang="fr-FR" sz="2800" dirty="0" smtClean="0">
                <a:latin typeface="Algerian" pitchFamily="82" charset="0"/>
              </a:rPr>
              <a:t> de la loge</a:t>
            </a:r>
            <a:endParaRPr lang="fr-FR" sz="2400" dirty="0" smtClean="0">
              <a:latin typeface="Algerian" pitchFamily="82" charset="0"/>
            </a:endParaRPr>
          </a:p>
          <a:p>
            <a:pPr>
              <a:buNone/>
            </a:pPr>
            <a:r>
              <a:rPr lang="fr-FR" sz="2400" dirty="0" smtClean="0">
                <a:latin typeface="Agency FB" pitchFamily="34" charset="0"/>
              </a:rPr>
              <a:t>             le rapport varie selon l’état de réplétion et selon le sexe.</a:t>
            </a:r>
          </a:p>
          <a:p>
            <a:pPr marL="514350" indent="-514350">
              <a:buFont typeface="+mj-lt"/>
              <a:buAutoNum type="arabicPeriod"/>
            </a:pPr>
            <a:r>
              <a:rPr lang="fr-FR" sz="2800" dirty="0" smtClean="0">
                <a:latin typeface="Algerian" pitchFamily="82" charset="0"/>
              </a:rPr>
              <a:t> les rapports de la vessie vide </a:t>
            </a:r>
          </a:p>
          <a:p>
            <a:pPr marL="514350" indent="-514350">
              <a:buFont typeface="Wingdings" pitchFamily="2" charset="2"/>
              <a:buChar char="§"/>
            </a:pPr>
            <a:r>
              <a:rPr lang="fr-FR" sz="2400" dirty="0" smtClean="0">
                <a:latin typeface="Agency FB" pitchFamily="34" charset="0"/>
              </a:rPr>
              <a:t>  Face supérieure: est en rapport avec les anses grêles, le </a:t>
            </a:r>
            <a:r>
              <a:rPr lang="fr-FR" sz="2400" dirty="0" err="1" smtClean="0">
                <a:latin typeface="Agency FB" pitchFamily="34" charset="0"/>
              </a:rPr>
              <a:t>coecum</a:t>
            </a:r>
            <a:r>
              <a:rPr lang="fr-FR" sz="2400" dirty="0" smtClean="0">
                <a:latin typeface="Agency FB" pitchFamily="34" charset="0"/>
              </a:rPr>
              <a:t> et l’appendice puis le colon sigmoïde à </a:t>
            </a:r>
            <a:r>
              <a:rPr lang="fr-FR" sz="2400" dirty="0" err="1" smtClean="0">
                <a:latin typeface="Agency FB" pitchFamily="34" charset="0"/>
              </a:rPr>
              <a:t>gche</a:t>
            </a:r>
            <a:r>
              <a:rPr lang="fr-FR" sz="2400" dirty="0" smtClean="0">
                <a:latin typeface="Agency FB" pitchFamily="34" charset="0"/>
              </a:rPr>
              <a:t>.</a:t>
            </a:r>
          </a:p>
          <a:p>
            <a:pPr marL="514350" indent="-514350">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Font typeface="Wingdings" pitchFamily="2" charset="2"/>
              <a:buChar char="§"/>
            </a:pPr>
            <a:r>
              <a:rPr lang="fr-FR" sz="2400" dirty="0" smtClean="0">
                <a:latin typeface="Agency FB" pitchFamily="34" charset="0"/>
              </a:rPr>
              <a:t>Face </a:t>
            </a:r>
            <a:r>
              <a:rPr lang="fr-FR" sz="2400" dirty="0" err="1" smtClean="0">
                <a:latin typeface="Agency FB" pitchFamily="34" charset="0"/>
              </a:rPr>
              <a:t>antéro-inf:la</a:t>
            </a:r>
            <a:r>
              <a:rPr lang="fr-FR" sz="2400" dirty="0" smtClean="0">
                <a:latin typeface="Agency FB" pitchFamily="34" charset="0"/>
              </a:rPr>
              <a:t> symphyse pubienne et l’espace </a:t>
            </a:r>
            <a:r>
              <a:rPr lang="fr-FR" sz="2400" dirty="0" err="1" smtClean="0">
                <a:latin typeface="Agency FB" pitchFamily="34" charset="0"/>
              </a:rPr>
              <a:t>prévésical</a:t>
            </a:r>
            <a:r>
              <a:rPr lang="fr-FR" sz="2400" dirty="0" smtClean="0">
                <a:latin typeface="Agency FB" pitchFamily="34" charset="0"/>
              </a:rPr>
              <a:t>(espace de RETZUIS)</a:t>
            </a:r>
          </a:p>
          <a:p>
            <a:pPr>
              <a:buFont typeface="Wingdings" pitchFamily="2" charset="2"/>
              <a:buChar char="§"/>
            </a:pPr>
            <a:r>
              <a:rPr lang="fr-FR" sz="2400" dirty="0" smtClean="0">
                <a:latin typeface="Agency FB" pitchFamily="34" charset="0"/>
              </a:rPr>
              <a:t>Apex de la vessie: derrière le pubis surplombé par le péritoine.</a:t>
            </a:r>
          </a:p>
          <a:p>
            <a:pPr>
              <a:buFont typeface="Wingdings" pitchFamily="2" charset="2"/>
              <a:buChar char="§"/>
            </a:pPr>
            <a:r>
              <a:rPr lang="fr-FR" sz="2400" dirty="0" smtClean="0">
                <a:latin typeface="Agency FB" pitchFamily="34" charset="0"/>
              </a:rPr>
              <a:t>La base</a:t>
            </a:r>
          </a:p>
          <a:p>
            <a:pPr>
              <a:buNone/>
            </a:pPr>
            <a:r>
              <a:rPr lang="fr-FR" sz="2400" dirty="0" smtClean="0">
                <a:latin typeface="Agency FB" pitchFamily="34" charset="0"/>
              </a:rPr>
              <a:t>            Elle présente des rapports différents selon le sexe:</a:t>
            </a:r>
          </a:p>
          <a:p>
            <a:r>
              <a:rPr lang="fr-FR" sz="2400" dirty="0" smtClean="0">
                <a:latin typeface="Agency FB" pitchFamily="34" charset="0"/>
              </a:rPr>
              <a:t>       chez l’</a:t>
            </a:r>
            <a:r>
              <a:rPr lang="fr-FR" sz="2400" dirty="0" err="1" smtClean="0">
                <a:latin typeface="Agency FB" pitchFamily="34" charset="0"/>
              </a:rPr>
              <a:t>hoe:le</a:t>
            </a:r>
            <a:r>
              <a:rPr lang="fr-FR" sz="2400" dirty="0" smtClean="0">
                <a:latin typeface="Agency FB" pitchFamily="34" charset="0"/>
              </a:rPr>
              <a:t> segment </a:t>
            </a:r>
            <a:r>
              <a:rPr lang="fr-FR" sz="2400" dirty="0" err="1" smtClean="0">
                <a:latin typeface="Agency FB" pitchFamily="34" charset="0"/>
              </a:rPr>
              <a:t>ant</a:t>
            </a:r>
            <a:r>
              <a:rPr lang="fr-FR" sz="2400" dirty="0" smtClean="0">
                <a:latin typeface="Agency FB" pitchFamily="34" charset="0"/>
              </a:rPr>
              <a:t> </a:t>
            </a:r>
            <a:r>
              <a:rPr lang="fr-FR" sz="2400" dirty="0" err="1" smtClean="0">
                <a:latin typeface="Agency FB" pitchFamily="34" charset="0"/>
              </a:rPr>
              <a:t>crrspdt</a:t>
            </a:r>
            <a:r>
              <a:rPr lang="fr-FR" sz="2400" dirty="0" smtClean="0">
                <a:latin typeface="Agency FB" pitchFamily="34" charset="0"/>
              </a:rPr>
              <a:t> au col de vessie et répond à l’urètre prostatique; le segment postérieur </a:t>
            </a:r>
            <a:r>
              <a:rPr lang="fr-FR" sz="2400" dirty="0" err="1" smtClean="0">
                <a:latin typeface="Agency FB" pitchFamily="34" charset="0"/>
              </a:rPr>
              <a:t>crrspdt</a:t>
            </a:r>
            <a:r>
              <a:rPr lang="fr-FR" sz="2400" dirty="0" smtClean="0">
                <a:latin typeface="Agency FB" pitchFamily="34" charset="0"/>
              </a:rPr>
              <a:t> au trigone vésical et répond avant tout à la loge génitale comprise entre les deux feuillets de la lame </a:t>
            </a:r>
            <a:r>
              <a:rPr lang="fr-FR" sz="2400" dirty="0" err="1" smtClean="0">
                <a:latin typeface="Agency FB" pitchFamily="34" charset="0"/>
              </a:rPr>
              <a:t>prostato</a:t>
            </a:r>
            <a:r>
              <a:rPr lang="fr-FR" sz="2400" dirty="0" smtClean="0">
                <a:latin typeface="Agency FB" pitchFamily="34" charset="0"/>
              </a:rPr>
              <a:t>-péritonéale.</a:t>
            </a:r>
          </a:p>
          <a:p>
            <a:r>
              <a:rPr lang="fr-FR" sz="2400" dirty="0" smtClean="0">
                <a:latin typeface="Agency FB" pitchFamily="34" charset="0"/>
              </a:rPr>
              <a:t>Chez la femme: un segment </a:t>
            </a:r>
            <a:r>
              <a:rPr lang="fr-FR" sz="2400" dirty="0" err="1" smtClean="0">
                <a:latin typeface="Agency FB" pitchFamily="34" charset="0"/>
              </a:rPr>
              <a:t>ant</a:t>
            </a:r>
            <a:r>
              <a:rPr lang="fr-FR" sz="2400" dirty="0" smtClean="0">
                <a:latin typeface="Agency FB" pitchFamily="34" charset="0"/>
              </a:rPr>
              <a:t> représentant les 2/3 de la base répondant au vagin et un segment post représentant le 1/3 sup de la vessie répondant à la portion s/vaginale du col utérin.</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3000" dirty="0" smtClean="0">
                <a:latin typeface="Algerian" pitchFamily="82" charset="0"/>
              </a:rPr>
              <a:t>             e-les bords latéraux</a:t>
            </a:r>
          </a:p>
          <a:p>
            <a:pPr>
              <a:buNone/>
            </a:pPr>
            <a:r>
              <a:rPr lang="fr-FR" sz="2400" dirty="0" smtClean="0">
                <a:latin typeface="Agency FB" pitchFamily="34" charset="0"/>
              </a:rPr>
              <a:t>        Ils sont longés de chaque coté par l’artère ombilicale. Chez l’</a:t>
            </a:r>
            <a:r>
              <a:rPr lang="fr-FR" sz="2400" dirty="0" err="1" smtClean="0">
                <a:latin typeface="Agency FB" pitchFamily="34" charset="0"/>
              </a:rPr>
              <a:t>hoe,le</a:t>
            </a:r>
            <a:r>
              <a:rPr lang="fr-FR" sz="2400" dirty="0" smtClean="0">
                <a:latin typeface="Agency FB" pitchFamily="34" charset="0"/>
              </a:rPr>
              <a:t> canal déférent surplombe le bord latéral de la vessie.</a:t>
            </a:r>
          </a:p>
          <a:p>
            <a:pPr>
              <a:buNone/>
            </a:pPr>
            <a:r>
              <a:rPr lang="fr-FR" sz="3000" dirty="0" smtClean="0">
                <a:latin typeface="Algerian" pitchFamily="82" charset="0"/>
              </a:rPr>
              <a:t>             F-bord postérieur</a:t>
            </a:r>
          </a:p>
          <a:p>
            <a:pPr>
              <a:buNone/>
            </a:pPr>
            <a:r>
              <a:rPr lang="fr-FR" sz="2400" dirty="0" smtClean="0">
                <a:latin typeface="Agency FB" pitchFamily="34" charset="0"/>
              </a:rPr>
              <a:t>         Chez l’</a:t>
            </a:r>
            <a:r>
              <a:rPr lang="fr-FR" sz="2400" dirty="0" err="1" smtClean="0">
                <a:latin typeface="Agency FB" pitchFamily="34" charset="0"/>
              </a:rPr>
              <a:t>hoe,il</a:t>
            </a:r>
            <a:r>
              <a:rPr lang="fr-FR" sz="2400" dirty="0" smtClean="0">
                <a:latin typeface="Agency FB" pitchFamily="34" charset="0"/>
              </a:rPr>
              <a:t> contourne la convexité antérieure du rectum.</a:t>
            </a:r>
          </a:p>
          <a:p>
            <a:pPr>
              <a:buNone/>
            </a:pPr>
            <a:r>
              <a:rPr lang="fr-FR" sz="2400" dirty="0" smtClean="0">
                <a:latin typeface="Agency FB" pitchFamily="34" charset="0"/>
              </a:rPr>
              <a:t>       Chez la femme, il contourne l’isthme utérin et il est situé exactement en regard du fond du cul-de-sac </a:t>
            </a:r>
            <a:r>
              <a:rPr lang="fr-FR" sz="2400" dirty="0" err="1" smtClean="0">
                <a:latin typeface="Agency FB" pitchFamily="34" charset="0"/>
              </a:rPr>
              <a:t>vésico</a:t>
            </a:r>
            <a:r>
              <a:rPr lang="fr-FR" sz="2400" dirty="0" smtClean="0">
                <a:latin typeface="Agency FB" pitchFamily="34" charset="0"/>
              </a:rPr>
              <a:t>-utérin.</a:t>
            </a:r>
          </a:p>
          <a:p>
            <a:pPr>
              <a:buNone/>
            </a:pPr>
            <a:r>
              <a:rPr lang="fr-FR" sz="3000" dirty="0" smtClean="0">
                <a:latin typeface="Algerian" pitchFamily="82" charset="0"/>
              </a:rPr>
              <a:t>            2-rapport de la vessie pleine</a:t>
            </a:r>
          </a:p>
          <a:p>
            <a:pPr>
              <a:buNone/>
            </a:pPr>
            <a:r>
              <a:rPr lang="fr-FR" sz="2400" dirty="0" smtClean="0">
                <a:latin typeface="Agency FB" pitchFamily="34" charset="0"/>
              </a:rPr>
              <a:t>  lorsque la vessie se remplie, </a:t>
            </a:r>
            <a:r>
              <a:rPr lang="fr-FR" sz="2400" dirty="0" err="1" smtClean="0">
                <a:latin typeface="Agency FB" pitchFamily="34" charset="0"/>
              </a:rPr>
              <a:t>ttes</a:t>
            </a:r>
            <a:r>
              <a:rPr lang="fr-FR" sz="2400" dirty="0" smtClean="0">
                <a:latin typeface="Agency FB" pitchFamily="34" charset="0"/>
              </a:rPr>
              <a:t> ses parois se distendent. </a:t>
            </a:r>
            <a:r>
              <a:rPr lang="fr-FR" sz="2400" dirty="0" err="1" smtClean="0">
                <a:latin typeface="Agency FB" pitchFamily="34" charset="0"/>
              </a:rPr>
              <a:t>Cpdt,seules</a:t>
            </a:r>
            <a:r>
              <a:rPr lang="fr-FR" sz="2400" dirty="0" smtClean="0">
                <a:latin typeface="Agency FB" pitchFamily="34" charset="0"/>
              </a:rPr>
              <a:t> ses parois</a:t>
            </a:r>
          </a:p>
          <a:p>
            <a:pPr>
              <a:buNone/>
            </a:pPr>
            <a:r>
              <a:rPr lang="fr-FR" sz="2400" dirty="0" smtClean="0">
                <a:latin typeface="Agency FB" pitchFamily="34" charset="0"/>
              </a:rPr>
              <a:t>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pic>
        <p:nvPicPr>
          <p:cNvPr id="4" name="Content Placeholder 3" descr="IMG_20100101_042015.jpg"/>
          <p:cNvPicPr>
            <a:picLocks noGrp="1" noChangeAspect="1"/>
          </p:cNvPicPr>
          <p:nvPr>
            <p:ph idx="1"/>
          </p:nvPr>
        </p:nvPicPr>
        <p:blipFill>
          <a:blip r:embed="rId2"/>
          <a:stretch>
            <a:fillRect/>
          </a:stretch>
        </p:blipFill>
        <p:spPr>
          <a:xfrm rot="16200000" flipH="1" flipV="1">
            <a:off x="1238900" y="46929"/>
            <a:ext cx="6451886" cy="7215237"/>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err="1" smtClean="0">
                <a:latin typeface="Agency FB" pitchFamily="34" charset="0"/>
              </a:rPr>
              <a:t>antéro</a:t>
            </a:r>
            <a:r>
              <a:rPr lang="fr-FR" sz="2400" dirty="0" smtClean="0">
                <a:latin typeface="Agency FB" pitchFamily="34" charset="0"/>
              </a:rPr>
              <a:t>-</a:t>
            </a:r>
            <a:r>
              <a:rPr lang="fr-FR" sz="2400" dirty="0" err="1" smtClean="0">
                <a:latin typeface="Agency FB" pitchFamily="34" charset="0"/>
              </a:rPr>
              <a:t>inf</a:t>
            </a:r>
            <a:r>
              <a:rPr lang="fr-FR" sz="2400" dirty="0" smtClean="0">
                <a:latin typeface="Agency FB" pitchFamily="34" charset="0"/>
              </a:rPr>
              <a:t>, sup et latérale se modifient. La vessie devient abdomino-pelvienne.</a:t>
            </a:r>
          </a:p>
          <a:p>
            <a:pPr>
              <a:buNone/>
            </a:pPr>
            <a:r>
              <a:rPr lang="fr-FR" sz="2800" dirty="0" smtClean="0">
                <a:latin typeface="Algerian" pitchFamily="82" charset="0"/>
              </a:rPr>
              <a:t>    a-face supérieure et </a:t>
            </a:r>
            <a:r>
              <a:rPr lang="fr-FR" sz="2800" dirty="0" err="1" smtClean="0">
                <a:latin typeface="Algerian" pitchFamily="82" charset="0"/>
              </a:rPr>
              <a:t>antéro</a:t>
            </a:r>
            <a:r>
              <a:rPr lang="fr-FR" sz="2800" dirty="0" smtClean="0">
                <a:latin typeface="Algerian" pitchFamily="82" charset="0"/>
              </a:rPr>
              <a:t>-inférieure</a:t>
            </a:r>
          </a:p>
          <a:p>
            <a:pPr>
              <a:buNone/>
            </a:pPr>
            <a:r>
              <a:rPr lang="fr-FR" sz="2400" dirty="0" smtClean="0">
                <a:latin typeface="Agency FB" pitchFamily="34" charset="0"/>
              </a:rPr>
              <a:t>       La vessie se distend au dépend de sa face antérieure </a:t>
            </a:r>
            <a:r>
              <a:rPr lang="fr-FR" sz="2400" dirty="0" err="1" smtClean="0">
                <a:latin typeface="Agency FB" pitchFamily="34" charset="0"/>
              </a:rPr>
              <a:t>srtt</a:t>
            </a:r>
            <a:r>
              <a:rPr lang="fr-FR" sz="2400" dirty="0" smtClean="0">
                <a:latin typeface="Agency FB" pitchFamily="34" charset="0"/>
              </a:rPr>
              <a:t> sup:</a:t>
            </a:r>
          </a:p>
          <a:p>
            <a:r>
              <a:rPr lang="fr-FR" sz="2400" dirty="0" smtClean="0">
                <a:latin typeface="Agency FB" pitchFamily="34" charset="0"/>
              </a:rPr>
              <a:t>Le péritoine est refoulé et détermine un sac </a:t>
            </a:r>
            <a:r>
              <a:rPr lang="fr-FR" sz="2400" dirty="0" err="1" smtClean="0">
                <a:latin typeface="Agency FB" pitchFamily="34" charset="0"/>
              </a:rPr>
              <a:t>prévesical</a:t>
            </a:r>
            <a:endParaRPr lang="fr-FR" sz="2400" dirty="0" smtClean="0">
              <a:latin typeface="Agency FB" pitchFamily="34" charset="0"/>
            </a:endParaRPr>
          </a:p>
          <a:p>
            <a:r>
              <a:rPr lang="fr-FR" sz="2400" dirty="0" smtClean="0">
                <a:latin typeface="Agency FB" pitchFamily="34" charset="0"/>
              </a:rPr>
              <a:t>La vessie contracte ainsi les rapports avec la paroi </a:t>
            </a:r>
            <a:r>
              <a:rPr lang="fr-FR" sz="2400" dirty="0" err="1" smtClean="0">
                <a:latin typeface="Agency FB" pitchFamily="34" charset="0"/>
              </a:rPr>
              <a:t>abdomino</a:t>
            </a:r>
            <a:r>
              <a:rPr lang="fr-FR" sz="2400" dirty="0" smtClean="0">
                <a:latin typeface="Agency FB" pitchFamily="34" charset="0"/>
              </a:rPr>
              <a:t>-antérieure autorisant la cystostomie(ouverture de la vessie).</a:t>
            </a:r>
          </a:p>
          <a:p>
            <a:pPr>
              <a:buNone/>
            </a:pPr>
            <a:r>
              <a:rPr lang="fr-FR" sz="2400" dirty="0" smtClean="0">
                <a:latin typeface="Agency FB" pitchFamily="34" charset="0"/>
              </a:rPr>
              <a:t>           Latéralement, la vessie pleine peut atteindre les régions fémorale et inguinale pouvant participer aux hernies au travers des points faibles.</a:t>
            </a:r>
          </a:p>
          <a:p>
            <a:pPr>
              <a:buNone/>
            </a:pPr>
            <a:r>
              <a:rPr lang="fr-FR" sz="2800" dirty="0" smtClean="0">
                <a:latin typeface="Algerian" pitchFamily="82" charset="0"/>
              </a:rPr>
              <a:t>          b-face latérale</a:t>
            </a:r>
          </a:p>
          <a:p>
            <a:pPr>
              <a:buNone/>
            </a:pPr>
            <a:r>
              <a:rPr lang="fr-FR" sz="2400" dirty="0" smtClean="0">
                <a:latin typeface="Agency FB" pitchFamily="34" charset="0"/>
              </a:rPr>
              <a:t>      Lorsque la vessie se distend, les bords latéraux deviennent de véritable faces qui attirent le péritoine de face latérale du petit bassin déterminant ainsi deux</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smtClean="0">
                <a:latin typeface="Agency FB" pitchFamily="34" charset="0"/>
              </a:rPr>
              <a:t>étages de rapports: étage sup péritonéal et étage </a:t>
            </a:r>
            <a:r>
              <a:rPr lang="fr-FR" sz="2400" dirty="0" err="1" smtClean="0">
                <a:latin typeface="Agency FB" pitchFamily="34" charset="0"/>
              </a:rPr>
              <a:t>inf</a:t>
            </a:r>
            <a:r>
              <a:rPr lang="fr-FR" sz="2400" dirty="0" smtClean="0">
                <a:latin typeface="Agency FB" pitchFamily="34" charset="0"/>
              </a:rPr>
              <a:t> s/péritonéal.</a:t>
            </a:r>
          </a:p>
          <a:p>
            <a:pPr>
              <a:buNone/>
            </a:pPr>
            <a:r>
              <a:rPr lang="fr-FR" sz="2800" dirty="0" smtClean="0">
                <a:latin typeface="Algerian" pitchFamily="82" charset="0"/>
              </a:rPr>
              <a:t>               9-vascularisation-innervation</a:t>
            </a:r>
          </a:p>
          <a:p>
            <a:pPr>
              <a:buNone/>
            </a:pPr>
            <a:r>
              <a:rPr lang="fr-FR" sz="2800" dirty="0" smtClean="0">
                <a:latin typeface="Algerian" pitchFamily="82" charset="0"/>
              </a:rPr>
              <a:t>               9.1-</a:t>
            </a:r>
            <a:r>
              <a:rPr lang="fr-FR" sz="2800" dirty="0" err="1" smtClean="0">
                <a:latin typeface="Algerian" pitchFamily="82" charset="0"/>
              </a:rPr>
              <a:t>arteres</a:t>
            </a:r>
            <a:endParaRPr lang="fr-FR" sz="2800" dirty="0" smtClean="0">
              <a:latin typeface="Algerian" pitchFamily="82" charset="0"/>
            </a:endParaRPr>
          </a:p>
          <a:p>
            <a:pPr>
              <a:buNone/>
            </a:pPr>
            <a:r>
              <a:rPr lang="fr-FR" sz="2400" dirty="0" smtClean="0">
                <a:latin typeface="Agency FB" pitchFamily="34" charset="0"/>
              </a:rPr>
              <a:t>         La vascularisation provient essentiellement de l’artère iliaque interne:</a:t>
            </a:r>
          </a:p>
          <a:p>
            <a:pPr>
              <a:buNone/>
            </a:pPr>
            <a:r>
              <a:rPr lang="fr-FR" sz="2400" dirty="0" smtClean="0">
                <a:latin typeface="Agency FB" pitchFamily="34" charset="0"/>
              </a:rPr>
              <a:t>                   </a:t>
            </a:r>
            <a:r>
              <a:rPr lang="fr-FR" sz="2800" dirty="0" smtClean="0">
                <a:latin typeface="Algerian" pitchFamily="82" charset="0"/>
              </a:rPr>
              <a:t> a-</a:t>
            </a:r>
            <a:r>
              <a:rPr lang="fr-FR" sz="2800" dirty="0" err="1" smtClean="0">
                <a:latin typeface="Algerian" pitchFamily="82" charset="0"/>
              </a:rPr>
              <a:t>arteres</a:t>
            </a:r>
            <a:r>
              <a:rPr lang="fr-FR" sz="2800" dirty="0" smtClean="0">
                <a:latin typeface="Algerian" pitchFamily="82" charset="0"/>
              </a:rPr>
              <a:t> principales</a:t>
            </a:r>
            <a:endParaRPr lang="fr-FR" sz="2400" dirty="0" smtClean="0">
              <a:latin typeface="Algerian" pitchFamily="82" charset="0"/>
            </a:endParaRPr>
          </a:p>
          <a:p>
            <a:pPr>
              <a:buNone/>
            </a:pPr>
            <a:r>
              <a:rPr lang="fr-FR" sz="2400" dirty="0" smtClean="0">
                <a:latin typeface="Agency FB" pitchFamily="34" charset="0"/>
              </a:rPr>
              <a:t>      S’organisent en pédicules largement anastomosés:</a:t>
            </a:r>
          </a:p>
          <a:p>
            <a:r>
              <a:rPr lang="fr-FR" sz="2400" dirty="0" smtClean="0">
                <a:latin typeface="Agency FB" pitchFamily="34" charset="0"/>
              </a:rPr>
              <a:t>Pédicule sup formé par des rameaux de l’artère ombilicale et obturatrice, il est destiné au calotte.</a:t>
            </a:r>
          </a:p>
          <a:p>
            <a:r>
              <a:rPr lang="fr-FR" sz="2400" dirty="0" smtClean="0">
                <a:latin typeface="Agency FB" pitchFamily="34" charset="0"/>
              </a:rPr>
              <a:t>Pédicule </a:t>
            </a:r>
            <a:r>
              <a:rPr lang="fr-FR" sz="2400" dirty="0" err="1" smtClean="0">
                <a:latin typeface="Agency FB" pitchFamily="34" charset="0"/>
              </a:rPr>
              <a:t>inf</a:t>
            </a:r>
            <a:r>
              <a:rPr lang="fr-FR" sz="2400" dirty="0" smtClean="0">
                <a:latin typeface="Agency FB" pitchFamily="34" charset="0"/>
              </a:rPr>
              <a:t>(pédicule du trigone) formé par l’artère vésicale inf.</a:t>
            </a:r>
          </a:p>
          <a:p>
            <a:pPr>
              <a:buNone/>
            </a:pPr>
            <a:r>
              <a:rPr lang="fr-FR" sz="2400" dirty="0" smtClean="0">
                <a:latin typeface="Agency FB" pitchFamily="34" charset="0"/>
              </a:rPr>
              <a:t>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b-artères accessoires</a:t>
            </a:r>
          </a:p>
          <a:p>
            <a:pPr>
              <a:buNone/>
            </a:pPr>
            <a:r>
              <a:rPr lang="fr-FR" sz="2400" dirty="0" smtClean="0">
                <a:latin typeface="Agency FB" pitchFamily="34" charset="0"/>
              </a:rPr>
              <a:t>     Proviennent des artères rectales moyenne et </a:t>
            </a:r>
            <a:r>
              <a:rPr lang="fr-FR" sz="2400" dirty="0" err="1" smtClean="0">
                <a:latin typeface="Agency FB" pitchFamily="34" charset="0"/>
              </a:rPr>
              <a:t>srtt</a:t>
            </a:r>
            <a:r>
              <a:rPr lang="fr-FR" sz="2400" dirty="0" smtClean="0">
                <a:latin typeface="Agency FB" pitchFamily="34" charset="0"/>
              </a:rPr>
              <a:t> des artères génitales:</a:t>
            </a:r>
          </a:p>
          <a:p>
            <a:r>
              <a:rPr lang="fr-FR" sz="2400" dirty="0" smtClean="0">
                <a:latin typeface="Agency FB" pitchFamily="34" charset="0"/>
              </a:rPr>
              <a:t>Chez l’</a:t>
            </a:r>
            <a:r>
              <a:rPr lang="fr-FR" sz="2400" dirty="0" err="1" smtClean="0">
                <a:latin typeface="Agency FB" pitchFamily="34" charset="0"/>
              </a:rPr>
              <a:t>hoe:les</a:t>
            </a:r>
            <a:r>
              <a:rPr lang="fr-FR" sz="2400" dirty="0" smtClean="0">
                <a:latin typeface="Agency FB" pitchFamily="34" charset="0"/>
              </a:rPr>
              <a:t> artères </a:t>
            </a:r>
            <a:r>
              <a:rPr lang="fr-FR" sz="2400" dirty="0" err="1" smtClean="0">
                <a:latin typeface="Agency FB" pitchFamily="34" charset="0"/>
              </a:rPr>
              <a:t>vésico</a:t>
            </a:r>
            <a:r>
              <a:rPr lang="fr-FR" sz="2400" dirty="0" smtClean="0">
                <a:latin typeface="Agency FB" pitchFamily="34" charset="0"/>
              </a:rPr>
              <a:t>-prostatiques</a:t>
            </a:r>
          </a:p>
          <a:p>
            <a:r>
              <a:rPr lang="fr-FR" sz="2400" dirty="0" smtClean="0">
                <a:latin typeface="Agency FB" pitchFamily="34" charset="0"/>
              </a:rPr>
              <a:t>Chez la femme: l’artère vaginale et utérine.</a:t>
            </a:r>
          </a:p>
          <a:p>
            <a:pPr>
              <a:buNone/>
            </a:pPr>
            <a:r>
              <a:rPr lang="fr-FR" sz="2400" dirty="0" smtClean="0">
                <a:latin typeface="Agency FB" pitchFamily="34" charset="0"/>
              </a:rPr>
              <a:t>          Au total, la vascularisation est riche et dépend du pédicule largement anastomosé. </a:t>
            </a:r>
          </a:p>
          <a:p>
            <a:pPr>
              <a:buNone/>
            </a:pPr>
            <a:r>
              <a:rPr lang="fr-FR" sz="2800" dirty="0" smtClean="0">
                <a:latin typeface="Algerian" pitchFamily="82" charset="0"/>
              </a:rPr>
              <a:t>            9.2- les veines</a:t>
            </a:r>
          </a:p>
          <a:p>
            <a:pPr>
              <a:buNone/>
            </a:pPr>
            <a:r>
              <a:rPr lang="fr-FR" sz="2400" dirty="0" smtClean="0">
                <a:latin typeface="Agency FB" pitchFamily="34" charset="0"/>
              </a:rPr>
              <a:t>         Les réseaux muqueux et musculaires largement anastomosés se drainent:</a:t>
            </a:r>
          </a:p>
          <a:p>
            <a:r>
              <a:rPr lang="fr-FR" sz="2400" dirty="0" smtClean="0">
                <a:latin typeface="Agency FB" pitchFamily="34" charset="0"/>
              </a:rPr>
              <a:t>En avant dans le plexus vésical de SANTORINI</a:t>
            </a:r>
          </a:p>
          <a:p>
            <a:r>
              <a:rPr lang="fr-FR" sz="2400" dirty="0" smtClean="0">
                <a:latin typeface="Agency FB" pitchFamily="34" charset="0"/>
              </a:rPr>
              <a:t>en arrière dans le plexus utéro-vaginal.</a:t>
            </a:r>
          </a:p>
          <a:p>
            <a:pPr>
              <a:buNone/>
            </a:pPr>
            <a:r>
              <a:rPr lang="fr-FR" sz="2400" dirty="0" smtClean="0">
                <a:latin typeface="Agency FB" pitchFamily="34" charset="0"/>
              </a:rPr>
              <a:t>    Ces plexus gagnent les </a:t>
            </a:r>
            <a:r>
              <a:rPr lang="fr-FR" sz="2400" dirty="0" err="1" smtClean="0">
                <a:latin typeface="Agency FB" pitchFamily="34" charset="0"/>
              </a:rPr>
              <a:t>vv</a:t>
            </a:r>
            <a:r>
              <a:rPr lang="fr-FR" sz="2400" dirty="0" smtClean="0">
                <a:latin typeface="Agency FB" pitchFamily="34" charset="0"/>
              </a:rPr>
              <a:t> iliaques internes.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9.3-les lymphatiques</a:t>
            </a:r>
          </a:p>
          <a:p>
            <a:pPr>
              <a:buNone/>
            </a:pPr>
            <a:r>
              <a:rPr lang="fr-FR" sz="2400" dirty="0" smtClean="0">
                <a:latin typeface="Agency FB" pitchFamily="34" charset="0"/>
              </a:rPr>
              <a:t>       Ils gagnent les nœuds lymphatiques iliaques externes. Certains nœuds lymphatiques du col de la vessie gagnent le nœud du promontoire.</a:t>
            </a:r>
          </a:p>
          <a:p>
            <a:pPr>
              <a:buNone/>
            </a:pPr>
            <a:r>
              <a:rPr lang="fr-FR" sz="2800" dirty="0" smtClean="0">
                <a:latin typeface="Algerian" pitchFamily="82" charset="0"/>
              </a:rPr>
              <a:t>          9.4-les nerfs</a:t>
            </a:r>
          </a:p>
          <a:p>
            <a:pPr>
              <a:buNone/>
            </a:pPr>
            <a:r>
              <a:rPr lang="fr-FR" sz="2400" dirty="0" smtClean="0">
                <a:latin typeface="Agency FB" pitchFamily="34" charset="0"/>
              </a:rPr>
              <a:t>        Les nerfs de la vessie proviennent de deux sources:</a:t>
            </a:r>
          </a:p>
          <a:p>
            <a:r>
              <a:rPr lang="fr-FR" sz="2400" dirty="0" smtClean="0">
                <a:latin typeface="Agency FB" pitchFamily="34" charset="0"/>
              </a:rPr>
              <a:t>Le plexus hypogastrique </a:t>
            </a:r>
            <a:r>
              <a:rPr lang="fr-FR" sz="2400" dirty="0" err="1" smtClean="0">
                <a:latin typeface="Agency FB" pitchFamily="34" charset="0"/>
              </a:rPr>
              <a:t>inf</a:t>
            </a:r>
            <a:endParaRPr lang="fr-FR" sz="2400" dirty="0" smtClean="0">
              <a:latin typeface="Agency FB" pitchFamily="34" charset="0"/>
            </a:endParaRPr>
          </a:p>
          <a:p>
            <a:r>
              <a:rPr lang="fr-FR" sz="2400" dirty="0" smtClean="0">
                <a:latin typeface="Agency FB" pitchFamily="34" charset="0"/>
              </a:rPr>
              <a:t>Branche antérieure  du 3</a:t>
            </a:r>
            <a:r>
              <a:rPr lang="fr-FR" sz="2400" baseline="30000" dirty="0" smtClean="0">
                <a:latin typeface="Agency FB" pitchFamily="34" charset="0"/>
              </a:rPr>
              <a:t>ème</a:t>
            </a:r>
            <a:r>
              <a:rPr lang="fr-FR" sz="2400" dirty="0" smtClean="0">
                <a:latin typeface="Agency FB" pitchFamily="34" charset="0"/>
              </a:rPr>
              <a:t> et 4</a:t>
            </a:r>
            <a:r>
              <a:rPr lang="fr-FR" sz="2400" baseline="30000" dirty="0" smtClean="0">
                <a:latin typeface="Agency FB" pitchFamily="34" charset="0"/>
              </a:rPr>
              <a:t>ème</a:t>
            </a:r>
            <a:r>
              <a:rPr lang="fr-FR" sz="2400" dirty="0" smtClean="0">
                <a:latin typeface="Agency FB" pitchFamily="34" charset="0"/>
              </a:rPr>
              <a:t> nerf sacré.</a:t>
            </a:r>
          </a:p>
          <a:p>
            <a:pPr>
              <a:buNone/>
            </a:pPr>
            <a:r>
              <a:rPr lang="fr-FR" sz="2400" dirty="0" smtClean="0">
                <a:latin typeface="Agency FB" pitchFamily="34" charset="0"/>
              </a:rPr>
              <a:t>      Ces rameaux destinés à la vessie cheminent dans les lames sacro-recto-</a:t>
            </a:r>
            <a:r>
              <a:rPr lang="fr-FR" sz="2400" dirty="0" err="1" smtClean="0">
                <a:latin typeface="Agency FB" pitchFamily="34" charset="0"/>
              </a:rPr>
              <a:t>génito</a:t>
            </a:r>
            <a:r>
              <a:rPr lang="fr-FR" sz="2400" dirty="0" smtClean="0">
                <a:latin typeface="Agency FB" pitchFamily="34" charset="0"/>
              </a:rPr>
              <a:t>-pubiennes et abordent la vessie par sa base et faces latérales.</a:t>
            </a:r>
          </a:p>
          <a:p>
            <a:pPr>
              <a:buNone/>
            </a:pPr>
            <a:endParaRPr lang="fr-FR" sz="2400" dirty="0" smtClean="0">
              <a:latin typeface="Agency FB" pitchFamily="34" charset="0"/>
            </a:endParaRPr>
          </a:p>
          <a:p>
            <a:pPr>
              <a:buNone/>
            </a:pPr>
            <a:r>
              <a:rPr lang="fr-FR" sz="2400" dirty="0" smtClean="0">
                <a:latin typeface="Agency FB" pitchFamily="34" charset="0"/>
              </a:rPr>
              <a:t>                       </a:t>
            </a:r>
            <a:r>
              <a:rPr lang="fr-FR" sz="2400" dirty="0" smtClean="0">
                <a:latin typeface="Brush Script MT" pitchFamily="66" charset="0"/>
              </a:rPr>
              <a:t>MERCI!</a:t>
            </a:r>
            <a:endParaRPr lang="fr-FR" sz="2400" dirty="0">
              <a:latin typeface="Brush Script MT"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lstStyle/>
          <a:p>
            <a:pPr>
              <a:buNone/>
            </a:pPr>
            <a:r>
              <a:rPr lang="fr-FR" dirty="0" smtClean="0"/>
              <a:t>                      </a:t>
            </a:r>
            <a:r>
              <a:rPr lang="fr-FR" dirty="0" smtClean="0">
                <a:latin typeface="Algerian" pitchFamily="82" charset="0"/>
              </a:rPr>
              <a:t>capitre4</a:t>
            </a:r>
          </a:p>
          <a:p>
            <a:pPr>
              <a:buNone/>
            </a:pPr>
            <a:r>
              <a:rPr lang="fr-FR" dirty="0" smtClean="0">
                <a:latin typeface="Algerian" pitchFamily="82" charset="0"/>
              </a:rPr>
              <a:t>             </a:t>
            </a:r>
          </a:p>
          <a:p>
            <a:pPr>
              <a:buNone/>
            </a:pPr>
            <a:r>
              <a:rPr lang="fr-FR" dirty="0" smtClean="0">
                <a:latin typeface="Algerian" pitchFamily="82" charset="0"/>
              </a:rPr>
              <a:t>                     </a:t>
            </a:r>
            <a:r>
              <a:rPr lang="fr-FR" u="sng" dirty="0" err="1" smtClean="0">
                <a:latin typeface="Algerian" pitchFamily="82" charset="0"/>
              </a:rPr>
              <a:t>uretre</a:t>
            </a:r>
            <a:endParaRPr lang="fr-FR" u="sng" dirty="0" smtClean="0">
              <a:latin typeface="Algerian" pitchFamily="82" charset="0"/>
            </a:endParaRPr>
          </a:p>
          <a:p>
            <a:pPr>
              <a:buNone/>
            </a:pPr>
            <a:r>
              <a:rPr lang="fr-FR" sz="2800" dirty="0" smtClean="0">
                <a:latin typeface="Algerian" pitchFamily="82" charset="0"/>
              </a:rPr>
              <a:t>                     1-</a:t>
            </a:r>
            <a:r>
              <a:rPr lang="fr-FR" sz="2800" dirty="0" err="1" smtClean="0">
                <a:latin typeface="Algerian" pitchFamily="82" charset="0"/>
              </a:rPr>
              <a:t>definition</a:t>
            </a:r>
            <a:endParaRPr lang="fr-FR" sz="2800" dirty="0" smtClean="0">
              <a:latin typeface="Algerian" pitchFamily="82" charset="0"/>
            </a:endParaRPr>
          </a:p>
          <a:p>
            <a:pPr>
              <a:buNone/>
            </a:pPr>
            <a:r>
              <a:rPr lang="fr-FR" sz="2800" dirty="0" smtClean="0">
                <a:latin typeface="Algerian" pitchFamily="82" charset="0"/>
              </a:rPr>
              <a:t>     </a:t>
            </a:r>
            <a:r>
              <a:rPr lang="fr-FR" sz="2400" dirty="0" smtClean="0">
                <a:latin typeface="Agency FB" pitchFamily="34" charset="0"/>
              </a:rPr>
              <a:t>L’urètre est un canal excréteur de la vessie. Chez l’homme, il a une double fonction urinaire et génitale. Chez la femme, une seule fonction urinaire.</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t>             </a:t>
            </a:r>
            <a:r>
              <a:rPr lang="fr-FR" sz="2800" dirty="0" smtClean="0">
                <a:latin typeface="Algerian" pitchFamily="82" charset="0"/>
              </a:rPr>
              <a:t>2-</a:t>
            </a:r>
            <a:r>
              <a:rPr lang="fr-FR" sz="2800" dirty="0" err="1" smtClean="0">
                <a:latin typeface="Algerian" pitchFamily="82" charset="0"/>
              </a:rPr>
              <a:t>uretre</a:t>
            </a:r>
            <a:r>
              <a:rPr lang="fr-FR" sz="2800" dirty="0" smtClean="0">
                <a:latin typeface="Algerian" pitchFamily="82" charset="0"/>
              </a:rPr>
              <a:t> masculin</a:t>
            </a:r>
          </a:p>
          <a:p>
            <a:pPr>
              <a:buNone/>
            </a:pPr>
            <a:r>
              <a:rPr lang="fr-FR" sz="2800" dirty="0" smtClean="0">
                <a:latin typeface="Algerian" pitchFamily="82" charset="0"/>
              </a:rPr>
              <a:t>          2.1-trajet d’ensemble</a:t>
            </a:r>
          </a:p>
          <a:p>
            <a:pPr>
              <a:buNone/>
            </a:pPr>
            <a:r>
              <a:rPr lang="fr-FR" sz="2800" dirty="0" smtClean="0">
                <a:latin typeface="Algerian" pitchFamily="82" charset="0"/>
              </a:rPr>
              <a:t>     </a:t>
            </a:r>
            <a:r>
              <a:rPr lang="fr-FR" sz="2400" dirty="0" smtClean="0">
                <a:latin typeface="Agency FB" pitchFamily="34" charset="0"/>
              </a:rPr>
              <a:t>Très long, l’urètre s’étend du col de la vessie à l’extrémité du pénis. Il renferme 3 parties:</a:t>
            </a:r>
          </a:p>
          <a:p>
            <a:pPr>
              <a:buFont typeface="Wingdings" pitchFamily="2" charset="2"/>
              <a:buChar char="§"/>
            </a:pPr>
            <a:r>
              <a:rPr lang="fr-FR" sz="2400" dirty="0" smtClean="0">
                <a:latin typeface="Agency FB" pitchFamily="34" charset="0"/>
              </a:rPr>
              <a:t>Partie prostatique: comprise entre le col de la vessie et l’apex de la prostate</a:t>
            </a:r>
          </a:p>
          <a:p>
            <a:pPr>
              <a:buFont typeface="Wingdings" pitchFamily="2" charset="2"/>
              <a:buChar char="§"/>
            </a:pPr>
            <a:r>
              <a:rPr lang="fr-FR" sz="2400" dirty="0" smtClean="0">
                <a:latin typeface="Agency FB" pitchFamily="34" charset="0"/>
              </a:rPr>
              <a:t>Partie </a:t>
            </a:r>
            <a:r>
              <a:rPr lang="fr-FR" sz="2400" dirty="0" err="1" smtClean="0">
                <a:latin typeface="Agency FB" pitchFamily="34" charset="0"/>
              </a:rPr>
              <a:t>membranacée</a:t>
            </a:r>
            <a:r>
              <a:rPr lang="fr-FR" sz="2400" dirty="0" smtClean="0">
                <a:latin typeface="Agency FB" pitchFamily="34" charset="0"/>
              </a:rPr>
              <a:t> ou urètre membraneux qui traverse le diaphragme au niveau génital</a:t>
            </a:r>
          </a:p>
          <a:p>
            <a:pPr>
              <a:buFont typeface="Wingdings" pitchFamily="2" charset="2"/>
              <a:buChar char="§"/>
            </a:pPr>
            <a:r>
              <a:rPr lang="fr-FR" sz="2400" dirty="0" smtClean="0">
                <a:latin typeface="Agency FB" pitchFamily="34" charset="0"/>
              </a:rPr>
              <a:t>Partie spongieuse: contenue dans le corps spongieux du pénis. Elle a 2 segments, un périnéal et l’autre pénien.</a:t>
            </a:r>
          </a:p>
          <a:p>
            <a:pPr>
              <a:buNone/>
            </a:pPr>
            <a:r>
              <a:rPr lang="fr-FR" sz="2400" dirty="0" smtClean="0">
                <a:latin typeface="Agency FB" pitchFamily="34" charset="0"/>
              </a:rPr>
              <a:t>      Au total, à l’état de repos, l’urètre dessine deux courbes:</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Courbe postérieure(concave en haut et en avant)</a:t>
            </a:r>
          </a:p>
          <a:p>
            <a:r>
              <a:rPr lang="fr-FR" sz="2400" dirty="0" smtClean="0">
                <a:latin typeface="Agency FB" pitchFamily="34" charset="0"/>
              </a:rPr>
              <a:t>Courbe antérieure(concave en bas et en arrière) à l’union des deux segments de la partie spongieuse.</a:t>
            </a:r>
          </a:p>
          <a:p>
            <a:pPr>
              <a:buNone/>
            </a:pPr>
            <a:r>
              <a:rPr lang="fr-FR" sz="2400" dirty="0" smtClean="0">
                <a:latin typeface="Agency FB" pitchFamily="34" charset="0"/>
              </a:rPr>
              <a:t>         Ces courbes peuvent s’effacer presque complètement en abaissant fortement sur le pénis.</a:t>
            </a:r>
          </a:p>
          <a:p>
            <a:pPr>
              <a:buNone/>
            </a:pPr>
            <a:r>
              <a:rPr lang="fr-FR" sz="2400" dirty="0" smtClean="0">
                <a:latin typeface="Agency FB" pitchFamily="34" charset="0"/>
              </a:rPr>
              <a:t>            </a:t>
            </a:r>
            <a:r>
              <a:rPr lang="fr-FR" sz="2800" dirty="0" smtClean="0">
                <a:latin typeface="Algerian" pitchFamily="82" charset="0"/>
              </a:rPr>
              <a:t>2.2-autres subdivisions de l’urètre</a:t>
            </a:r>
            <a:endParaRPr lang="fr-FR" sz="2400" dirty="0" smtClean="0">
              <a:latin typeface="Agency FB" pitchFamily="34" charset="0"/>
            </a:endParaRPr>
          </a:p>
          <a:p>
            <a:pPr>
              <a:buNone/>
            </a:pPr>
            <a:r>
              <a:rPr lang="fr-FR" sz="2400" dirty="0" smtClean="0">
                <a:latin typeface="Agency FB" pitchFamily="34" charset="0"/>
              </a:rPr>
              <a:t>     On peut également subdiviser l’urètre selon:</a:t>
            </a:r>
          </a:p>
          <a:p>
            <a:pPr>
              <a:buNone/>
            </a:pPr>
            <a:r>
              <a:rPr lang="fr-FR" sz="2800" dirty="0" smtClean="0">
                <a:latin typeface="Algerian" pitchFamily="82" charset="0"/>
              </a:rPr>
              <a:t>         1.la situation anatomique</a:t>
            </a:r>
          </a:p>
          <a:p>
            <a:r>
              <a:rPr lang="fr-FR" sz="2400" dirty="0" smtClean="0">
                <a:latin typeface="Agency FB" pitchFamily="34" charset="0"/>
              </a:rPr>
              <a:t>Urètre postérieur regroupant l’urètre prostatique et membraneux;</a:t>
            </a:r>
          </a:p>
          <a:p>
            <a:r>
              <a:rPr lang="fr-FR" sz="2400" dirty="0" smtClean="0">
                <a:latin typeface="Agency FB" pitchFamily="34" charset="0"/>
              </a:rPr>
              <a:t>Urètre antérieur correspondant à la partie spongieuse.</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800" dirty="0" smtClean="0">
                <a:latin typeface="Algerian" pitchFamily="82" charset="0"/>
              </a:rPr>
              <a:t>                2-la </a:t>
            </a:r>
            <a:r>
              <a:rPr lang="fr-FR" sz="2800" dirty="0" err="1" smtClean="0">
                <a:latin typeface="Algerian" pitchFamily="82" charset="0"/>
              </a:rPr>
              <a:t>fixite</a:t>
            </a:r>
            <a:endParaRPr lang="fr-FR" sz="2800" dirty="0" smtClean="0">
              <a:latin typeface="Algerian" pitchFamily="82" charset="0"/>
            </a:endParaRPr>
          </a:p>
          <a:p>
            <a:pPr>
              <a:buNone/>
            </a:pPr>
            <a:r>
              <a:rPr lang="fr-FR" sz="2400" dirty="0" smtClean="0">
                <a:latin typeface="Agency FB" pitchFamily="34" charset="0"/>
              </a:rPr>
              <a:t>         On a l’urètre fixe regroupant l’urètre prostatique, membraneux et le segment périnéal; l’urètre mobile contenant le segment pénien.</a:t>
            </a:r>
          </a:p>
          <a:p>
            <a:pPr>
              <a:buNone/>
            </a:pPr>
            <a:r>
              <a:rPr lang="fr-FR" sz="2800" dirty="0" smtClean="0">
                <a:latin typeface="Algerian" pitchFamily="82" charset="0"/>
              </a:rPr>
              <a:t>                 2.3-</a:t>
            </a:r>
            <a:r>
              <a:rPr lang="fr-FR" sz="2800" dirty="0" err="1" smtClean="0">
                <a:latin typeface="Algerian" pitchFamily="82" charset="0"/>
              </a:rPr>
              <a:t>dimentions</a:t>
            </a:r>
            <a:endParaRPr lang="fr-FR" sz="2800" dirty="0" smtClean="0">
              <a:latin typeface="Algerian" pitchFamily="82" charset="0"/>
            </a:endParaRPr>
          </a:p>
          <a:p>
            <a:pPr>
              <a:buNone/>
            </a:pPr>
            <a:r>
              <a:rPr lang="fr-FR" sz="2800" dirty="0" smtClean="0">
                <a:latin typeface="Algerian" pitchFamily="82" charset="0"/>
              </a:rPr>
              <a:t>                 2.3.1-longueur</a:t>
            </a:r>
            <a:endParaRPr lang="fr-FR" sz="2400" dirty="0" smtClean="0">
              <a:latin typeface="Algerian" pitchFamily="82" charset="0"/>
            </a:endParaRPr>
          </a:p>
          <a:p>
            <a:pPr>
              <a:buNone/>
            </a:pPr>
            <a:r>
              <a:rPr lang="fr-FR" sz="2400" dirty="0" smtClean="0">
                <a:latin typeface="Agency FB" pitchFamily="34" charset="0"/>
              </a:rPr>
              <a:t>       Elle est de 16cm environ lorsque le pénis est à l’état de </a:t>
            </a:r>
            <a:r>
              <a:rPr lang="fr-FR" sz="2400" dirty="0" err="1" smtClean="0">
                <a:latin typeface="Agency FB" pitchFamily="34" charset="0"/>
              </a:rPr>
              <a:t>flacidité</a:t>
            </a:r>
            <a:r>
              <a:rPr lang="fr-FR" sz="2400" dirty="0" smtClean="0">
                <a:latin typeface="Agency FB" pitchFamily="34" charset="0"/>
              </a:rPr>
              <a:t>:</a:t>
            </a:r>
          </a:p>
          <a:p>
            <a:r>
              <a:rPr lang="fr-FR" sz="2400" dirty="0" smtClean="0">
                <a:latin typeface="Agency FB" pitchFamily="34" charset="0"/>
              </a:rPr>
              <a:t>3cm pour l’urètre prostatique</a:t>
            </a:r>
          </a:p>
          <a:p>
            <a:r>
              <a:rPr lang="fr-FR" sz="2400" dirty="0" smtClean="0">
                <a:latin typeface="Agency FB" pitchFamily="34" charset="0"/>
              </a:rPr>
              <a:t>1-1.5cm pour l’urètre membraneux</a:t>
            </a:r>
          </a:p>
          <a:p>
            <a:r>
              <a:rPr lang="fr-FR" sz="2400" dirty="0" smtClean="0">
                <a:latin typeface="Agency FB" pitchFamily="34" charset="0"/>
              </a:rPr>
              <a:t>12cm pour la partie spongieuse</a:t>
            </a:r>
          </a:p>
          <a:p>
            <a:pPr>
              <a:buNone/>
            </a:pPr>
            <a:r>
              <a:rPr lang="fr-FR" sz="2400" dirty="0" smtClean="0">
                <a:latin typeface="Agency FB" pitchFamily="34" charset="0"/>
              </a:rPr>
              <a:t>                </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2.3.2-calibre</a:t>
            </a:r>
          </a:p>
          <a:p>
            <a:pPr>
              <a:buNone/>
            </a:pPr>
            <a:r>
              <a:rPr lang="fr-FR" sz="2400" dirty="0" smtClean="0">
                <a:latin typeface="Agency FB" pitchFamily="34" charset="0"/>
              </a:rPr>
              <a:t>    lors de la miction, l’urètre présente 3 zones dilatées:</a:t>
            </a:r>
          </a:p>
          <a:p>
            <a:r>
              <a:rPr lang="fr-FR" sz="2400" dirty="0" smtClean="0">
                <a:latin typeface="Agency FB" pitchFamily="34" charset="0"/>
              </a:rPr>
              <a:t>Sinus prostatique;</a:t>
            </a:r>
          </a:p>
          <a:p>
            <a:r>
              <a:rPr lang="fr-FR" sz="2400" dirty="0" smtClean="0">
                <a:latin typeface="Agency FB" pitchFamily="34" charset="0"/>
              </a:rPr>
              <a:t>Cul-de-sac bulbaire</a:t>
            </a:r>
          </a:p>
          <a:p>
            <a:r>
              <a:rPr lang="fr-FR" sz="2400" dirty="0" smtClean="0">
                <a:latin typeface="Agency FB" pitchFamily="34" charset="0"/>
              </a:rPr>
              <a:t>Fosse naviculaire:</a:t>
            </a:r>
          </a:p>
          <a:p>
            <a:pPr>
              <a:buNone/>
            </a:pPr>
            <a:r>
              <a:rPr lang="fr-FR" sz="2400" dirty="0" smtClean="0">
                <a:latin typeface="Agency FB" pitchFamily="34" charset="0"/>
              </a:rPr>
              <a:t>           4 zones rétrécies</a:t>
            </a:r>
          </a:p>
          <a:p>
            <a:r>
              <a:rPr lang="fr-FR" sz="2400" dirty="0" err="1" smtClean="0">
                <a:latin typeface="Agency FB" pitchFamily="34" charset="0"/>
              </a:rPr>
              <a:t>Ostium</a:t>
            </a:r>
            <a:r>
              <a:rPr lang="fr-FR" sz="2400" dirty="0" smtClean="0">
                <a:latin typeface="Agency FB" pitchFamily="34" charset="0"/>
              </a:rPr>
              <a:t> interne(col de la vessie)</a:t>
            </a:r>
          </a:p>
          <a:p>
            <a:r>
              <a:rPr lang="fr-FR" sz="2400" dirty="0" smtClean="0">
                <a:latin typeface="Agency FB" pitchFamily="34" charset="0"/>
              </a:rPr>
              <a:t>Partie spongieuse moyenne</a:t>
            </a:r>
          </a:p>
          <a:p>
            <a:r>
              <a:rPr lang="fr-FR" sz="2400" dirty="0" smtClean="0">
                <a:latin typeface="Agency FB" pitchFamily="34" charset="0"/>
              </a:rPr>
              <a:t>Partie </a:t>
            </a:r>
            <a:r>
              <a:rPr lang="fr-FR" sz="2400" dirty="0" err="1" smtClean="0">
                <a:latin typeface="Agency FB" pitchFamily="34" charset="0"/>
              </a:rPr>
              <a:t>membranacée</a:t>
            </a:r>
            <a:endParaRPr lang="fr-FR" sz="2400" dirty="0" smtClean="0">
              <a:latin typeface="Agency FB" pitchFamily="34" charset="0"/>
            </a:endParaRPr>
          </a:p>
          <a:p>
            <a:r>
              <a:rPr lang="fr-FR" sz="2400" dirty="0" err="1" smtClean="0">
                <a:latin typeface="Agency FB" pitchFamily="34" charset="0"/>
              </a:rPr>
              <a:t>Ostium</a:t>
            </a:r>
            <a:r>
              <a:rPr lang="fr-FR" sz="2400" dirty="0" smtClean="0">
                <a:latin typeface="Agency FB" pitchFamily="34" charset="0"/>
              </a:rPr>
              <a:t> externe(</a:t>
            </a:r>
            <a:r>
              <a:rPr lang="fr-FR" sz="2400" dirty="0" err="1" smtClean="0">
                <a:latin typeface="Agency FB" pitchFamily="34" charset="0"/>
              </a:rPr>
              <a:t>meat</a:t>
            </a:r>
            <a:r>
              <a:rPr lang="fr-FR" sz="2400" dirty="0" smtClean="0">
                <a:latin typeface="Agency FB" pitchFamily="34" charset="0"/>
              </a:rPr>
              <a:t> urétral):zone la plus étroite(7cm).</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Les parois de l’urètre sont extensibles, ce qui permet le cathétérisme instrumental.</a:t>
            </a:r>
          </a:p>
          <a:p>
            <a:pPr>
              <a:buNone/>
            </a:pPr>
            <a:r>
              <a:rPr lang="fr-FR" sz="2400" dirty="0" smtClean="0">
                <a:latin typeface="Agency FB" pitchFamily="34" charset="0"/>
              </a:rPr>
              <a:t>              </a:t>
            </a:r>
            <a:r>
              <a:rPr lang="fr-FR" sz="2800" dirty="0" smtClean="0">
                <a:latin typeface="Algerian" pitchFamily="82" charset="0"/>
              </a:rPr>
              <a:t>2.4-structure</a:t>
            </a:r>
            <a:endParaRPr lang="fr-FR" sz="2400" dirty="0" smtClean="0">
              <a:latin typeface="Algerian" pitchFamily="82" charset="0"/>
            </a:endParaRPr>
          </a:p>
          <a:p>
            <a:pPr>
              <a:buNone/>
            </a:pPr>
            <a:r>
              <a:rPr lang="fr-FR" sz="2400" dirty="0" smtClean="0">
                <a:latin typeface="Agency FB" pitchFamily="34" charset="0"/>
              </a:rPr>
              <a:t>     la paroi de l’urètre est constituée de 3 tuniques:</a:t>
            </a:r>
          </a:p>
          <a:p>
            <a:r>
              <a:rPr lang="fr-FR" sz="2400" dirty="0" smtClean="0">
                <a:latin typeface="Agency FB" pitchFamily="34" charset="0"/>
              </a:rPr>
              <a:t>Une musculaire lisse en deux couches(interne et externe);</a:t>
            </a:r>
          </a:p>
          <a:p>
            <a:r>
              <a:rPr lang="fr-FR" sz="2400" dirty="0" smtClean="0">
                <a:latin typeface="Agency FB" pitchFamily="34" charset="0"/>
              </a:rPr>
              <a:t>Une couche vasculaire spongieuse;</a:t>
            </a:r>
          </a:p>
          <a:p>
            <a:r>
              <a:rPr lang="fr-FR" sz="2400" dirty="0" smtClean="0">
                <a:latin typeface="Agency FB" pitchFamily="34" charset="0"/>
              </a:rPr>
              <a:t>Une muqueuse très plissée de type cylindrique stratifié.</a:t>
            </a:r>
          </a:p>
          <a:p>
            <a:pPr>
              <a:buNone/>
            </a:pPr>
            <a:r>
              <a:rPr lang="fr-FR" sz="2800" dirty="0" smtClean="0">
                <a:latin typeface="Algerian" pitchFamily="82" charset="0"/>
              </a:rPr>
              <a:t>         2.5-les rapports</a:t>
            </a:r>
          </a:p>
          <a:p>
            <a:pPr>
              <a:buNone/>
            </a:pPr>
            <a:r>
              <a:rPr lang="fr-FR" sz="2800" dirty="0" smtClean="0">
                <a:latin typeface="Algerian" pitchFamily="82" charset="0"/>
              </a:rPr>
              <a:t>      </a:t>
            </a:r>
            <a:r>
              <a:rPr lang="fr-FR" sz="2400" dirty="0" smtClean="0">
                <a:latin typeface="Agency FB" pitchFamily="34" charset="0"/>
              </a:rPr>
              <a:t>L’urètre traverse la prostate située sur la base de la vessie et reçoit à ce niveau des canaux excréteurs de la prostate et des canaux éjaculateurs qui font suite au déférent et amènent le sperme. C’est la partie prostatique de </a:t>
            </a:r>
            <a:endParaRPr lang="fr-FR" sz="2800" dirty="0" smtClean="0">
              <a:latin typeface="Agency FB" pitchFamily="34" charset="0"/>
            </a:endParaRP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bwMode="hidden">
          <a:xfrm>
            <a:off x="457200" y="1357298"/>
            <a:ext cx="8229600" cy="5500702"/>
          </a:xfrm>
        </p:spPr>
        <p:txBody>
          <a:bodyPr>
            <a:normAutofit fontScale="25000" lnSpcReduction="20000"/>
          </a:bodyPr>
          <a:lstStyle/>
          <a:p>
            <a:pPr>
              <a:buNone/>
            </a:pPr>
            <a:r>
              <a:rPr lang="fr-FR" sz="12800" dirty="0" smtClean="0">
                <a:latin typeface="Algerian" pitchFamily="82" charset="0"/>
              </a:rPr>
              <a:t>                        Chapitre 1</a:t>
            </a:r>
          </a:p>
          <a:p>
            <a:pPr>
              <a:buNone/>
            </a:pPr>
            <a:r>
              <a:rPr lang="fr-FR" sz="12800" dirty="0">
                <a:latin typeface="Algerian" pitchFamily="82" charset="0"/>
              </a:rPr>
              <a:t> </a:t>
            </a:r>
            <a:r>
              <a:rPr lang="fr-FR" sz="12800" dirty="0" smtClean="0">
                <a:latin typeface="Algerian" pitchFamily="82" charset="0"/>
              </a:rPr>
              <a:t>                        </a:t>
            </a:r>
            <a:r>
              <a:rPr lang="fr-FR" sz="12800" u="sng" dirty="0" smtClean="0">
                <a:latin typeface="Algerian" pitchFamily="82" charset="0"/>
              </a:rPr>
              <a:t>LES REINS</a:t>
            </a:r>
          </a:p>
          <a:p>
            <a:pPr>
              <a:buNone/>
            </a:pPr>
            <a:r>
              <a:rPr lang="fr-FR" sz="8600" dirty="0">
                <a:latin typeface="Agency FB" pitchFamily="34" charset="0"/>
              </a:rPr>
              <a:t> </a:t>
            </a:r>
            <a:r>
              <a:rPr lang="fr-FR" sz="8600" dirty="0" smtClean="0">
                <a:latin typeface="Agency FB" pitchFamily="34" charset="0"/>
              </a:rPr>
              <a:t>                          </a:t>
            </a:r>
          </a:p>
          <a:p>
            <a:pPr>
              <a:buNone/>
            </a:pPr>
            <a:r>
              <a:rPr lang="fr-FR" sz="9600" dirty="0">
                <a:latin typeface="Algerian" pitchFamily="82" charset="0"/>
              </a:rPr>
              <a:t> </a:t>
            </a:r>
            <a:r>
              <a:rPr lang="fr-FR" sz="9600" dirty="0" smtClean="0">
                <a:latin typeface="Algerian" pitchFamily="82" charset="0"/>
              </a:rPr>
              <a:t>                          1-DEFINITION</a:t>
            </a:r>
          </a:p>
          <a:p>
            <a:pPr>
              <a:buNone/>
            </a:pPr>
            <a:r>
              <a:rPr lang="fr-FR" sz="9600" dirty="0">
                <a:latin typeface="Agency FB" pitchFamily="34" charset="0"/>
              </a:rPr>
              <a:t> </a:t>
            </a:r>
            <a:r>
              <a:rPr lang="fr-FR" sz="9600" dirty="0" smtClean="0">
                <a:latin typeface="Agency FB" pitchFamily="34" charset="0"/>
              </a:rPr>
              <a:t>           Le rein est un organe pair, </a:t>
            </a:r>
            <a:r>
              <a:rPr lang="fr-FR" sz="9600" dirty="0" err="1" smtClean="0">
                <a:latin typeface="Agency FB" pitchFamily="34" charset="0"/>
              </a:rPr>
              <a:t>rétropéritonéal</a:t>
            </a:r>
            <a:r>
              <a:rPr lang="fr-FR" sz="9600" dirty="0" smtClean="0">
                <a:latin typeface="Agency FB" pitchFamily="34" charset="0"/>
              </a:rPr>
              <a:t> qui sécrète des urines.</a:t>
            </a:r>
          </a:p>
          <a:p>
            <a:pPr>
              <a:buNone/>
            </a:pPr>
            <a:r>
              <a:rPr lang="fr-FR" sz="9600" dirty="0">
                <a:latin typeface="Berlin Sans FB" pitchFamily="34" charset="0"/>
              </a:rPr>
              <a:t> </a:t>
            </a:r>
            <a:r>
              <a:rPr lang="fr-FR" sz="9600" dirty="0" smtClean="0">
                <a:latin typeface="Berlin Sans FB" pitchFamily="34" charset="0"/>
              </a:rPr>
              <a:t>                         </a:t>
            </a:r>
            <a:r>
              <a:rPr lang="fr-FR" sz="9600" dirty="0" smtClean="0">
                <a:latin typeface="Algerian" pitchFamily="82" charset="0"/>
              </a:rPr>
              <a:t>2-SITUATION  ANATOMIQUE</a:t>
            </a:r>
          </a:p>
          <a:p>
            <a:pPr>
              <a:buNone/>
            </a:pPr>
            <a:r>
              <a:rPr lang="fr-FR" sz="9600" dirty="0">
                <a:solidFill>
                  <a:schemeClr val="tx1">
                    <a:lumMod val="85000"/>
                    <a:lumOff val="15000"/>
                  </a:schemeClr>
                </a:solidFill>
                <a:latin typeface="Agency FB" pitchFamily="34" charset="0"/>
                <a:cs typeface="Times New Roman" pitchFamily="18" charset="0"/>
              </a:rPr>
              <a:t> </a:t>
            </a:r>
            <a:r>
              <a:rPr lang="fr-FR" sz="9600" dirty="0" smtClean="0">
                <a:solidFill>
                  <a:schemeClr val="tx1">
                    <a:lumMod val="85000"/>
                    <a:lumOff val="15000"/>
                  </a:schemeClr>
                </a:solidFill>
                <a:latin typeface="Agency FB" pitchFamily="34" charset="0"/>
                <a:cs typeface="Times New Roman" pitchFamily="18" charset="0"/>
              </a:rPr>
              <a:t>           Au nombre de deux, les reins sont situés dans la partie supérieure de la fosse lombaire et sont orientés par leur grand axe, oblique en bas et dehors. Le rein droit est étendu du disque intervertébral D11-D12 jusqu’à la partie moyenne du corps vertébral de L3.Le rein gauche, plus haut, est étendu de la moyenne de D11 jusqu’au disque L2-L3.</a:t>
            </a:r>
          </a:p>
          <a:p>
            <a:pPr>
              <a:buNone/>
            </a:pPr>
            <a:r>
              <a:rPr lang="fr-FR" sz="9600" dirty="0">
                <a:latin typeface="Algerian" pitchFamily="82" charset="0"/>
              </a:rPr>
              <a:t> </a:t>
            </a:r>
            <a:r>
              <a:rPr lang="fr-FR" sz="9600" dirty="0" smtClean="0">
                <a:latin typeface="Algerian" pitchFamily="82" charset="0"/>
              </a:rPr>
              <a:t>                          3-CONFIGURATION EXTERNE</a:t>
            </a:r>
          </a:p>
          <a:p>
            <a:pPr>
              <a:buNone/>
            </a:pPr>
            <a:r>
              <a:rPr lang="fr-FR" sz="9600" dirty="0" smtClean="0">
                <a:latin typeface="Algerian" pitchFamily="82" charset="0"/>
              </a:rPr>
              <a:t>                           3.1-MORPHOLOGIE</a:t>
            </a:r>
          </a:p>
          <a:p>
            <a:pPr>
              <a:buNone/>
            </a:pPr>
            <a:r>
              <a:rPr lang="fr-FR" sz="9600" dirty="0">
                <a:latin typeface="Agency FB" pitchFamily="34" charset="0"/>
              </a:rPr>
              <a:t> </a:t>
            </a:r>
            <a:r>
              <a:rPr lang="fr-FR" sz="9600" dirty="0" smtClean="0">
                <a:latin typeface="Agency FB" pitchFamily="34" charset="0"/>
              </a:rPr>
              <a:t>    </a:t>
            </a:r>
          </a:p>
          <a:p>
            <a:pPr>
              <a:buNone/>
            </a:pPr>
            <a:r>
              <a:rPr lang="fr-FR" sz="9600" dirty="0">
                <a:latin typeface="Agency FB" pitchFamily="34" charset="0"/>
              </a:rPr>
              <a:t> </a:t>
            </a:r>
            <a:r>
              <a:rPr lang="fr-FR" sz="9600" dirty="0" smtClean="0">
                <a:latin typeface="Agency FB" pitchFamily="34" charset="0"/>
              </a:rPr>
              <a:t>                                                                                                 </a:t>
            </a:r>
            <a:r>
              <a:rPr lang="fr-FR" sz="9600" dirty="0" smtClean="0">
                <a:latin typeface="Informal Roman" pitchFamily="66" charset="0"/>
              </a:rPr>
              <a:t>BERAL</a:t>
            </a:r>
            <a:endParaRPr lang="fr-FR" sz="9600" dirty="0">
              <a:latin typeface="Informal Roman" pitchFamily="66"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smtClean="0">
                <a:latin typeface="Agency FB" pitchFamily="34" charset="0"/>
              </a:rPr>
              <a:t>      l’urètre. Ace niveau se trouve le sphincter lisse.</a:t>
            </a:r>
          </a:p>
          <a:p>
            <a:pPr>
              <a:buNone/>
            </a:pPr>
            <a:r>
              <a:rPr lang="fr-FR" sz="2400" dirty="0" smtClean="0">
                <a:latin typeface="Agency FB" pitchFamily="34" charset="0"/>
              </a:rPr>
              <a:t>      La partie </a:t>
            </a:r>
            <a:r>
              <a:rPr lang="fr-FR" sz="2400" dirty="0" err="1" smtClean="0">
                <a:latin typeface="Agency FB" pitchFamily="34" charset="0"/>
              </a:rPr>
              <a:t>membranacée</a:t>
            </a:r>
            <a:r>
              <a:rPr lang="fr-FR" sz="2400" dirty="0" smtClean="0">
                <a:latin typeface="Agency FB" pitchFamily="34" charset="0"/>
              </a:rPr>
              <a:t> qui fait suite à celle-ci traverse le plancher pelvien </a:t>
            </a:r>
            <a:r>
              <a:rPr lang="fr-FR" sz="2400" dirty="0" err="1" smtClean="0">
                <a:latin typeface="Agency FB" pitchFamily="34" charset="0"/>
              </a:rPr>
              <a:t>musculo</a:t>
            </a:r>
            <a:r>
              <a:rPr lang="fr-FR" sz="2400" dirty="0" smtClean="0">
                <a:latin typeface="Agency FB" pitchFamily="34" charset="0"/>
              </a:rPr>
              <a:t>-aponévrotique dont fait partie le sphincter strié volontaire. L’urètre se coude en avant et s’entoure d’une gaine érectile qui l’accompagne jusqu’au gland</a:t>
            </a:r>
            <a:r>
              <a:rPr lang="fr-FR" sz="2400" dirty="0" smtClean="0">
                <a:solidFill>
                  <a:srgbClr val="FF0000"/>
                </a:solidFill>
                <a:latin typeface="Agency FB" pitchFamily="34" charset="0"/>
              </a:rPr>
              <a:t>: c’est la partie spongieuse</a:t>
            </a:r>
            <a:r>
              <a:rPr lang="fr-FR" sz="2400" dirty="0" smtClean="0">
                <a:latin typeface="Agency FB" pitchFamily="34" charset="0"/>
              </a:rPr>
              <a:t>.</a:t>
            </a:r>
          </a:p>
          <a:p>
            <a:pPr>
              <a:buNone/>
            </a:pPr>
            <a:r>
              <a:rPr lang="fr-FR" sz="3000" dirty="0" smtClean="0">
                <a:latin typeface="Algerian" pitchFamily="82" charset="0"/>
              </a:rPr>
              <a:t>              3-</a:t>
            </a:r>
            <a:r>
              <a:rPr lang="fr-FR" sz="3000" dirty="0" err="1" smtClean="0">
                <a:latin typeface="Algerian" pitchFamily="82" charset="0"/>
              </a:rPr>
              <a:t>uretre</a:t>
            </a:r>
            <a:r>
              <a:rPr lang="fr-FR" sz="3000" dirty="0" smtClean="0">
                <a:latin typeface="Algerian" pitchFamily="82" charset="0"/>
              </a:rPr>
              <a:t> </a:t>
            </a:r>
            <a:r>
              <a:rPr lang="fr-FR" sz="3000" dirty="0" err="1" smtClean="0">
                <a:latin typeface="Algerian" pitchFamily="82" charset="0"/>
              </a:rPr>
              <a:t>feminin</a:t>
            </a:r>
            <a:endParaRPr lang="fr-FR" sz="3000" dirty="0" smtClean="0">
              <a:latin typeface="Algerian" pitchFamily="82" charset="0"/>
            </a:endParaRPr>
          </a:p>
          <a:p>
            <a:pPr>
              <a:buNone/>
            </a:pPr>
            <a:r>
              <a:rPr lang="fr-FR" sz="2400" dirty="0" smtClean="0">
                <a:latin typeface="Agency FB" pitchFamily="34" charset="0"/>
              </a:rPr>
              <a:t>        l’urètre chez la femme est plus courte:3-4cmde longueur et 7cm de diamètre qui traverse le plancher périnéal antérieur et va s’ouvrir en avant du vagin, en arrière du clitoris entre les deux petites lèvres qui circonscrivent le vestibule. Il comporte une</a:t>
            </a:r>
          </a:p>
          <a:p>
            <a:pPr>
              <a:buNone/>
            </a:pPr>
            <a:r>
              <a:rPr lang="fr-FR" sz="2400" dirty="0" smtClean="0">
                <a:latin typeface="Agency FB" pitchFamily="34" charset="0"/>
              </a:rPr>
              <a:t>         </a:t>
            </a:r>
          </a:p>
          <a:p>
            <a:pPr>
              <a:buNone/>
            </a:pPr>
            <a:r>
              <a:rPr lang="fr-FR" sz="2400" dirty="0" smtClean="0">
                <a:latin typeface="Agency FB" pitchFamily="34" charset="0"/>
              </a:rPr>
              <a:t>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lstStyle/>
          <a:p>
            <a:pPr>
              <a:buNone/>
            </a:pPr>
            <a:r>
              <a:rPr lang="fr-FR" sz="2800" dirty="0" smtClean="0">
                <a:latin typeface="Algerian" pitchFamily="82" charset="0"/>
              </a:rPr>
              <a:t>               3.1- fixité </a:t>
            </a:r>
          </a:p>
          <a:p>
            <a:pPr>
              <a:buNone/>
            </a:pPr>
            <a:r>
              <a:rPr lang="fr-FR" dirty="0" smtClean="0"/>
              <a:t>   </a:t>
            </a:r>
            <a:r>
              <a:rPr lang="fr-FR" sz="2400" dirty="0" smtClean="0">
                <a:latin typeface="Agency FB" pitchFamily="34" charset="0"/>
              </a:rPr>
              <a:t>  Il est fixé:</a:t>
            </a:r>
          </a:p>
          <a:p>
            <a:r>
              <a:rPr lang="fr-FR" sz="2400" dirty="0" smtClean="0">
                <a:latin typeface="Agency FB" pitchFamily="34" charset="0"/>
              </a:rPr>
              <a:t>En arrière à la paroi antérieure du vagin;</a:t>
            </a:r>
          </a:p>
          <a:p>
            <a:r>
              <a:rPr lang="fr-FR" sz="2400" dirty="0" smtClean="0">
                <a:latin typeface="Agency FB" pitchFamily="34" charset="0"/>
              </a:rPr>
              <a:t>En avant au pubis</a:t>
            </a:r>
          </a:p>
          <a:p>
            <a:pPr>
              <a:buNone/>
            </a:pPr>
            <a:r>
              <a:rPr lang="fr-FR" sz="2400" dirty="0" smtClean="0">
                <a:latin typeface="Agency FB" pitchFamily="34" charset="0"/>
              </a:rPr>
              <a:t>            L’urètre est divisé en deux: urètre pelvien et périnéal.</a:t>
            </a:r>
          </a:p>
          <a:p>
            <a:pPr>
              <a:buNone/>
            </a:pPr>
            <a:endParaRPr lang="fr-FR" dirty="0"/>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muqueuse, une musculeuse faite de 2 couches de muscles lisse et une séreuse.</a:t>
            </a:r>
          </a:p>
          <a:p>
            <a:pPr>
              <a:buNone/>
            </a:pPr>
            <a:r>
              <a:rPr lang="fr-FR" sz="2400" dirty="0" smtClean="0">
                <a:latin typeface="Agency FB" pitchFamily="34" charset="0"/>
              </a:rPr>
              <a:t>         Le sphincter lisse est situé juste au dessous de la vessie et le sphincter strié est plus bas situé. Ce sphincter est volontaire.</a:t>
            </a:r>
          </a:p>
          <a:p>
            <a:pPr>
              <a:buNone/>
            </a:pPr>
            <a:r>
              <a:rPr lang="fr-FR" sz="2400" dirty="0" smtClean="0">
                <a:latin typeface="Agency FB" pitchFamily="34" charset="0"/>
              </a:rPr>
              <a:t>                    vascularisation-innervation</a:t>
            </a:r>
          </a:p>
          <a:p>
            <a:pPr>
              <a:buNone/>
            </a:pPr>
            <a:r>
              <a:rPr lang="fr-FR" sz="3000" dirty="0" smtClean="0">
                <a:latin typeface="Algerian" pitchFamily="82" charset="0"/>
              </a:rPr>
              <a:t>                   1-chez l’homme</a:t>
            </a:r>
          </a:p>
          <a:p>
            <a:r>
              <a:rPr lang="fr-FR" sz="2400" dirty="0" smtClean="0">
                <a:latin typeface="Agency FB" pitchFamily="34" charset="0"/>
              </a:rPr>
              <a:t> la partie prostatique est vascularisée par les branches de l’artère iliaque interne qui irriguent la prostate     </a:t>
            </a:r>
          </a:p>
          <a:p>
            <a:r>
              <a:rPr lang="fr-FR" sz="2400" dirty="0" smtClean="0">
                <a:latin typeface="Agency FB" pitchFamily="34" charset="0"/>
              </a:rPr>
              <a:t>La partie </a:t>
            </a:r>
            <a:r>
              <a:rPr lang="fr-FR" sz="2400" dirty="0" err="1" smtClean="0">
                <a:latin typeface="Agency FB" pitchFamily="34" charset="0"/>
              </a:rPr>
              <a:t>membranacée</a:t>
            </a:r>
            <a:r>
              <a:rPr lang="fr-FR" sz="2400" dirty="0" smtClean="0">
                <a:latin typeface="Agency FB" pitchFamily="34" charset="0"/>
              </a:rPr>
              <a:t> est </a:t>
            </a:r>
            <a:r>
              <a:rPr lang="fr-FR" sz="2400" dirty="0" err="1" smtClean="0">
                <a:latin typeface="Agency FB" pitchFamily="34" charset="0"/>
              </a:rPr>
              <a:t>vascu</a:t>
            </a:r>
            <a:r>
              <a:rPr lang="fr-FR" sz="2400" dirty="0" smtClean="0">
                <a:latin typeface="Agency FB" pitchFamily="34" charset="0"/>
              </a:rPr>
              <a:t> par l’artère rectale inférieure, l’artère du bulbe du pénis et l’artère vésicale antérieure(branche de la honteuse interne) </a:t>
            </a:r>
          </a:p>
          <a:p>
            <a:r>
              <a:rPr lang="fr-FR" sz="2400" dirty="0" smtClean="0">
                <a:latin typeface="Agency FB" pitchFamily="34" charset="0"/>
              </a:rPr>
              <a:t>La partie spongieuse est  </a:t>
            </a:r>
            <a:r>
              <a:rPr lang="fr-FR" sz="2400" dirty="0" err="1" smtClean="0">
                <a:latin typeface="Agency FB" pitchFamily="34" charset="0"/>
              </a:rPr>
              <a:t>vascu</a:t>
            </a:r>
            <a:r>
              <a:rPr lang="fr-FR" sz="2400" dirty="0" smtClean="0">
                <a:latin typeface="Agency FB" pitchFamily="34" charset="0"/>
              </a:rPr>
              <a:t> par les artères nées de l’artère honteuse</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interne: artère du bulbe du pénis, artère dorsale du pénis et artère bulbo-urétrale</a:t>
            </a:r>
          </a:p>
          <a:p>
            <a:pPr>
              <a:buNone/>
            </a:pPr>
            <a:r>
              <a:rPr lang="fr-FR" sz="2800" dirty="0" smtClean="0">
                <a:latin typeface="Algerian" pitchFamily="82" charset="0"/>
              </a:rPr>
              <a:t>                   1.2-les veines</a:t>
            </a:r>
          </a:p>
          <a:p>
            <a:pPr>
              <a:buNone/>
            </a:pPr>
            <a:r>
              <a:rPr lang="fr-FR" sz="2400" dirty="0" smtClean="0">
                <a:latin typeface="Agency FB" pitchFamily="34" charset="0"/>
              </a:rPr>
              <a:t>          Elles sont tributaires de la veine dorsale du pénis et du plexus veineux prostatique de SANTORINI.</a:t>
            </a:r>
          </a:p>
          <a:p>
            <a:pPr>
              <a:buNone/>
            </a:pPr>
            <a:r>
              <a:rPr lang="fr-FR" sz="2400" dirty="0" smtClean="0">
                <a:latin typeface="Agency FB" pitchFamily="34" charset="0"/>
              </a:rPr>
              <a:t>                         </a:t>
            </a:r>
            <a:r>
              <a:rPr lang="fr-FR" sz="2800" dirty="0" smtClean="0">
                <a:latin typeface="Algerian" pitchFamily="82" charset="0"/>
              </a:rPr>
              <a:t>1.3-les</a:t>
            </a:r>
            <a:r>
              <a:rPr lang="fr-FR" sz="2400" dirty="0" smtClean="0">
                <a:latin typeface="Agency FB" pitchFamily="34" charset="0"/>
              </a:rPr>
              <a:t> </a:t>
            </a:r>
            <a:r>
              <a:rPr lang="fr-FR" sz="2800" dirty="0" smtClean="0">
                <a:latin typeface="Algerian" pitchFamily="82" charset="0"/>
              </a:rPr>
              <a:t>lymphatiques</a:t>
            </a:r>
          </a:p>
          <a:p>
            <a:pPr>
              <a:buNone/>
            </a:pPr>
            <a:r>
              <a:rPr lang="fr-FR" sz="2400" dirty="0" smtClean="0">
                <a:latin typeface="Agency FB" pitchFamily="34" charset="0"/>
              </a:rPr>
              <a:t>          Ils sont tributaires:</a:t>
            </a:r>
          </a:p>
          <a:p>
            <a:r>
              <a:rPr lang="fr-FR" sz="2400" dirty="0" smtClean="0">
                <a:latin typeface="Agency FB" pitchFamily="34" charset="0"/>
              </a:rPr>
              <a:t>des collecteurs de la prostate pour la partie prostatique</a:t>
            </a:r>
          </a:p>
          <a:p>
            <a:r>
              <a:rPr lang="fr-FR" sz="2400" dirty="0" smtClean="0">
                <a:latin typeface="Agency FB" pitchFamily="34" charset="0"/>
              </a:rPr>
              <a:t>Des nœuds iliaques interne et externe pour la partie </a:t>
            </a:r>
            <a:r>
              <a:rPr lang="fr-FR" sz="2400" dirty="0" err="1" smtClean="0">
                <a:latin typeface="Agency FB" pitchFamily="34" charset="0"/>
              </a:rPr>
              <a:t>membranacée</a:t>
            </a:r>
            <a:r>
              <a:rPr lang="fr-FR" sz="2400" dirty="0" smtClean="0">
                <a:latin typeface="Agency FB" pitchFamily="34" charset="0"/>
              </a:rPr>
              <a:t>;</a:t>
            </a:r>
          </a:p>
          <a:p>
            <a:r>
              <a:rPr lang="fr-FR" sz="2400" dirty="0" smtClean="0">
                <a:latin typeface="Agency FB" pitchFamily="34" charset="0"/>
              </a:rPr>
              <a:t>Des nœuds iliaques externes inguinaux pour la partie spongieuse.</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1.4- les nerfs</a:t>
            </a:r>
          </a:p>
          <a:p>
            <a:pPr>
              <a:buNone/>
            </a:pPr>
            <a:r>
              <a:rPr lang="fr-FR" sz="2400" dirty="0" smtClean="0">
                <a:latin typeface="Agency FB" pitchFamily="34" charset="0"/>
              </a:rPr>
              <a:t>          Ils proviennent:</a:t>
            </a:r>
          </a:p>
          <a:p>
            <a:r>
              <a:rPr lang="fr-FR" sz="2400" dirty="0" smtClean="0">
                <a:latin typeface="Agency FB" pitchFamily="34" charset="0"/>
              </a:rPr>
              <a:t>Du plexus hypogastrique inférieur;</a:t>
            </a:r>
          </a:p>
          <a:p>
            <a:r>
              <a:rPr lang="fr-FR" sz="2400" dirty="0" smtClean="0">
                <a:latin typeface="Agency FB" pitchFamily="34" charset="0"/>
              </a:rPr>
              <a:t>Des nerfs honteux par leurs deux branches: nerf périnéal et nerf dorsal du pénis.</a:t>
            </a:r>
          </a:p>
          <a:p>
            <a:pPr>
              <a:buNone/>
            </a:pPr>
            <a:r>
              <a:rPr lang="fr-FR" sz="2400" dirty="0" smtClean="0">
                <a:latin typeface="Agency FB" pitchFamily="34" charset="0"/>
              </a:rPr>
              <a:t>                 </a:t>
            </a:r>
            <a:r>
              <a:rPr lang="fr-FR" sz="2800" dirty="0" smtClean="0">
                <a:latin typeface="Algerian" pitchFamily="82" charset="0"/>
              </a:rPr>
              <a:t>2-chez</a:t>
            </a:r>
            <a:r>
              <a:rPr lang="fr-FR" sz="2400" dirty="0" smtClean="0">
                <a:latin typeface="Agency FB" pitchFamily="34" charset="0"/>
              </a:rPr>
              <a:t> </a:t>
            </a:r>
            <a:r>
              <a:rPr lang="fr-FR" sz="2800" dirty="0" smtClean="0">
                <a:latin typeface="Algerian" pitchFamily="82" charset="0"/>
              </a:rPr>
              <a:t>la</a:t>
            </a:r>
            <a:r>
              <a:rPr lang="fr-FR" sz="2400" dirty="0" smtClean="0">
                <a:latin typeface="Agency FB" pitchFamily="34" charset="0"/>
              </a:rPr>
              <a:t> </a:t>
            </a:r>
            <a:r>
              <a:rPr lang="fr-FR" sz="2800" dirty="0" smtClean="0">
                <a:latin typeface="Algerian" pitchFamily="82" charset="0"/>
              </a:rPr>
              <a:t>femme</a:t>
            </a:r>
          </a:p>
          <a:p>
            <a:pPr>
              <a:buNone/>
            </a:pPr>
            <a:r>
              <a:rPr lang="fr-FR" sz="2400" dirty="0" smtClean="0">
                <a:latin typeface="Agency FB" pitchFamily="34" charset="0"/>
              </a:rPr>
              <a:t>                 </a:t>
            </a:r>
            <a:r>
              <a:rPr lang="fr-FR" sz="2800" dirty="0" smtClean="0">
                <a:latin typeface="Algerian" pitchFamily="82" charset="0"/>
              </a:rPr>
              <a:t>2.1-les</a:t>
            </a:r>
            <a:r>
              <a:rPr lang="fr-FR" sz="2400" dirty="0" smtClean="0">
                <a:latin typeface="Agency FB" pitchFamily="34" charset="0"/>
              </a:rPr>
              <a:t> </a:t>
            </a:r>
            <a:r>
              <a:rPr lang="fr-FR" sz="2800" dirty="0" err="1" smtClean="0">
                <a:latin typeface="Algerian" pitchFamily="82" charset="0"/>
              </a:rPr>
              <a:t>arteres</a:t>
            </a:r>
            <a:endParaRPr lang="fr-FR" sz="2800" dirty="0" smtClean="0">
              <a:latin typeface="Algerian" pitchFamily="82" charset="0"/>
            </a:endParaRPr>
          </a:p>
          <a:p>
            <a:r>
              <a:rPr lang="fr-FR" sz="2400" dirty="0" smtClean="0">
                <a:latin typeface="Agency FB" pitchFamily="34" charset="0"/>
              </a:rPr>
              <a:t>L’urètre pelvien est </a:t>
            </a:r>
            <a:r>
              <a:rPr lang="fr-FR" sz="2400" dirty="0" err="1" smtClean="0">
                <a:latin typeface="Agency FB" pitchFamily="34" charset="0"/>
              </a:rPr>
              <a:t>vascu</a:t>
            </a:r>
            <a:r>
              <a:rPr lang="fr-FR" sz="2400" dirty="0" smtClean="0">
                <a:latin typeface="Agency FB" pitchFamily="34" charset="0"/>
              </a:rPr>
              <a:t> par l’artère vésicale inférieure et l’artère vésicale antérieure;</a:t>
            </a:r>
          </a:p>
          <a:p>
            <a:r>
              <a:rPr lang="fr-FR" sz="2400" dirty="0" smtClean="0">
                <a:latin typeface="Agency FB" pitchFamily="34" charset="0"/>
              </a:rPr>
              <a:t>L’urètre périnéal est </a:t>
            </a:r>
            <a:r>
              <a:rPr lang="fr-FR" sz="2400" dirty="0" err="1" smtClean="0">
                <a:latin typeface="Agency FB" pitchFamily="34" charset="0"/>
              </a:rPr>
              <a:t>vascu</a:t>
            </a:r>
            <a:r>
              <a:rPr lang="fr-FR" sz="2400" dirty="0" smtClean="0">
                <a:latin typeface="Agency FB" pitchFamily="34" charset="0"/>
              </a:rPr>
              <a:t> par l’artère du bulbe du vestibule et l’artère bulbo-urétrale née de la honteuse interne.</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2.2-les veines</a:t>
            </a:r>
          </a:p>
          <a:p>
            <a:pPr>
              <a:buNone/>
            </a:pPr>
            <a:r>
              <a:rPr lang="fr-FR" sz="2400" dirty="0" smtClean="0">
                <a:latin typeface="Agency FB" pitchFamily="34" charset="0"/>
              </a:rPr>
              <a:t>           Elles se jettent:</a:t>
            </a:r>
          </a:p>
          <a:p>
            <a:r>
              <a:rPr lang="fr-FR" sz="2400" dirty="0" smtClean="0">
                <a:latin typeface="Agency FB" pitchFamily="34" charset="0"/>
              </a:rPr>
              <a:t>En haut dans le plexus veineux vaginal</a:t>
            </a:r>
          </a:p>
          <a:p>
            <a:r>
              <a:rPr lang="fr-FR" sz="2400" dirty="0" smtClean="0">
                <a:latin typeface="Agency FB" pitchFamily="34" charset="0"/>
              </a:rPr>
              <a:t>En bas dans les </a:t>
            </a:r>
            <a:r>
              <a:rPr lang="fr-FR" sz="2400" dirty="0" err="1" smtClean="0">
                <a:latin typeface="Agency FB" pitchFamily="34" charset="0"/>
              </a:rPr>
              <a:t>vv</a:t>
            </a:r>
            <a:r>
              <a:rPr lang="fr-FR" sz="2400" dirty="0" smtClean="0">
                <a:latin typeface="Agency FB" pitchFamily="34" charset="0"/>
              </a:rPr>
              <a:t> bulbaires.</a:t>
            </a:r>
          </a:p>
          <a:p>
            <a:pPr>
              <a:buNone/>
            </a:pPr>
            <a:r>
              <a:rPr lang="fr-FR" sz="2400" dirty="0" smtClean="0">
                <a:latin typeface="Agency FB" pitchFamily="34" charset="0"/>
              </a:rPr>
              <a:t>                            </a:t>
            </a:r>
            <a:r>
              <a:rPr lang="fr-FR" sz="2800" dirty="0" smtClean="0">
                <a:latin typeface="Algerian" pitchFamily="82" charset="0"/>
              </a:rPr>
              <a:t>2.3-nerfs</a:t>
            </a:r>
          </a:p>
          <a:p>
            <a:pPr>
              <a:buNone/>
            </a:pPr>
            <a:r>
              <a:rPr lang="fr-FR" sz="2400" dirty="0" smtClean="0">
                <a:latin typeface="Agency FB" pitchFamily="34" charset="0"/>
              </a:rPr>
              <a:t>           Ils proviennent des nerfs honteux et du plexus hypogastrique inférieur.</a:t>
            </a:r>
          </a:p>
          <a:p>
            <a:pPr>
              <a:buNone/>
            </a:pPr>
            <a:endParaRPr lang="fr-FR" sz="2400" dirty="0" smtClean="0">
              <a:latin typeface="Agency FB" pitchFamily="34" charset="0"/>
            </a:endParaRPr>
          </a:p>
          <a:p>
            <a:pPr>
              <a:buNone/>
            </a:pPr>
            <a:r>
              <a:rPr lang="fr-FR" sz="2400" dirty="0" smtClean="0">
                <a:latin typeface="Agency FB" pitchFamily="34" charset="0"/>
              </a:rPr>
              <a:t>                                    </a:t>
            </a:r>
            <a:r>
              <a:rPr lang="fr-FR" sz="2800" dirty="0" smtClean="0">
                <a:latin typeface="Harrington" pitchFamily="82" charset="0"/>
              </a:rPr>
              <a:t>merci</a:t>
            </a:r>
            <a:r>
              <a:rPr lang="fr-FR" sz="2400" dirty="0" smtClean="0">
                <a:latin typeface="Agency FB" pitchFamily="34" charset="0"/>
              </a:rPr>
              <a: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a:xfrm>
            <a:off x="428596" y="1643050"/>
            <a:ext cx="8229600" cy="4525963"/>
          </a:xfrm>
        </p:spPr>
        <p:txBody>
          <a:bodyPr>
            <a:normAutofit/>
          </a:bodyPr>
          <a:lstStyle/>
          <a:p>
            <a:pPr>
              <a:buNone/>
            </a:pPr>
            <a:r>
              <a:rPr lang="fr-FR" dirty="0" smtClean="0">
                <a:latin typeface="Algerian" pitchFamily="82" charset="0"/>
              </a:rPr>
              <a:t>                      chapitre 5</a:t>
            </a:r>
          </a:p>
          <a:p>
            <a:pPr>
              <a:buNone/>
            </a:pPr>
            <a:r>
              <a:rPr lang="fr-FR" dirty="0" smtClean="0">
                <a:latin typeface="Algerian" pitchFamily="82" charset="0"/>
              </a:rPr>
              <a:t>                  </a:t>
            </a:r>
          </a:p>
          <a:p>
            <a:pPr>
              <a:buNone/>
            </a:pPr>
            <a:r>
              <a:rPr lang="fr-FR" dirty="0" smtClean="0">
                <a:latin typeface="Algerian" pitchFamily="82" charset="0"/>
              </a:rPr>
              <a:t>                     </a:t>
            </a:r>
            <a:r>
              <a:rPr lang="fr-FR" u="sng" dirty="0" smtClean="0">
                <a:latin typeface="Algerian" pitchFamily="82" charset="0"/>
              </a:rPr>
              <a:t>la prostate</a:t>
            </a:r>
          </a:p>
          <a:p>
            <a:pPr>
              <a:buNone/>
            </a:pPr>
            <a:r>
              <a:rPr lang="fr-FR" sz="2800" dirty="0" smtClean="0">
                <a:latin typeface="Algerian" pitchFamily="82" charset="0"/>
              </a:rPr>
              <a:t>                        1-</a:t>
            </a:r>
            <a:r>
              <a:rPr lang="fr-FR" sz="2800" dirty="0" err="1" smtClean="0">
                <a:latin typeface="Algerian" pitchFamily="82" charset="0"/>
              </a:rPr>
              <a:t>definition</a:t>
            </a:r>
            <a:endParaRPr lang="fr-FR" sz="2800" dirty="0" smtClean="0">
              <a:latin typeface="Algerian" pitchFamily="82" charset="0"/>
            </a:endParaRPr>
          </a:p>
          <a:p>
            <a:pPr>
              <a:buNone/>
            </a:pPr>
            <a:r>
              <a:rPr lang="fr-FR" sz="2400" dirty="0" smtClean="0">
                <a:latin typeface="Agency FB" pitchFamily="34" charset="0"/>
              </a:rPr>
              <a:t>          C’est une glande génitale impaire qui entoure la partie initiale de l’urètre chez l’homme, jouant un rôle dans l’élaboration du sperme.</a:t>
            </a:r>
          </a:p>
          <a:p>
            <a:pPr>
              <a:buNone/>
            </a:pPr>
            <a:r>
              <a:rPr lang="fr-FR" sz="2400" dirty="0" smtClean="0">
                <a:latin typeface="Agency FB" pitchFamily="34" charset="0"/>
              </a:rPr>
              <a:t>                                  </a:t>
            </a:r>
            <a:r>
              <a:rPr lang="fr-FR" sz="2800" dirty="0" smtClean="0">
                <a:latin typeface="Algerian" pitchFamily="82" charset="0"/>
              </a:rPr>
              <a:t> 2-situation anatomique</a:t>
            </a:r>
            <a:endParaRPr lang="fr-FR" sz="2400" dirty="0" smtClean="0">
              <a:latin typeface="Algerian" pitchFamily="82" charset="0"/>
            </a:endParaRPr>
          </a:p>
          <a:p>
            <a:pPr>
              <a:buNone/>
            </a:pPr>
            <a:r>
              <a:rPr lang="fr-FR" sz="2400" dirty="0" smtClean="0">
                <a:latin typeface="Agency FB" pitchFamily="34" charset="0"/>
              </a:rPr>
              <a:t>         La prostate est située au carrefour des voies urinaires(qui la traversent) et des voies spermatiques (qui s’y terminent).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Elle repose sur le plancher périnéal dans l’écartement du muscle élévateur de l’anus:</a:t>
            </a:r>
          </a:p>
          <a:p>
            <a:r>
              <a:rPr lang="fr-FR" sz="2400" dirty="0" smtClean="0">
                <a:latin typeface="Agency FB" pitchFamily="34" charset="0"/>
              </a:rPr>
              <a:t>Au dessous de la vessie;</a:t>
            </a:r>
          </a:p>
          <a:p>
            <a:r>
              <a:rPr lang="fr-FR" sz="2400" dirty="0" smtClean="0">
                <a:latin typeface="Agency FB" pitchFamily="34" charset="0"/>
              </a:rPr>
              <a:t>En arrière de la symphyse pubienne (à 1.5cm)</a:t>
            </a:r>
          </a:p>
          <a:p>
            <a:r>
              <a:rPr lang="fr-FR" sz="2400" dirty="0" smtClean="0">
                <a:latin typeface="Agency FB" pitchFamily="34" charset="0"/>
              </a:rPr>
              <a:t>En avant du rectum; elle est accessible au TR.</a:t>
            </a:r>
          </a:p>
          <a:p>
            <a:pPr>
              <a:buNone/>
            </a:pPr>
            <a:r>
              <a:rPr lang="fr-FR" sz="2800" dirty="0" smtClean="0">
                <a:latin typeface="Algerian" pitchFamily="82" charset="0"/>
              </a:rPr>
              <a:t>                  3-configuration externe</a:t>
            </a:r>
          </a:p>
          <a:p>
            <a:pPr>
              <a:buNone/>
            </a:pPr>
            <a:r>
              <a:rPr lang="fr-FR" sz="2400" dirty="0" smtClean="0">
                <a:latin typeface="Agency FB" pitchFamily="34" charset="0"/>
              </a:rPr>
              <a:t>           La prostate à la forme d’un cône à base sup auquel on décrit:</a:t>
            </a:r>
          </a:p>
          <a:p>
            <a:r>
              <a:rPr lang="fr-FR" sz="2400" dirty="0" smtClean="0">
                <a:latin typeface="Agency FB" pitchFamily="34" charset="0"/>
              </a:rPr>
              <a:t>Une face </a:t>
            </a:r>
            <a:r>
              <a:rPr lang="fr-FR" sz="2400" dirty="0" err="1" smtClean="0">
                <a:latin typeface="Agency FB" pitchFamily="34" charset="0"/>
              </a:rPr>
              <a:t>ant</a:t>
            </a:r>
            <a:r>
              <a:rPr lang="fr-FR" sz="2400" dirty="0" smtClean="0">
                <a:latin typeface="Agency FB" pitchFamily="34" charset="0"/>
              </a:rPr>
              <a:t> plane, presque verticale;</a:t>
            </a:r>
          </a:p>
          <a:p>
            <a:r>
              <a:rPr lang="fr-FR" sz="2400" dirty="0" smtClean="0">
                <a:latin typeface="Agency FB" pitchFamily="34" charset="0"/>
              </a:rPr>
              <a:t>2 faces latérales</a:t>
            </a:r>
          </a:p>
          <a:p>
            <a:r>
              <a:rPr lang="fr-FR" sz="2400" dirty="0" smtClean="0">
                <a:latin typeface="Agency FB" pitchFamily="34" charset="0"/>
              </a:rPr>
              <a:t>Une face post convexe divisée en 2 par un sillon médian vertical;</a:t>
            </a: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Une base divisée en deux par un bourrelet transversal appelé lobe médian.</a:t>
            </a:r>
          </a:p>
          <a:p>
            <a:pPr>
              <a:buNone/>
            </a:pPr>
            <a:r>
              <a:rPr lang="fr-FR" sz="2400" dirty="0" smtClean="0">
                <a:latin typeface="Agency FB" pitchFamily="34" charset="0"/>
              </a:rPr>
              <a:t>        La partie antérieure de la base présente l’orifice de pénétration de l’urètre, la partie postérieure présente les orifices de la vésicule séminale et des ampoules </a:t>
            </a:r>
            <a:r>
              <a:rPr lang="fr-FR" sz="2400" dirty="0" err="1" smtClean="0">
                <a:latin typeface="Agency FB" pitchFamily="34" charset="0"/>
              </a:rPr>
              <a:t>déférentielles</a:t>
            </a:r>
            <a:r>
              <a:rPr lang="fr-FR" sz="2400" dirty="0" smtClean="0">
                <a:latin typeface="Agency FB" pitchFamily="34" charset="0"/>
              </a:rPr>
              <a:t> qui se rejoignent à ce niveau pour former le canal éjaculateur et le sommet appelé bec prostatique. </a:t>
            </a:r>
          </a:p>
          <a:p>
            <a:pPr>
              <a:buNone/>
            </a:pPr>
            <a:r>
              <a:rPr lang="fr-FR" sz="2800" dirty="0" smtClean="0">
                <a:latin typeface="Algerian" pitchFamily="82" charset="0"/>
              </a:rPr>
              <a:t>                 4-configuration interne</a:t>
            </a:r>
          </a:p>
          <a:p>
            <a:pPr>
              <a:buNone/>
            </a:pPr>
            <a:r>
              <a:rPr lang="fr-FR" sz="2400" dirty="0" smtClean="0">
                <a:latin typeface="Agency FB" pitchFamily="34" charset="0"/>
              </a:rPr>
              <a:t>          La prostate contient:</a:t>
            </a:r>
          </a:p>
          <a:p>
            <a:r>
              <a:rPr lang="fr-FR" sz="2400" dirty="0" smtClean="0">
                <a:latin typeface="Agency FB" pitchFamily="34" charset="0"/>
              </a:rPr>
              <a:t>Le sphincter lisse de l’urètre</a:t>
            </a:r>
          </a:p>
          <a:p>
            <a:r>
              <a:rPr lang="fr-FR" sz="2400" dirty="0" smtClean="0">
                <a:latin typeface="Agency FB" pitchFamily="34" charset="0"/>
              </a:rPr>
              <a:t>L’urètre prostatique avec de verrues montanum(saillie longitudinale de la paroi</a:t>
            </a:r>
          </a:p>
          <a:p>
            <a:pPr>
              <a:buNone/>
            </a:pPr>
            <a:r>
              <a:rPr lang="fr-FR" sz="2400" dirty="0" smtClean="0">
                <a:latin typeface="Agency FB" pitchFamily="34" charset="0"/>
              </a:rPr>
              <a:t>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smtClean="0">
                <a:latin typeface="Agency FB" pitchFamily="34" charset="0"/>
              </a:rPr>
              <a:t>      urétrale postérieure) ou se terminent les deux canaux éjaculateurs de part et d’autre de l’utricule(</a:t>
            </a:r>
            <a:r>
              <a:rPr lang="fr-FR" sz="2400" dirty="0" err="1" smtClean="0">
                <a:latin typeface="Agency FB" pitchFamily="34" charset="0"/>
              </a:rPr>
              <a:t>rélicat</a:t>
            </a:r>
            <a:r>
              <a:rPr lang="fr-FR" sz="2400" dirty="0" smtClean="0">
                <a:latin typeface="Agency FB" pitchFamily="34" charset="0"/>
              </a:rPr>
              <a:t> embryonnaire).</a:t>
            </a:r>
          </a:p>
          <a:p>
            <a:r>
              <a:rPr lang="fr-FR" sz="2400" dirty="0" smtClean="0">
                <a:latin typeface="Agency FB" pitchFamily="34" charset="0"/>
              </a:rPr>
              <a:t>Les canaux éjaculateurs formés de chaque coté par l’union de déférent et de la vésicule séminale.</a:t>
            </a:r>
          </a:p>
          <a:p>
            <a:pPr>
              <a:buNone/>
            </a:pPr>
            <a:r>
              <a:rPr lang="fr-FR" sz="2400" u="sng" dirty="0" err="1" smtClean="0">
                <a:latin typeface="Agency FB" pitchFamily="34" charset="0"/>
              </a:rPr>
              <a:t>NB</a:t>
            </a:r>
            <a:r>
              <a:rPr lang="fr-FR" sz="2400" dirty="0" err="1" smtClean="0">
                <a:latin typeface="Agency FB" pitchFamily="34" charset="0"/>
              </a:rPr>
              <a:t>:le</a:t>
            </a:r>
            <a:r>
              <a:rPr lang="fr-FR" sz="2400" dirty="0" smtClean="0">
                <a:latin typeface="Agency FB" pitchFamily="34" charset="0"/>
              </a:rPr>
              <a:t> sphincter strié entoure l’urètre membraneux, le bec de prostate et remonte en s’étalant sur la face </a:t>
            </a:r>
            <a:r>
              <a:rPr lang="fr-FR" sz="2400" dirty="0" err="1" smtClean="0">
                <a:latin typeface="Agency FB" pitchFamily="34" charset="0"/>
              </a:rPr>
              <a:t>ant</a:t>
            </a:r>
            <a:r>
              <a:rPr lang="fr-FR" sz="2400" dirty="0" smtClean="0">
                <a:latin typeface="Agency FB" pitchFamily="34" charset="0"/>
              </a:rPr>
              <a:t> de la prostate.</a:t>
            </a:r>
          </a:p>
          <a:p>
            <a:pPr>
              <a:buNone/>
            </a:pPr>
            <a:r>
              <a:rPr lang="fr-FR" sz="2800" dirty="0" smtClean="0">
                <a:latin typeface="Algerian" pitchFamily="82" charset="0"/>
              </a:rPr>
              <a:t>                5-dimension</a:t>
            </a:r>
            <a:r>
              <a:rPr lang="fr-FR" sz="2400" dirty="0" smtClean="0">
                <a:latin typeface="Agency FB" pitchFamily="34" charset="0"/>
              </a:rPr>
              <a:t>.</a:t>
            </a:r>
          </a:p>
          <a:p>
            <a:r>
              <a:rPr lang="fr-FR" sz="2400" dirty="0" smtClean="0">
                <a:latin typeface="Agency FB" pitchFamily="34" charset="0"/>
              </a:rPr>
              <a:t> hauteur:3cm</a:t>
            </a:r>
          </a:p>
          <a:p>
            <a:r>
              <a:rPr lang="fr-FR" sz="2400" dirty="0" smtClean="0">
                <a:latin typeface="Agency FB" pitchFamily="34" charset="0"/>
              </a:rPr>
              <a:t>Largeur:4cm</a:t>
            </a:r>
          </a:p>
          <a:p>
            <a:r>
              <a:rPr lang="fr-FR" sz="2400" dirty="0" smtClean="0">
                <a:latin typeface="Agency FB" pitchFamily="34" charset="0"/>
              </a:rPr>
              <a:t>Épaisseur:3cm</a:t>
            </a:r>
          </a:p>
          <a:p>
            <a:r>
              <a:rPr lang="fr-FR" sz="2400" dirty="0" smtClean="0">
                <a:latin typeface="Agency FB" pitchFamily="34" charset="0"/>
              </a:rPr>
              <a:t>Poids:15-25g. </a:t>
            </a:r>
          </a:p>
          <a:p>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dirty="0"/>
          </a:p>
        </p:txBody>
      </p:sp>
      <p:sp>
        <p:nvSpPr>
          <p:cNvPr id="3" name="Content Placeholder 2"/>
          <p:cNvSpPr>
            <a:spLocks noGrp="1"/>
          </p:cNvSpPr>
          <p:nvPr>
            <p:ph idx="1"/>
          </p:nvPr>
        </p:nvSpPr>
        <p:spPr/>
        <p:txBody>
          <a:bodyPr>
            <a:noAutofit/>
          </a:bodyPr>
          <a:lstStyle/>
          <a:p>
            <a:pPr>
              <a:buNone/>
            </a:pPr>
            <a:r>
              <a:rPr lang="fr-FR" sz="2400" dirty="0" smtClean="0">
                <a:latin typeface="Agency FB" pitchFamily="34" charset="0"/>
              </a:rPr>
              <a:t>           Le rein à la forme d’un haricot à hile interne au travers duquel passent les vaisseaux et l’</a:t>
            </a:r>
            <a:r>
              <a:rPr lang="fr-FR" sz="2400" smtClean="0">
                <a:latin typeface="Agency FB" pitchFamily="34" charset="0"/>
              </a:rPr>
              <a:t>uretère.Aplati</a:t>
            </a:r>
            <a:r>
              <a:rPr lang="fr-FR" sz="2400" dirty="0" smtClean="0">
                <a:latin typeface="Agency FB" pitchFamily="34" charset="0"/>
              </a:rPr>
              <a:t> d’avant en arrière, il est allongé presque verticalement, le grand axe oblique en bas et latéralement. Il présente:2 faces,2 bords et 2 pôles.</a:t>
            </a:r>
          </a:p>
          <a:p>
            <a:pPr>
              <a:buNone/>
            </a:pPr>
            <a:r>
              <a:rPr lang="fr-FR" sz="2400" dirty="0" smtClean="0">
                <a:latin typeface="Algerian" pitchFamily="82" charset="0"/>
              </a:rPr>
              <a:t>                    3.2-DIMENSSION MOYENNE</a:t>
            </a:r>
          </a:p>
          <a:p>
            <a:pPr>
              <a:buFont typeface="Wingdings" pitchFamily="2" charset="2"/>
              <a:buChar char="Ø"/>
            </a:pPr>
            <a:r>
              <a:rPr lang="fr-FR" sz="2400" dirty="0" smtClean="0">
                <a:latin typeface="Agency FB" pitchFamily="34" charset="0"/>
              </a:rPr>
              <a:t>longueur:12cm</a:t>
            </a:r>
          </a:p>
          <a:p>
            <a:pPr>
              <a:buFont typeface="Wingdings" pitchFamily="2" charset="2"/>
              <a:buChar char="Ø"/>
            </a:pPr>
            <a:r>
              <a:rPr lang="fr-FR" sz="2400" dirty="0" smtClean="0">
                <a:latin typeface="Agency FB" pitchFamily="34" charset="0"/>
              </a:rPr>
              <a:t>Largeur:6cm</a:t>
            </a:r>
          </a:p>
          <a:p>
            <a:pPr>
              <a:buFont typeface="Wingdings" pitchFamily="2" charset="2"/>
              <a:buChar char="Ø"/>
            </a:pPr>
            <a:r>
              <a:rPr lang="fr-FR" sz="2400" dirty="0" smtClean="0">
                <a:latin typeface="Agency FB" pitchFamily="34" charset="0"/>
              </a:rPr>
              <a:t>épaisseur:3cm</a:t>
            </a:r>
          </a:p>
          <a:p>
            <a:pPr>
              <a:buNone/>
            </a:pPr>
            <a:r>
              <a:rPr lang="fr-FR" sz="2400" dirty="0" smtClean="0">
                <a:latin typeface="Algerian" pitchFamily="82" charset="0"/>
              </a:rPr>
              <a:t>                   3.3-AUTRES CARACTERISTIQUES</a:t>
            </a:r>
          </a:p>
          <a:p>
            <a:pPr>
              <a:buFont typeface="Wingdings" pitchFamily="2" charset="2"/>
              <a:buChar char="Ø"/>
            </a:pPr>
            <a:r>
              <a:rPr lang="fr-FR" sz="2400" dirty="0" smtClean="0">
                <a:latin typeface="Agency FB" pitchFamily="34" charset="0"/>
              </a:rPr>
              <a:t>Couleur: sombre rouge</a:t>
            </a:r>
          </a:p>
          <a:p>
            <a:pPr>
              <a:buFont typeface="Wingdings" pitchFamily="2" charset="2"/>
              <a:buChar char="Ø"/>
            </a:pPr>
            <a:r>
              <a:rPr lang="fr-FR" sz="2400" dirty="0" smtClean="0">
                <a:latin typeface="Agency FB" pitchFamily="34" charset="0"/>
              </a:rPr>
              <a:t>Consistance: ferme(permet la suture chirurgicale)</a:t>
            </a:r>
          </a:p>
          <a:p>
            <a:pPr>
              <a:buNone/>
            </a:pPr>
            <a:endParaRPr lang="fr-FR" sz="2400" dirty="0" smtClean="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6- structure </a:t>
            </a:r>
          </a:p>
          <a:p>
            <a:pPr>
              <a:buNone/>
            </a:pPr>
            <a:r>
              <a:rPr lang="fr-FR" sz="2400" dirty="0" smtClean="0">
                <a:latin typeface="Agency FB" pitchFamily="34" charset="0"/>
              </a:rPr>
              <a:t>        De consistance ferme, elle est constituée de tissus glandulaires de type tubulo-alvéolaire.Elle est entourée d’un capsule conjonctive, mince et adhérence envoyant des cloisons qui subdivisent la prostate en lobule glandulaire. Elle est traversée par divers organes qui cheminent dans les cloisons séparant les différents lobes.</a:t>
            </a:r>
          </a:p>
          <a:p>
            <a:pPr>
              <a:buNone/>
            </a:pPr>
            <a:r>
              <a:rPr lang="fr-FR" sz="2400" u="sng" dirty="0" err="1" smtClean="0">
                <a:latin typeface="Agency FB" pitchFamily="34" charset="0"/>
              </a:rPr>
              <a:t>NB</a:t>
            </a:r>
            <a:r>
              <a:rPr lang="fr-FR" sz="2400" dirty="0" err="1" smtClean="0">
                <a:latin typeface="Agency FB" pitchFamily="34" charset="0"/>
              </a:rPr>
              <a:t>:la</a:t>
            </a:r>
            <a:r>
              <a:rPr lang="fr-FR" sz="2400" dirty="0" smtClean="0">
                <a:latin typeface="Agency FB" pitchFamily="34" charset="0"/>
              </a:rPr>
              <a:t> prostate est constituée de 3 types de tissus: tissu glandulaire, conjonctif et musculaire.</a:t>
            </a:r>
          </a:p>
          <a:p>
            <a:pPr>
              <a:buNone/>
            </a:pPr>
            <a:r>
              <a:rPr lang="fr-FR" sz="2800" dirty="0" smtClean="0">
                <a:latin typeface="Algerian" pitchFamily="82" charset="0"/>
              </a:rPr>
              <a:t>                      7-</a:t>
            </a:r>
            <a:r>
              <a:rPr lang="fr-FR" sz="2800" dirty="0" err="1" smtClean="0">
                <a:latin typeface="Algerian" pitchFamily="82" charset="0"/>
              </a:rPr>
              <a:t>fixite</a:t>
            </a:r>
            <a:endParaRPr lang="fr-FR" sz="2800" dirty="0" smtClean="0">
              <a:latin typeface="Algerian" pitchFamily="82" charset="0"/>
            </a:endParaRPr>
          </a:p>
          <a:p>
            <a:pPr>
              <a:buNone/>
            </a:pPr>
            <a:r>
              <a:rPr lang="fr-FR" sz="2800" dirty="0" smtClean="0">
                <a:latin typeface="Algerian" pitchFamily="82" charset="0"/>
              </a:rPr>
              <a:t>        </a:t>
            </a:r>
            <a:r>
              <a:rPr lang="fr-FR" sz="2400" dirty="0" smtClean="0">
                <a:latin typeface="Agency FB" pitchFamily="34" charset="0"/>
              </a:rPr>
              <a:t>La prostate es particulière fixe amarrée:</a:t>
            </a:r>
          </a:p>
          <a:p>
            <a:r>
              <a:rPr lang="fr-FR" sz="2400" dirty="0" smtClean="0">
                <a:latin typeface="Agency FB" pitchFamily="34" charset="0"/>
              </a:rPr>
              <a:t>Sa loge </a:t>
            </a:r>
          </a:p>
          <a:p>
            <a:pPr>
              <a:buNone/>
            </a:pPr>
            <a:endParaRPr lang="fr-FR" sz="28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Ses connexions avec l’</a:t>
            </a:r>
            <a:r>
              <a:rPr lang="fr-FR" sz="2400" dirty="0" err="1" smtClean="0">
                <a:latin typeface="Agency FB" pitchFamily="34" charset="0"/>
              </a:rPr>
              <a:t>urètre,la</a:t>
            </a:r>
            <a:r>
              <a:rPr lang="fr-FR" sz="2400" dirty="0" smtClean="0">
                <a:latin typeface="Agency FB" pitchFamily="34" charset="0"/>
              </a:rPr>
              <a:t> vessie et le périnée.</a:t>
            </a:r>
          </a:p>
          <a:p>
            <a:pPr>
              <a:buNone/>
            </a:pPr>
            <a:r>
              <a:rPr lang="fr-FR" sz="2800" smtClean="0">
                <a:latin typeface="Algerian" pitchFamily="82" charset="0"/>
              </a:rPr>
              <a:t>               </a:t>
            </a:r>
            <a:r>
              <a:rPr lang="fr-FR" sz="2800" dirty="0" smtClean="0">
                <a:latin typeface="Algerian" pitchFamily="82" charset="0"/>
              </a:rPr>
              <a:t>8-classification anatomique</a:t>
            </a:r>
          </a:p>
          <a:p>
            <a:pPr>
              <a:buNone/>
            </a:pPr>
            <a:r>
              <a:rPr lang="fr-FR" sz="2800" dirty="0" smtClean="0">
                <a:latin typeface="Algerian" pitchFamily="82" charset="0"/>
              </a:rPr>
              <a:t>               8.1-classification classique</a:t>
            </a:r>
          </a:p>
          <a:p>
            <a:pPr>
              <a:buNone/>
            </a:pPr>
            <a:r>
              <a:rPr lang="fr-FR" sz="2400" dirty="0" smtClean="0">
                <a:latin typeface="Agency FB" pitchFamily="34" charset="0"/>
              </a:rPr>
              <a:t>        Trois lobes prostatiques dont deux latéraux et un médian.</a:t>
            </a:r>
          </a:p>
          <a:p>
            <a:pPr>
              <a:buNone/>
            </a:pPr>
            <a:r>
              <a:rPr lang="fr-FR" sz="3000" dirty="0" smtClean="0">
                <a:latin typeface="Algerian" pitchFamily="82" charset="0"/>
              </a:rPr>
              <a:t>              8.2-classification de GIL VERNET</a:t>
            </a:r>
          </a:p>
          <a:p>
            <a:pPr>
              <a:buNone/>
            </a:pPr>
            <a:r>
              <a:rPr lang="fr-FR" sz="2400" dirty="0" smtClean="0">
                <a:latin typeface="Agency FB" pitchFamily="34" charset="0"/>
              </a:rPr>
              <a:t>         Il divise la prostate en 3 parties: prostate </a:t>
            </a:r>
            <a:r>
              <a:rPr lang="fr-FR" sz="2400" dirty="0" err="1" smtClean="0">
                <a:latin typeface="Agency FB" pitchFamily="34" charset="0"/>
              </a:rPr>
              <a:t>craniale</a:t>
            </a:r>
            <a:r>
              <a:rPr lang="fr-FR" sz="2400" dirty="0" smtClean="0">
                <a:latin typeface="Agency FB" pitchFamily="34" charset="0"/>
              </a:rPr>
              <a:t>, caudale et intermédiaire</a:t>
            </a:r>
          </a:p>
          <a:p>
            <a:pPr>
              <a:buNone/>
            </a:pPr>
            <a:r>
              <a:rPr lang="fr-FR" sz="2400" dirty="0" smtClean="0">
                <a:latin typeface="Agency FB" pitchFamily="34" charset="0"/>
              </a:rPr>
              <a:t>                     </a:t>
            </a:r>
          </a:p>
          <a:p>
            <a:pPr>
              <a:buNone/>
            </a:pPr>
            <a:r>
              <a:rPr lang="fr-FR" sz="2400" dirty="0" smtClean="0">
                <a:latin typeface="Agency FB" pitchFamily="34" charset="0"/>
              </a:rPr>
              <a:t>                     </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a:t>
            </a:r>
            <a:r>
              <a:rPr lang="fr-FR" sz="3000" dirty="0" smtClean="0">
                <a:latin typeface="Algerian" pitchFamily="82" charset="0"/>
              </a:rPr>
              <a:t> 8.3-classification de MAC NEAL</a:t>
            </a:r>
          </a:p>
          <a:p>
            <a:pPr>
              <a:buNone/>
            </a:pPr>
            <a:r>
              <a:rPr lang="fr-FR" sz="2400" dirty="0" smtClean="0">
                <a:latin typeface="Agency FB" pitchFamily="34" charset="0"/>
              </a:rPr>
              <a:t>          Il divise la prostate en 5 zones:  la zone péri-urétrale, zone de transition, zone de </a:t>
            </a:r>
            <a:r>
              <a:rPr lang="fr-FR" sz="2400" dirty="0" err="1" smtClean="0">
                <a:latin typeface="Agency FB" pitchFamily="34" charset="0"/>
              </a:rPr>
              <a:t>stoma</a:t>
            </a:r>
            <a:r>
              <a:rPr lang="fr-FR" sz="2400" dirty="0" smtClean="0">
                <a:latin typeface="Agency FB" pitchFamily="34" charset="0"/>
              </a:rPr>
              <a:t> </a:t>
            </a:r>
            <a:r>
              <a:rPr lang="fr-FR" sz="2400" dirty="0" err="1" smtClean="0">
                <a:latin typeface="Agency FB" pitchFamily="34" charset="0"/>
              </a:rPr>
              <a:t>fibro</a:t>
            </a:r>
            <a:r>
              <a:rPr lang="fr-FR" sz="2400" dirty="0" smtClean="0">
                <a:latin typeface="Agency FB" pitchFamily="34" charset="0"/>
              </a:rPr>
              <a:t>-musculaire et la zone périphérique.</a:t>
            </a:r>
          </a:p>
          <a:p>
            <a:pPr>
              <a:buNone/>
            </a:pPr>
            <a:r>
              <a:rPr lang="fr-FR" sz="2400" dirty="0" smtClean="0">
                <a:latin typeface="Agency FB" pitchFamily="34" charset="0"/>
              </a:rPr>
              <a:t>       HBP se </a:t>
            </a:r>
            <a:r>
              <a:rPr lang="fr-FR" sz="2400" dirty="0" err="1" smtClean="0">
                <a:latin typeface="Agency FB" pitchFamily="34" charset="0"/>
              </a:rPr>
              <a:t>dvpe</a:t>
            </a:r>
            <a:r>
              <a:rPr lang="fr-FR" sz="2400" dirty="0" smtClean="0">
                <a:latin typeface="Agency FB" pitchFamily="34" charset="0"/>
              </a:rPr>
              <a:t> en grande partie à la partie péri-urétrale  et de zone de transition ,</a:t>
            </a:r>
            <a:r>
              <a:rPr lang="fr-FR" sz="2400" dirty="0" err="1" smtClean="0">
                <a:latin typeface="Agency FB" pitchFamily="34" charset="0"/>
              </a:rPr>
              <a:t>ie</a:t>
            </a:r>
            <a:r>
              <a:rPr lang="fr-FR" sz="2400" dirty="0" smtClean="0">
                <a:latin typeface="Agency FB" pitchFamily="34" charset="0"/>
              </a:rPr>
              <a:t> prostate </a:t>
            </a:r>
            <a:r>
              <a:rPr lang="fr-FR" sz="2400" dirty="0" err="1" smtClean="0">
                <a:latin typeface="Agency FB" pitchFamily="34" charset="0"/>
              </a:rPr>
              <a:t>craniale</a:t>
            </a:r>
            <a:r>
              <a:rPr lang="fr-FR" sz="2400" dirty="0" smtClean="0">
                <a:latin typeface="Agency FB" pitchFamily="34" charset="0"/>
              </a:rPr>
              <a:t> selon GIL VERNET.</a:t>
            </a:r>
          </a:p>
          <a:p>
            <a:pPr>
              <a:buNone/>
            </a:pPr>
            <a:r>
              <a:rPr lang="fr-FR" sz="2400" dirty="0" smtClean="0">
                <a:latin typeface="Agency FB" pitchFamily="34" charset="0"/>
              </a:rPr>
              <a:t>            le cancer de la prostate se </a:t>
            </a:r>
            <a:r>
              <a:rPr lang="fr-FR" sz="2400" dirty="0" err="1" smtClean="0">
                <a:latin typeface="Agency FB" pitchFamily="34" charset="0"/>
              </a:rPr>
              <a:t>dvpe</a:t>
            </a:r>
            <a:r>
              <a:rPr lang="fr-FR" sz="2400" dirty="0" smtClean="0">
                <a:latin typeface="Agency FB" pitchFamily="34" charset="0"/>
              </a:rPr>
              <a:t> en grande partie dans la zone périphérique ou  prostate caudale.</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9-rapports </a:t>
            </a:r>
          </a:p>
          <a:p>
            <a:pPr>
              <a:buNone/>
            </a:pPr>
            <a:r>
              <a:rPr lang="fr-FR" sz="2800" dirty="0" smtClean="0">
                <a:latin typeface="Algerian" pitchFamily="82" charset="0"/>
              </a:rPr>
              <a:t>              9.1-rapport avec la loge</a:t>
            </a:r>
          </a:p>
          <a:p>
            <a:pPr>
              <a:buNone/>
            </a:pPr>
            <a:r>
              <a:rPr lang="fr-FR" sz="2800" dirty="0" smtClean="0">
                <a:latin typeface="Algerian" pitchFamily="82" charset="0"/>
              </a:rPr>
              <a:t>      </a:t>
            </a:r>
            <a:r>
              <a:rPr lang="fr-FR" sz="2400" dirty="0" smtClean="0">
                <a:latin typeface="Agency FB" pitchFamily="34" charset="0"/>
              </a:rPr>
              <a:t>Cette loge est épaisse, fibreuse et inextensible.</a:t>
            </a:r>
          </a:p>
          <a:p>
            <a:r>
              <a:rPr lang="fr-FR" sz="2400" dirty="0" smtClean="0">
                <a:latin typeface="Agency FB" pitchFamily="34" charset="0"/>
              </a:rPr>
              <a:t>En avant: la lame </a:t>
            </a:r>
            <a:r>
              <a:rPr lang="fr-FR" sz="2400" dirty="0" err="1" smtClean="0">
                <a:latin typeface="Agency FB" pitchFamily="34" charset="0"/>
              </a:rPr>
              <a:t>préprostatique</a:t>
            </a:r>
            <a:endParaRPr lang="fr-FR" sz="2400" dirty="0" smtClean="0">
              <a:latin typeface="Agency FB" pitchFamily="34" charset="0"/>
            </a:endParaRPr>
          </a:p>
          <a:p>
            <a:r>
              <a:rPr lang="fr-FR" sz="2400" dirty="0" smtClean="0">
                <a:latin typeface="Agency FB" pitchFamily="34" charset="0"/>
              </a:rPr>
              <a:t>En arrière: la lame </a:t>
            </a:r>
            <a:r>
              <a:rPr lang="fr-FR" sz="2400" dirty="0" err="1" smtClean="0">
                <a:latin typeface="Agency FB" pitchFamily="34" charset="0"/>
              </a:rPr>
              <a:t>prostato</a:t>
            </a:r>
            <a:r>
              <a:rPr lang="fr-FR" sz="2400" dirty="0" smtClean="0">
                <a:latin typeface="Agency FB" pitchFamily="34" charset="0"/>
              </a:rPr>
              <a:t>-péritonéale de DENOUVILLIERS</a:t>
            </a:r>
          </a:p>
          <a:p>
            <a:r>
              <a:rPr lang="fr-FR" sz="2400" dirty="0" smtClean="0">
                <a:latin typeface="Agency FB" pitchFamily="34" charset="0"/>
              </a:rPr>
              <a:t>En bas: fascia sup du diaphragme uro-génital.</a:t>
            </a:r>
          </a:p>
          <a:p>
            <a:pPr>
              <a:buNone/>
            </a:pPr>
            <a:r>
              <a:rPr lang="fr-FR" sz="2800" dirty="0" smtClean="0">
                <a:latin typeface="Algerian" pitchFamily="82" charset="0"/>
              </a:rPr>
              <a:t>          9.2-rapport a l’</a:t>
            </a:r>
            <a:r>
              <a:rPr lang="fr-FR" sz="2800" dirty="0" err="1" smtClean="0">
                <a:latin typeface="Algerian" pitchFamily="82" charset="0"/>
              </a:rPr>
              <a:t>interieur</a:t>
            </a:r>
            <a:r>
              <a:rPr lang="fr-FR" sz="2800" dirty="0" smtClean="0">
                <a:latin typeface="Algerian" pitchFamily="82" charset="0"/>
              </a:rPr>
              <a:t> de la loge</a:t>
            </a:r>
          </a:p>
          <a:p>
            <a:pPr>
              <a:buNone/>
            </a:pPr>
            <a:r>
              <a:rPr lang="fr-FR" sz="2800" dirty="0" smtClean="0">
                <a:latin typeface="Algerian" pitchFamily="82" charset="0"/>
              </a:rPr>
              <a:t>           9.2.1-dans la loge</a:t>
            </a:r>
          </a:p>
          <a:p>
            <a:pPr>
              <a:buNone/>
            </a:pPr>
            <a:r>
              <a:rPr lang="fr-FR" sz="2400" dirty="0" smtClean="0">
                <a:latin typeface="Agency FB" pitchFamily="34" charset="0"/>
              </a:rPr>
              <a:t>Le sphincter de la vessie ou sphincter lisse de l’urètre;</a:t>
            </a:r>
            <a:endParaRPr lang="fr-FR" sz="2800" dirty="0" smtClean="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L’urètre prostatique</a:t>
            </a:r>
          </a:p>
          <a:p>
            <a:r>
              <a:rPr lang="fr-FR" sz="2400" dirty="0" smtClean="0">
                <a:latin typeface="Agency FB" pitchFamily="34" charset="0"/>
              </a:rPr>
              <a:t>L’utricule prostatique(petit conduit médian postérieur à l’urètre)</a:t>
            </a:r>
          </a:p>
          <a:p>
            <a:r>
              <a:rPr lang="fr-FR" sz="2400" dirty="0" smtClean="0">
                <a:latin typeface="Agency FB" pitchFamily="34" charset="0"/>
              </a:rPr>
              <a:t>Voies spermatiques constituées par les ampoules des canaux déférents et des vésicules qui s’unissent pour les canaux éjaculateurs.</a:t>
            </a:r>
          </a:p>
          <a:p>
            <a:pPr>
              <a:buNone/>
            </a:pPr>
            <a:r>
              <a:rPr lang="fr-FR" sz="2800" dirty="0" smtClean="0">
                <a:latin typeface="Algerian" pitchFamily="82" charset="0"/>
              </a:rPr>
              <a:t>              9.2.2-autour de la prostate</a:t>
            </a:r>
          </a:p>
          <a:p>
            <a:r>
              <a:rPr lang="fr-FR" sz="2400" dirty="0" smtClean="0">
                <a:latin typeface="Agency FB" pitchFamily="34" charset="0"/>
              </a:rPr>
              <a:t>Sphincter strié de l’urètre</a:t>
            </a:r>
          </a:p>
          <a:p>
            <a:r>
              <a:rPr lang="fr-FR" sz="2400" dirty="0" smtClean="0">
                <a:latin typeface="Agency FB" pitchFamily="34" charset="0"/>
              </a:rPr>
              <a:t>Plexus veineux </a:t>
            </a:r>
            <a:r>
              <a:rPr lang="fr-FR" sz="2400" dirty="0" err="1" smtClean="0">
                <a:latin typeface="Agency FB" pitchFamily="34" charset="0"/>
              </a:rPr>
              <a:t>périprostatique</a:t>
            </a:r>
            <a:r>
              <a:rPr lang="fr-FR" sz="2400" dirty="0" smtClean="0">
                <a:latin typeface="Agency FB" pitchFamily="34" charset="0"/>
              </a:rPr>
              <a:t> situé dans les parois même de la loge et constituant un rapport chirurgical important. </a:t>
            </a:r>
          </a:p>
          <a:p>
            <a:pPr>
              <a:buNone/>
            </a:pPr>
            <a:r>
              <a:rPr lang="fr-FR" sz="2800" dirty="0" smtClean="0">
                <a:latin typeface="Algerian" pitchFamily="82" charset="0"/>
              </a:rPr>
              <a:t>             10-vascularisation-innervation</a:t>
            </a:r>
            <a:endParaRPr lang="fr-FR" sz="2400" dirty="0" smtClean="0">
              <a:latin typeface="Algerian" pitchFamily="82" charset="0"/>
            </a:endParaRPr>
          </a:p>
          <a:p>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800" dirty="0" smtClean="0">
                <a:latin typeface="Algerian" pitchFamily="82" charset="0"/>
              </a:rPr>
              <a:t>                   10.1-</a:t>
            </a:r>
            <a:r>
              <a:rPr lang="fr-FR" sz="2800" dirty="0" err="1" smtClean="0">
                <a:latin typeface="Algerian" pitchFamily="82" charset="0"/>
              </a:rPr>
              <a:t>arteres</a:t>
            </a:r>
            <a:endParaRPr lang="fr-FR" sz="2800" dirty="0" smtClean="0">
              <a:latin typeface="Algerian" pitchFamily="82" charset="0"/>
            </a:endParaRPr>
          </a:p>
          <a:p>
            <a:pPr>
              <a:buNone/>
            </a:pPr>
            <a:r>
              <a:rPr lang="fr-FR" sz="2400" dirty="0" smtClean="0">
                <a:latin typeface="Agency FB" pitchFamily="34" charset="0"/>
              </a:rPr>
              <a:t>          La prostate est </a:t>
            </a:r>
            <a:r>
              <a:rPr lang="fr-FR" sz="2400" dirty="0" err="1" smtClean="0">
                <a:latin typeface="Agency FB" pitchFamily="34" charset="0"/>
              </a:rPr>
              <a:t>vascu</a:t>
            </a:r>
            <a:r>
              <a:rPr lang="fr-FR" sz="2400" dirty="0" smtClean="0">
                <a:latin typeface="Agency FB" pitchFamily="34" charset="0"/>
              </a:rPr>
              <a:t> par les branches viscérales de l’artère iliaque interne:</a:t>
            </a:r>
          </a:p>
          <a:p>
            <a:r>
              <a:rPr lang="fr-FR" sz="2400" dirty="0" smtClean="0">
                <a:latin typeface="Agency FB" pitchFamily="34" charset="0"/>
              </a:rPr>
              <a:t>Artère vésicale inferieure </a:t>
            </a:r>
          </a:p>
          <a:p>
            <a:r>
              <a:rPr lang="fr-FR" sz="2400" dirty="0" smtClean="0">
                <a:latin typeface="Agency FB" pitchFamily="34" charset="0"/>
              </a:rPr>
              <a:t>Artère prostatique née souvent de l’artère </a:t>
            </a:r>
            <a:r>
              <a:rPr lang="fr-FR" sz="2400" dirty="0" err="1" smtClean="0">
                <a:latin typeface="Agency FB" pitchFamily="34" charset="0"/>
              </a:rPr>
              <a:t>vésico</a:t>
            </a:r>
            <a:r>
              <a:rPr lang="fr-FR" sz="2400" dirty="0" smtClean="0">
                <a:latin typeface="Agency FB" pitchFamily="34" charset="0"/>
              </a:rPr>
              <a:t>-prostatique</a:t>
            </a:r>
          </a:p>
          <a:p>
            <a:r>
              <a:rPr lang="fr-FR" sz="2400" dirty="0" err="1" smtClean="0">
                <a:latin typeface="Agency FB" pitchFamily="34" charset="0"/>
              </a:rPr>
              <a:t>Qlq</a:t>
            </a:r>
            <a:r>
              <a:rPr lang="fr-FR" sz="2400" dirty="0" smtClean="0">
                <a:latin typeface="Agency FB" pitchFamily="34" charset="0"/>
              </a:rPr>
              <a:t> rameaux de l’artère rectale moyenne.</a:t>
            </a:r>
          </a:p>
          <a:p>
            <a:pPr>
              <a:buNone/>
            </a:pPr>
            <a:r>
              <a:rPr lang="fr-FR" sz="2400" dirty="0" smtClean="0">
                <a:latin typeface="Agency FB" pitchFamily="34" charset="0"/>
              </a:rPr>
              <a:t>                         </a:t>
            </a:r>
            <a:r>
              <a:rPr lang="fr-FR" sz="2800" dirty="0" smtClean="0">
                <a:latin typeface="Algerian" pitchFamily="82" charset="0"/>
              </a:rPr>
              <a:t>10.2-veines</a:t>
            </a:r>
          </a:p>
          <a:p>
            <a:r>
              <a:rPr lang="fr-FR" sz="2400" dirty="0" smtClean="0">
                <a:latin typeface="Agency FB" pitchFamily="34" charset="0"/>
              </a:rPr>
              <a:t>Elles se jettent dans le volumineux plexus séminale et prostatique(plexus de SANTORINI).</a:t>
            </a:r>
          </a:p>
          <a:p>
            <a:r>
              <a:rPr lang="fr-FR" sz="2400" dirty="0" smtClean="0">
                <a:latin typeface="Agency FB" pitchFamily="34" charset="0"/>
              </a:rPr>
              <a:t>Deux courants rejoignent ensuite les </a:t>
            </a:r>
            <a:r>
              <a:rPr lang="fr-FR" sz="2400" dirty="0" err="1" smtClean="0">
                <a:latin typeface="Agency FB" pitchFamily="34" charset="0"/>
              </a:rPr>
              <a:t>vv</a:t>
            </a:r>
            <a:r>
              <a:rPr lang="fr-FR" sz="2400" dirty="0" smtClean="0">
                <a:latin typeface="Agency FB" pitchFamily="34" charset="0"/>
              </a:rPr>
              <a:t> iliaques internes:</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Font typeface="Wingdings" pitchFamily="2" charset="2"/>
              <a:buChar char="ü"/>
            </a:pPr>
            <a:r>
              <a:rPr lang="fr-FR" sz="2400" dirty="0" smtClean="0">
                <a:latin typeface="Agency FB" pitchFamily="34" charset="0"/>
              </a:rPr>
              <a:t>Courant supérieur(pour la base de la prostate) par les </a:t>
            </a:r>
            <a:r>
              <a:rPr lang="fr-FR" sz="2400" dirty="0" err="1" smtClean="0">
                <a:latin typeface="Agency FB" pitchFamily="34" charset="0"/>
              </a:rPr>
              <a:t>vv</a:t>
            </a:r>
            <a:r>
              <a:rPr lang="fr-FR" sz="2400" dirty="0" smtClean="0">
                <a:latin typeface="Agency FB" pitchFamily="34" charset="0"/>
              </a:rPr>
              <a:t> vésicales</a:t>
            </a:r>
          </a:p>
          <a:p>
            <a:pPr>
              <a:buFont typeface="Wingdings" pitchFamily="2" charset="2"/>
              <a:buChar char="ü"/>
            </a:pPr>
            <a:r>
              <a:rPr lang="fr-FR" sz="2400" dirty="0" smtClean="0">
                <a:latin typeface="Agency FB" pitchFamily="34" charset="0"/>
              </a:rPr>
              <a:t>Courant inférieur(pour les faces latérales) par les </a:t>
            </a:r>
            <a:r>
              <a:rPr lang="fr-FR" sz="2400" dirty="0" err="1" smtClean="0">
                <a:latin typeface="Agency FB" pitchFamily="34" charset="0"/>
              </a:rPr>
              <a:t>vv</a:t>
            </a:r>
            <a:r>
              <a:rPr lang="fr-FR" sz="2400" dirty="0" smtClean="0">
                <a:latin typeface="Agency FB" pitchFamily="34" charset="0"/>
              </a:rPr>
              <a:t> honteuses internes.</a:t>
            </a:r>
          </a:p>
          <a:p>
            <a:pPr>
              <a:buNone/>
            </a:pPr>
            <a:r>
              <a:rPr lang="fr-FR" sz="2800" dirty="0" smtClean="0">
                <a:latin typeface="Algerian" pitchFamily="82" charset="0"/>
              </a:rPr>
              <a:t>                  10.3-les lymphatiques</a:t>
            </a:r>
          </a:p>
          <a:p>
            <a:pPr>
              <a:buNone/>
            </a:pPr>
            <a:r>
              <a:rPr lang="fr-FR" sz="2400" dirty="0" smtClean="0">
                <a:latin typeface="Agency FB" pitchFamily="34" charset="0"/>
              </a:rPr>
              <a:t>           Ils forment d’abord un réseau </a:t>
            </a:r>
            <a:r>
              <a:rPr lang="fr-FR" sz="2400" dirty="0" err="1" smtClean="0">
                <a:latin typeface="Agency FB" pitchFamily="34" charset="0"/>
              </a:rPr>
              <a:t>périprostatique.Ils</a:t>
            </a:r>
            <a:r>
              <a:rPr lang="fr-FR" sz="2400" dirty="0" smtClean="0">
                <a:latin typeface="Agency FB" pitchFamily="34" charset="0"/>
              </a:rPr>
              <a:t> se résolvent en 3 pédicules de drainage:</a:t>
            </a:r>
          </a:p>
          <a:p>
            <a:r>
              <a:rPr lang="fr-FR" sz="2400" dirty="0" smtClean="0">
                <a:latin typeface="Agency FB" pitchFamily="34" charset="0"/>
              </a:rPr>
              <a:t>Pédicule iliaque interne</a:t>
            </a:r>
          </a:p>
          <a:p>
            <a:r>
              <a:rPr lang="fr-FR" sz="2400" dirty="0" smtClean="0">
                <a:latin typeface="Agency FB" pitchFamily="34" charset="0"/>
              </a:rPr>
              <a:t>Pédicule iliaque externe</a:t>
            </a:r>
          </a:p>
          <a:p>
            <a:r>
              <a:rPr lang="fr-FR" sz="2400" dirty="0" smtClean="0">
                <a:latin typeface="Agency FB" pitchFamily="34" charset="0"/>
              </a:rPr>
              <a:t>Pédicule postérieur vers les ganglions sacraux.</a:t>
            </a:r>
          </a:p>
          <a:p>
            <a:pPr>
              <a:buNone/>
            </a:pPr>
            <a:r>
              <a:rPr lang="fr-FR" sz="2800" dirty="0" smtClean="0">
                <a:latin typeface="Algerian" pitchFamily="82" charset="0"/>
              </a:rPr>
              <a:t>                     10.4-nerfs</a:t>
            </a:r>
          </a:p>
          <a:p>
            <a:pPr>
              <a:buNone/>
            </a:pPr>
            <a:r>
              <a:rPr lang="fr-FR" sz="2400" dirty="0" smtClean="0">
                <a:latin typeface="Agency FB" pitchFamily="34" charset="0"/>
              </a:rPr>
              <a:t>Ils viennent du plexus hypogastrique </a:t>
            </a:r>
            <a:r>
              <a:rPr lang="fr-FR" sz="2400" dirty="0" err="1" smtClean="0">
                <a:latin typeface="Agency FB" pitchFamily="34" charset="0"/>
              </a:rPr>
              <a:t>inf.Ils</a:t>
            </a:r>
            <a:r>
              <a:rPr lang="fr-FR" sz="2400" dirty="0" smtClean="0">
                <a:latin typeface="Agency FB" pitchFamily="34" charset="0"/>
              </a:rPr>
              <a:t> ont un double rôle: sécrétion glandulaire</a:t>
            </a:r>
            <a:endParaRPr lang="fr-FR" sz="2800" dirty="0" smtClean="0">
              <a:latin typeface="Agency FB" pitchFamily="34" charset="0"/>
            </a:endParaRPr>
          </a:p>
          <a:p>
            <a:pPr>
              <a:buNone/>
            </a:pP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latin typeface="Agency FB" pitchFamily="34" charset="0"/>
              </a:rPr>
              <a:t>       et évacuation du liquide prostatique.</a:t>
            </a:r>
          </a:p>
          <a:p>
            <a:pPr>
              <a:buNone/>
            </a:pPr>
            <a:r>
              <a:rPr lang="fr-FR" sz="2800" dirty="0" smtClean="0">
                <a:latin typeface="Algerian" pitchFamily="82" charset="0"/>
              </a:rPr>
              <a:t>                          conclusion</a:t>
            </a:r>
          </a:p>
          <a:p>
            <a:pPr>
              <a:buNone/>
            </a:pPr>
            <a:r>
              <a:rPr lang="fr-FR" sz="2400" dirty="0" smtClean="0">
                <a:latin typeface="Agency FB" pitchFamily="34" charset="0"/>
              </a:rPr>
              <a:t>            La prostate est un organe génital impair de l’homme. Elle est, le plus souvent, le siège de plusieurs affections génitales et urinaires. La connaissance de son anatomie est importante pour la prise en charge des pathologies liées à cet organe.</a:t>
            </a:r>
          </a:p>
          <a:p>
            <a:pPr>
              <a:buNone/>
            </a:pPr>
            <a:endParaRPr lang="fr-FR" sz="2400" dirty="0" smtClean="0">
              <a:latin typeface="Agency FB" pitchFamily="34" charset="0"/>
            </a:endParaRPr>
          </a:p>
          <a:p>
            <a:pPr>
              <a:buNone/>
            </a:pPr>
            <a:endParaRPr lang="fr-FR" sz="2400" dirty="0" smtClean="0">
              <a:latin typeface="Agency FB" pitchFamily="34" charset="0"/>
            </a:endParaRPr>
          </a:p>
          <a:p>
            <a:pPr>
              <a:buNone/>
            </a:pPr>
            <a:endParaRPr lang="fr-FR" sz="2400" dirty="0" smtClean="0">
              <a:latin typeface="Agency FB" pitchFamily="34" charset="0"/>
            </a:endParaRPr>
          </a:p>
          <a:p>
            <a:pPr>
              <a:buNone/>
            </a:pPr>
            <a:r>
              <a:rPr lang="fr-FR" sz="2400" dirty="0" smtClean="0">
                <a:latin typeface="Agency FB" pitchFamily="34" charset="0"/>
              </a:rPr>
              <a:t>                                </a:t>
            </a:r>
            <a:r>
              <a:rPr lang="fr-FR" sz="2800" dirty="0" smtClean="0">
                <a:latin typeface="Forte" pitchFamily="66" charset="0"/>
              </a:rPr>
              <a:t>merci</a:t>
            </a:r>
            <a:r>
              <a:rPr lang="fr-FR" sz="2400" dirty="0" smtClean="0">
                <a:latin typeface="Agency FB" pitchFamily="34" charset="0"/>
              </a:rPr>
              <a:t>!</a:t>
            </a:r>
            <a:endParaRPr lang="fr-FR" sz="2400" dirty="0">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lnSpcReduction="10000"/>
          </a:bodyPr>
          <a:lstStyle/>
          <a:p>
            <a:pPr>
              <a:buNone/>
            </a:pPr>
            <a:r>
              <a:rPr lang="fr-FR" sz="2400" dirty="0" smtClean="0">
                <a:latin typeface="Algerian" pitchFamily="82" charset="0"/>
              </a:rPr>
              <a:t>              3.4-ANOMALIES</a:t>
            </a:r>
          </a:p>
          <a:p>
            <a:pPr>
              <a:buFont typeface="Wingdings" pitchFamily="2" charset="2"/>
              <a:buChar char="Ø"/>
            </a:pPr>
            <a:r>
              <a:rPr lang="fr-FR" sz="2400" dirty="0" smtClean="0">
                <a:latin typeface="Agency FB" pitchFamily="34" charset="0"/>
              </a:rPr>
              <a:t>Variation de forme</a:t>
            </a:r>
          </a:p>
          <a:p>
            <a:pPr>
              <a:buFont typeface="Wingdings" pitchFamily="2" charset="2"/>
              <a:buChar char="Ø"/>
            </a:pPr>
            <a:r>
              <a:rPr lang="fr-FR" sz="2400" dirty="0" smtClean="0">
                <a:latin typeface="Agency FB" pitchFamily="34" charset="0"/>
              </a:rPr>
              <a:t>Situation: reins ptose ou ectopique</a:t>
            </a:r>
          </a:p>
          <a:p>
            <a:pPr>
              <a:buFont typeface="Wingdings" pitchFamily="2" charset="2"/>
              <a:buChar char="Ø"/>
            </a:pPr>
            <a:r>
              <a:rPr lang="fr-FR" sz="2400" dirty="0" smtClean="0">
                <a:latin typeface="Agency FB" pitchFamily="34" charset="0"/>
              </a:rPr>
              <a:t>Nombre: rein unique</a:t>
            </a:r>
          </a:p>
          <a:p>
            <a:pPr>
              <a:buFont typeface="Wingdings" pitchFamily="2" charset="2"/>
              <a:buChar char="Ø"/>
            </a:pPr>
            <a:r>
              <a:rPr lang="fr-FR" sz="2400" dirty="0" smtClean="0">
                <a:latin typeface="Agency FB" pitchFamily="34" charset="0"/>
              </a:rPr>
              <a:t>Symphyse des deux reins(rein à cheval)</a:t>
            </a:r>
          </a:p>
          <a:p>
            <a:pPr>
              <a:buNone/>
            </a:pPr>
            <a:r>
              <a:rPr lang="fr-FR" sz="2400" dirty="0" smtClean="0">
                <a:latin typeface="Algerian" pitchFamily="82" charset="0"/>
              </a:rPr>
              <a:t>             4-CONFIGURATION INTERNE</a:t>
            </a:r>
          </a:p>
          <a:p>
            <a:pPr>
              <a:buNone/>
            </a:pPr>
            <a:r>
              <a:rPr lang="fr-FR" dirty="0" smtClean="0">
                <a:latin typeface="Algerian" pitchFamily="82" charset="0"/>
              </a:rPr>
              <a:t>     </a:t>
            </a:r>
            <a:r>
              <a:rPr lang="fr-FR" sz="2400" dirty="0" smtClean="0">
                <a:latin typeface="Agency FB" pitchFamily="34" charset="0"/>
              </a:rPr>
              <a:t>De dedans en dehors sur une coupe frontale, on retrouve:</a:t>
            </a:r>
          </a:p>
          <a:p>
            <a:pPr>
              <a:buFont typeface="Wingdings" pitchFamily="2" charset="2"/>
              <a:buChar char="Ø"/>
            </a:pPr>
            <a:r>
              <a:rPr lang="fr-FR" sz="2400" dirty="0" smtClean="0">
                <a:latin typeface="Agency FB" pitchFamily="34" charset="0"/>
              </a:rPr>
              <a:t>Le sinus rénal: constitué de vaisseaux rénaux et des calices(8-10)</a:t>
            </a:r>
          </a:p>
          <a:p>
            <a:pPr>
              <a:buFont typeface="Wingdings" pitchFamily="2" charset="2"/>
              <a:buChar char="Ø"/>
            </a:pPr>
            <a:r>
              <a:rPr lang="fr-FR" sz="2400" dirty="0" smtClean="0">
                <a:latin typeface="Agency FB" pitchFamily="34" charset="0"/>
              </a:rPr>
              <a:t>Le parenchyme qui présente:</a:t>
            </a:r>
            <a:endParaRPr lang="fr-FR" sz="2400" dirty="0" smtClean="0">
              <a:latin typeface="Algerian" pitchFamily="82" charset="0"/>
            </a:endParaRPr>
          </a:p>
          <a:p>
            <a:pPr lvl="1">
              <a:buNone/>
            </a:pPr>
            <a:r>
              <a:rPr lang="fr-FR" sz="2400" dirty="0" smtClean="0">
                <a:latin typeface="Agency FB" pitchFamily="34" charset="0"/>
              </a:rPr>
              <a:t>.</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r>
              <a:rPr lang="fr-FR" sz="2400" dirty="0" smtClean="0">
                <a:latin typeface="Agency FB" pitchFamily="34" charset="0"/>
              </a:rPr>
              <a:t> la zone médullaire formée de pyramides de Malpighi au nombre de 8-10 par rein. Au sommet de chaque pyramide s’ouvre la papille. Au tour de chaque papille s’insère un calice. Entre chaque pyramide se trouve le colonne de Bertin.</a:t>
            </a:r>
          </a:p>
          <a:p>
            <a:r>
              <a:rPr lang="fr-FR" sz="2400" dirty="0" smtClean="0">
                <a:latin typeface="Agency FB" pitchFamily="34" charset="0"/>
              </a:rPr>
              <a:t>La zone corticale ou périphérique constituée de lobules corticaux, colonne de Bertin et le cortex formé par la capsule de Bowman.</a:t>
            </a:r>
          </a:p>
          <a:p>
            <a:pPr>
              <a:buFont typeface="Wingdings" pitchFamily="2" charset="2"/>
              <a:buChar char="Ø"/>
            </a:pPr>
            <a:r>
              <a:rPr lang="fr-FR" sz="2400" dirty="0" smtClean="0">
                <a:latin typeface="Agency FB" pitchFamily="34" charset="0"/>
              </a:rPr>
              <a:t>La capsule: membrane fibreuse et résistante.</a:t>
            </a:r>
          </a:p>
          <a:p>
            <a:pPr>
              <a:buNone/>
            </a:pPr>
            <a:r>
              <a:rPr lang="fr-FR" sz="2400" dirty="0" smtClean="0">
                <a:latin typeface="Agency FB" pitchFamily="34" charset="0"/>
              </a:rPr>
              <a:t>                  </a:t>
            </a:r>
            <a:r>
              <a:rPr lang="fr-FR" sz="2400" dirty="0" smtClean="0">
                <a:latin typeface="Algerian" pitchFamily="82" charset="0"/>
              </a:rPr>
              <a:t>5-la fixité</a:t>
            </a:r>
          </a:p>
          <a:p>
            <a:pPr>
              <a:buNone/>
            </a:pPr>
            <a:r>
              <a:rPr lang="fr-FR" sz="2400" dirty="0" smtClean="0">
                <a:latin typeface="Agency FB" pitchFamily="34" charset="0"/>
              </a:rPr>
              <a:t>     Les moyens de fixité du rein sont:</a:t>
            </a:r>
          </a:p>
          <a:p>
            <a:pPr marL="514350" indent="-514350">
              <a:buFont typeface="Wingdings" pitchFamily="2" charset="2"/>
              <a:buChar char="Ø"/>
            </a:pPr>
            <a:r>
              <a:rPr lang="fr-FR" dirty="0" smtClean="0">
                <a:latin typeface="Algerian" pitchFamily="82" charset="0"/>
              </a:rPr>
              <a:t>  </a:t>
            </a:r>
            <a:r>
              <a:rPr lang="fr-FR" sz="2400" dirty="0" smtClean="0">
                <a:latin typeface="Algerian" pitchFamily="82" charset="0"/>
              </a:rPr>
              <a:t>la loge rénale</a:t>
            </a:r>
          </a:p>
          <a:p>
            <a:pPr marL="514350" indent="-514350">
              <a:buNone/>
            </a:pPr>
            <a:r>
              <a:rPr lang="fr-FR" sz="2400" dirty="0" smtClean="0">
                <a:latin typeface="Agency FB" pitchFamily="34" charset="0"/>
              </a:rPr>
              <a:t>                Le</a:t>
            </a:r>
            <a:r>
              <a:rPr lang="fr-FR" sz="2800" dirty="0" smtClean="0">
                <a:latin typeface="Agency FB" pitchFamily="34" charset="0"/>
              </a:rPr>
              <a:t> </a:t>
            </a:r>
            <a:r>
              <a:rPr lang="fr-FR" sz="2400" dirty="0" smtClean="0">
                <a:latin typeface="Agency FB" pitchFamily="34" charset="0"/>
              </a:rPr>
              <a:t>rein</a:t>
            </a:r>
            <a:r>
              <a:rPr lang="fr-FR" sz="2800" dirty="0" smtClean="0">
                <a:latin typeface="Agency FB" pitchFamily="34" charset="0"/>
              </a:rPr>
              <a:t> </a:t>
            </a:r>
            <a:r>
              <a:rPr lang="fr-FR" sz="2400" dirty="0" smtClean="0">
                <a:latin typeface="Agency FB" pitchFamily="34" charset="0"/>
              </a:rPr>
              <a:t>est</a:t>
            </a:r>
            <a:r>
              <a:rPr lang="fr-FR" sz="2800" dirty="0" smtClean="0">
                <a:latin typeface="Agency FB" pitchFamily="34" charset="0"/>
              </a:rPr>
              <a:t> </a:t>
            </a:r>
            <a:r>
              <a:rPr lang="fr-FR" sz="2400" dirty="0" smtClean="0">
                <a:solidFill>
                  <a:schemeClr val="tx1">
                    <a:lumMod val="95000"/>
                    <a:lumOff val="5000"/>
                  </a:schemeClr>
                </a:solidFill>
                <a:latin typeface="Agency FB" pitchFamily="34" charset="0"/>
              </a:rPr>
              <a:t> contenu dans une loge fibreuse limitée par  un fascia</a:t>
            </a: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fr-FR"/>
          </a:p>
        </p:txBody>
      </p:sp>
      <p:sp>
        <p:nvSpPr>
          <p:cNvPr id="3" name="Content Placeholder 2"/>
          <p:cNvSpPr>
            <a:spLocks noGrp="1"/>
          </p:cNvSpPr>
          <p:nvPr>
            <p:ph idx="1"/>
          </p:nvPr>
        </p:nvSpPr>
        <p:spPr/>
        <p:txBody>
          <a:bodyPr>
            <a:normAutofit/>
          </a:bodyPr>
          <a:lstStyle/>
          <a:p>
            <a:pPr>
              <a:buNone/>
            </a:pPr>
            <a:r>
              <a:rPr lang="fr-FR" sz="2400" dirty="0" smtClean="0">
                <a:solidFill>
                  <a:schemeClr val="tx1">
                    <a:lumMod val="95000"/>
                    <a:lumOff val="5000"/>
                  </a:schemeClr>
                </a:solidFill>
                <a:latin typeface="Agency FB" pitchFamily="34" charset="0"/>
              </a:rPr>
              <a:t>      comportant deux  feuillets(antérieur mince et postérieur épais </a:t>
            </a:r>
            <a:r>
              <a:rPr lang="fr-FR" sz="2400" dirty="0" err="1" smtClean="0">
                <a:solidFill>
                  <a:schemeClr val="tx1">
                    <a:lumMod val="95000"/>
                    <a:lumOff val="5000"/>
                  </a:schemeClr>
                </a:solidFill>
                <a:latin typeface="Agency FB" pitchFamily="34" charset="0"/>
              </a:rPr>
              <a:t>appélé</a:t>
            </a:r>
            <a:r>
              <a:rPr lang="fr-FR" sz="2400" dirty="0" smtClean="0">
                <a:solidFill>
                  <a:schemeClr val="tx1">
                    <a:lumMod val="95000"/>
                    <a:lumOff val="5000"/>
                  </a:schemeClr>
                </a:solidFill>
                <a:latin typeface="Agency FB" pitchFamily="34" charset="0"/>
              </a:rPr>
              <a:t> fascia de </a:t>
            </a:r>
            <a:r>
              <a:rPr lang="fr-FR" sz="2400" dirty="0" err="1" smtClean="0">
                <a:solidFill>
                  <a:schemeClr val="tx1">
                    <a:lumMod val="95000"/>
                    <a:lumOff val="5000"/>
                  </a:schemeClr>
                </a:solidFill>
                <a:latin typeface="Agency FB" pitchFamily="34" charset="0"/>
              </a:rPr>
              <a:t>Zuckerkandel</a:t>
            </a:r>
            <a:r>
              <a:rPr lang="fr-FR" sz="2400" dirty="0" smtClean="0">
                <a:solidFill>
                  <a:schemeClr val="tx1">
                    <a:lumMod val="95000"/>
                    <a:lumOff val="5000"/>
                  </a:schemeClr>
                </a:solidFill>
                <a:latin typeface="Agency FB" pitchFamily="34" charset="0"/>
              </a:rPr>
              <a:t>).l La glande surrénale est comprise  dans la </a:t>
            </a:r>
            <a:r>
              <a:rPr lang="fr-FR" sz="2400" dirty="0" err="1" smtClean="0">
                <a:solidFill>
                  <a:schemeClr val="tx1">
                    <a:lumMod val="95000"/>
                    <a:lumOff val="5000"/>
                  </a:schemeClr>
                </a:solidFill>
                <a:latin typeface="Agency FB" pitchFamily="34" charset="0"/>
              </a:rPr>
              <a:t>meme</a:t>
            </a:r>
            <a:r>
              <a:rPr lang="fr-FR" sz="2400" dirty="0" smtClean="0">
                <a:solidFill>
                  <a:schemeClr val="tx1">
                    <a:lumMod val="95000"/>
                    <a:lumOff val="5000"/>
                  </a:schemeClr>
                </a:solidFill>
                <a:latin typeface="Agency FB" pitchFamily="34" charset="0"/>
              </a:rPr>
              <a:t> loge main séparée du rein par une cloison fibreuse </a:t>
            </a:r>
            <a:r>
              <a:rPr lang="fr-FR" sz="2400" dirty="0" err="1" smtClean="0">
                <a:solidFill>
                  <a:schemeClr val="tx1">
                    <a:lumMod val="95000"/>
                    <a:lumOff val="5000"/>
                  </a:schemeClr>
                </a:solidFill>
                <a:latin typeface="Agency FB" pitchFamily="34" charset="0"/>
              </a:rPr>
              <a:t>intersurrénale.Elle</a:t>
            </a:r>
            <a:r>
              <a:rPr lang="fr-FR" sz="2400" dirty="0" smtClean="0">
                <a:solidFill>
                  <a:schemeClr val="tx1">
                    <a:lumMod val="95000"/>
                    <a:lumOff val="5000"/>
                  </a:schemeClr>
                </a:solidFill>
                <a:latin typeface="Agency FB" pitchFamily="34" charset="0"/>
              </a:rPr>
              <a:t> ne  suit  pas le rein  en cas de ptose et reste en place en cas de néphrectomie.</a:t>
            </a:r>
          </a:p>
          <a:p>
            <a:pPr>
              <a:buFont typeface="Wingdings" pitchFamily="2" charset="2"/>
              <a:buChar char="Ø"/>
            </a:pPr>
            <a:r>
              <a:rPr lang="fr-FR" sz="2400" dirty="0" smtClean="0">
                <a:solidFill>
                  <a:schemeClr val="tx1">
                    <a:lumMod val="95000"/>
                    <a:lumOff val="5000"/>
                  </a:schemeClr>
                </a:solidFill>
                <a:latin typeface="Agency FB" pitchFamily="34" charset="0"/>
              </a:rPr>
              <a:t>   en outre, le rein est maintenu en place par les vaisseaux(</a:t>
            </a:r>
            <a:r>
              <a:rPr lang="fr-FR" sz="2400" dirty="0" err="1" smtClean="0">
                <a:solidFill>
                  <a:schemeClr val="tx1">
                    <a:lumMod val="95000"/>
                    <a:lumOff val="5000"/>
                  </a:schemeClr>
                </a:solidFill>
                <a:latin typeface="Agency FB" pitchFamily="34" charset="0"/>
              </a:rPr>
              <a:t>péducule</a:t>
            </a:r>
            <a:r>
              <a:rPr lang="fr-FR" sz="2400" dirty="0" smtClean="0">
                <a:solidFill>
                  <a:schemeClr val="tx1">
                    <a:lumMod val="95000"/>
                    <a:lumOff val="5000"/>
                  </a:schemeClr>
                </a:solidFill>
                <a:latin typeface="Agency FB" pitchFamily="34" charset="0"/>
              </a:rPr>
              <a:t> rénal),les pressions exercées par la masse viscérale en avant et la tonicité des muscles de la paroi postérieure en arrière.</a:t>
            </a:r>
          </a:p>
          <a:p>
            <a:pPr>
              <a:buNone/>
            </a:pPr>
            <a:r>
              <a:rPr lang="fr-FR" dirty="0" smtClean="0">
                <a:solidFill>
                  <a:schemeClr val="tx1">
                    <a:lumMod val="95000"/>
                    <a:lumOff val="5000"/>
                  </a:schemeClr>
                </a:solidFill>
                <a:latin typeface="Algerian" pitchFamily="82" charset="0"/>
              </a:rPr>
              <a:t>                   </a:t>
            </a:r>
            <a:r>
              <a:rPr lang="fr-FR" sz="2400" dirty="0" smtClean="0">
                <a:solidFill>
                  <a:schemeClr val="tx1">
                    <a:lumMod val="95000"/>
                    <a:lumOff val="5000"/>
                  </a:schemeClr>
                </a:solidFill>
                <a:latin typeface="Algerian" pitchFamily="82" charset="0"/>
              </a:rPr>
              <a:t>6-RAPPORTS</a:t>
            </a:r>
          </a:p>
          <a:p>
            <a:pPr>
              <a:buNone/>
            </a:pPr>
            <a:r>
              <a:rPr lang="fr-FR" sz="2400" dirty="0" smtClean="0">
                <a:solidFill>
                  <a:schemeClr val="tx1">
                    <a:lumMod val="95000"/>
                    <a:lumOff val="5000"/>
                  </a:schemeClr>
                </a:solidFill>
                <a:latin typeface="Agency FB" pitchFamily="34" charset="0"/>
              </a:rPr>
              <a:t>            le rein et la graisse qui l’entoure sont situés dans la loge  limitée par le fascia périrénal. Par l’intermédiaire de cette loge, le rein est en rapport avec:</a:t>
            </a:r>
          </a:p>
          <a:p>
            <a:pPr>
              <a:buNone/>
            </a:pPr>
            <a:endParaRPr lang="fr-FR" sz="2400" dirty="0" smtClean="0">
              <a:solidFill>
                <a:schemeClr val="tx1">
                  <a:lumMod val="95000"/>
                  <a:lumOff val="5000"/>
                </a:schemeClr>
              </a:solidFill>
              <a:latin typeface="Agency FB" pitchFamily="34" charset="0"/>
            </a:endParaRPr>
          </a:p>
        </p:txBody>
      </p:sp>
    </p:spTree>
  </p:cSld>
  <p:clrMapOvr>
    <a:masterClrMapping/>
  </p:clrMapOvr>
  <mc:AlternateContent xmlns:mc="http://schemas.openxmlformats.org/markup-compatibility/2006" xmlns:p14="http://schemas.microsoft.com/office/powerpoint/2010/main">
    <mc:Choice Requires="p14">
      <p:transition spd="slow" p14:dur="2000">
        <p14:ferris dir="l"/>
      </p:transition>
    </mc:Choice>
    <mc:Fallback xmlns="">
      <p:transition spd="slow">
        <p:fade/>
      </p:transition>
    </mc:Fallback>
  </mc:AlternateContent>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1041</TotalTime>
  <Words>4715</Words>
  <Application>Microsoft Office PowerPoint</Application>
  <PresentationFormat>Affichage à l'écran (4:3)</PresentationFormat>
  <Paragraphs>505</Paragraphs>
  <Slides>67</Slides>
  <Notes>2</Notes>
  <HiddenSlides>0</HiddenSlides>
  <MMClips>0</MMClips>
  <ScaleCrop>false</ScaleCrop>
  <HeadingPairs>
    <vt:vector size="4" baseType="variant">
      <vt:variant>
        <vt:lpstr>Thème</vt:lpstr>
      </vt:variant>
      <vt:variant>
        <vt:i4>1</vt:i4>
      </vt:variant>
      <vt:variant>
        <vt:lpstr>Titres des diapositives</vt:lpstr>
      </vt:variant>
      <vt:variant>
        <vt:i4>67</vt:i4>
      </vt:variant>
    </vt:vector>
  </HeadingPairs>
  <TitlesOfParts>
    <vt:vector size="68" baseType="lpstr">
      <vt:lpstr>Trek</vt:lpstr>
      <vt:lpstr>           ANATOMIE DE L’APPAREIL                          URO-GENITAL.                         ENSEIGNANT :Dr VALENTIN                           ECRIT PAR:BERAL SERGE/MEDECINE II       §Tout arrive au point a qui sait attendre§  </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lpstr>Présentation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ANATOMIE DE L’APPAREIL URO-GENITALE.</dc:title>
  <dc:creator>BERAL SERGE/MEDECINE II</dc:creator>
  <cp:lastModifiedBy>acer</cp:lastModifiedBy>
  <cp:revision>167</cp:revision>
  <dcterms:created xsi:type="dcterms:W3CDTF">2016-07-04T00:49:04Z</dcterms:created>
  <dcterms:modified xsi:type="dcterms:W3CDTF">2019-06-04T18:25:19Z</dcterms:modified>
</cp:coreProperties>
</file>