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FFCCCC"/>
    <a:srgbClr val="EC73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'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6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8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5230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35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66337" y="773722"/>
            <a:ext cx="10317480" cy="81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-2068" y="6628503"/>
            <a:ext cx="12204000" cy="252000"/>
          </a:xfrm>
          <a:prstGeom prst="rect">
            <a:avLst/>
          </a:prstGeom>
          <a:solidFill>
            <a:srgbClr val="00B050"/>
          </a:solidFill>
          <a:ln w="12700" cmpd="sng">
            <a:solidFill>
              <a:srgbClr val="00B050"/>
            </a:solidFill>
          </a:ln>
        </p:spPr>
        <p:txBody>
          <a:bodyPr wrap="square" tIns="0" bIns="0" rtlCol="0" anchor="b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dirty="0">
              <a:solidFill>
                <a:schemeClr val="bg1"/>
              </a:solidFill>
              <a:latin typeface="Arial Black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err="1">
                <a:solidFill>
                  <a:schemeClr val="bg1"/>
                </a:solidFill>
                <a:latin typeface="Arial Black" pitchFamily="34" charset="0"/>
              </a:rPr>
              <a:t>Blvd</a:t>
            </a: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 de Marseille, 18 BP 720 Abidjan 18, Tel.: (225) 21005660 / 21001906 – Email: info@infas.ci – site web: www.infas.ci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0" y="6274189"/>
            <a:ext cx="12192000" cy="307777"/>
          </a:xfrm>
          <a:prstGeom prst="rect">
            <a:avLst/>
          </a:prstGeom>
          <a:solidFill>
            <a:srgbClr val="EC7320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INSTITUT NATIONAL DE FORMATION DES AGENTS DE SANTE - INFAS </a:t>
            </a:r>
          </a:p>
        </p:txBody>
      </p:sp>
      <p:pic>
        <p:nvPicPr>
          <p:cNvPr id="9" name="Image 8" descr="b"/>
          <p:cNvPicPr/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68" y="20791"/>
            <a:ext cx="928467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Résultat de recherche d'images pour &quot;logo mshp&quot;"/>
          <p:cNvPicPr/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029070" y="33240"/>
            <a:ext cx="1148861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398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0618" y="4320208"/>
            <a:ext cx="10441782" cy="1762539"/>
          </a:xfrm>
        </p:spPr>
        <p:txBody>
          <a:bodyPr>
            <a:normAutofit/>
          </a:bodyPr>
          <a:lstStyle/>
          <a:p>
            <a:r>
              <a:rPr lang="en-US" sz="3200" b="1" dirty="0"/>
              <a:t>M GOGBE </a:t>
            </a:r>
            <a:r>
              <a:rPr lang="en-US" sz="3200" b="1" dirty="0" err="1"/>
              <a:t>ZIBO,Ingenieur</a:t>
            </a:r>
            <a:r>
              <a:rPr lang="en-US" sz="3200" b="1" dirty="0"/>
              <a:t> des Techniques </a:t>
            </a:r>
            <a:r>
              <a:rPr lang="en-US" sz="3200" b="1" dirty="0" err="1"/>
              <a:t>Sanitaires</a:t>
            </a:r>
            <a:r>
              <a:rPr lang="en-US" sz="3200" b="1" dirty="0"/>
              <a:t> Option : </a:t>
            </a:r>
            <a:r>
              <a:rPr lang="en-US" sz="3200" b="1" dirty="0" err="1"/>
              <a:t>Hématologie</a:t>
            </a:r>
            <a:endParaRPr lang="en-US" sz="3200" b="1" dirty="0"/>
          </a:p>
          <a:p>
            <a:r>
              <a:rPr lang="en-US" sz="3200" b="1" dirty="0" err="1"/>
              <a:t>Enseignant</a:t>
            </a:r>
            <a:r>
              <a:rPr lang="en-US" sz="3200" b="1" dirty="0"/>
              <a:t> à </a:t>
            </a:r>
            <a:r>
              <a:rPr lang="en-US" sz="3200" b="1" dirty="0" err="1"/>
              <a:t>l’INFAS</a:t>
            </a:r>
            <a:r>
              <a:rPr lang="en-US" sz="3200" b="1" dirty="0"/>
              <a:t> ABIDJAN</a:t>
            </a:r>
          </a:p>
        </p:txBody>
      </p:sp>
      <p:sp>
        <p:nvSpPr>
          <p:cNvPr id="4" name="Titre 5">
            <a:extLst>
              <a:ext uri="{FF2B5EF4-FFF2-40B4-BE49-F238E27FC236}">
                <a16:creationId xmlns:a16="http://schemas.microsoft.com/office/drawing/2014/main" id="{CE5792DB-C530-45D2-B903-0EEB26F09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643047"/>
            <a:ext cx="9143999" cy="2357454"/>
          </a:xfrm>
          <a:solidFill>
            <a:srgbClr val="D9D9D9"/>
          </a:solidFill>
          <a:ln w="76200" cap="flat">
            <a:solidFill>
              <a:schemeClr val="accent1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fr-FR" altLang="fr-FR" sz="4000" b="1" dirty="0">
                <a:solidFill>
                  <a:srgbClr val="FF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>MALADIE HEMOLYTIQUE DU NOUVEAU NE</a:t>
            </a:r>
            <a:r>
              <a:rPr lang="fr-FR" altLang="fr-FR" sz="3100" b="1" dirty="0">
                <a:solidFill>
                  <a:srgbClr val="FF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> </a:t>
            </a:r>
            <a:br>
              <a:rPr lang="fr-FR" altLang="fr-FR" sz="3100" b="1" dirty="0">
                <a:solidFill>
                  <a:srgbClr val="FF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</a:br>
            <a:br>
              <a:rPr lang="fr-FR" altLang="fr-FR" sz="3100" b="1" dirty="0">
                <a:solidFill>
                  <a:srgbClr val="FF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</a:br>
            <a:r>
              <a:rPr lang="fr-FR" altLang="fr-FR" sz="3100" b="1" dirty="0">
                <a:solidFill>
                  <a:srgbClr val="00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>IDE/SF, Première Année, Semestre 1</a:t>
            </a:r>
            <a:br>
              <a:rPr lang="fr-FR" altLang="fr-FR" sz="3100" b="1" dirty="0">
                <a:solidFill>
                  <a:srgbClr val="FFFFFF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</a:br>
            <a:endParaRPr lang="fr-FR" altLang="fr-FR" sz="3100" b="1" dirty="0">
              <a:solidFill>
                <a:srgbClr val="FFFFFF"/>
              </a:solidFill>
              <a:latin typeface="Comic Sans MS" panose="030F0702030302020204" pitchFamily="66" charset="0"/>
              <a:ea typeface="Arial Black" pitchFamily="34" charset="0"/>
              <a:cs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963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32B3829-349B-4925-9CCC-79654C31C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0177" y="511705"/>
            <a:ext cx="9640711" cy="1271939"/>
          </a:xfrm>
        </p:spPr>
        <p:txBody>
          <a:bodyPr/>
          <a:lstStyle/>
          <a:p>
            <a:r>
              <a:rPr lang="fr-FR" dirty="0"/>
              <a:t>2-Accidents prénataux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68738CF2-318C-4BDF-BAC3-4F75D0EF5B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9243" y="1885244"/>
            <a:ext cx="10811479" cy="4233334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fr-FR" b="1" dirty="0"/>
              <a:t>Le fœtus peut mourir en fin de grossesse (7–8</a:t>
            </a:r>
            <a:r>
              <a:rPr lang="fr-FR" b="1" baseline="30000" dirty="0"/>
              <a:t>ème</a:t>
            </a:r>
            <a:r>
              <a:rPr lang="fr-FR" b="1" dirty="0"/>
              <a:t> mois),ce qui aboutit: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b="1" dirty="0"/>
              <a:t> soit à l’expulsion d’un enfant mort-né en état d’anasarque,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b="1" dirty="0"/>
              <a:t> soit à la rétention d’un œuf mort (grossesse arrêtée ou qui n’évolue pas).</a:t>
            </a:r>
          </a:p>
          <a:p>
            <a:pPr algn="l">
              <a:lnSpc>
                <a:spcPct val="150000"/>
              </a:lnSpc>
            </a:pPr>
            <a:endParaRPr lang="fr-FR" b="1" dirty="0"/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0067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8B856E-BE97-43DE-8E56-96B20E94D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22" y="2291644"/>
            <a:ext cx="10596795" cy="2223912"/>
          </a:xfrm>
        </p:spPr>
        <p:txBody>
          <a:bodyPr>
            <a:normAutofit/>
          </a:bodyPr>
          <a:lstStyle/>
          <a:p>
            <a:pPr algn="ctr"/>
            <a:r>
              <a:rPr lang="fr-FR" sz="6000" dirty="0"/>
              <a:t>III-DIAGNOSTIC BIOLOGIQUE MHNN</a:t>
            </a:r>
          </a:p>
        </p:txBody>
      </p:sp>
    </p:spTree>
    <p:extLst>
      <p:ext uri="{BB962C8B-B14F-4D97-AF65-F5344CB8AC3E}">
        <p14:creationId xmlns:p14="http://schemas.microsoft.com/office/powerpoint/2010/main" val="3329777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819D741-A67A-4D75-8EB7-3770FF64A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3111" y="214489"/>
            <a:ext cx="9979378" cy="1862667"/>
          </a:xfrm>
        </p:spPr>
        <p:txBody>
          <a:bodyPr>
            <a:noAutofit/>
          </a:bodyPr>
          <a:lstStyle/>
          <a:p>
            <a:r>
              <a:rPr lang="fr-FR" sz="4400" dirty="0"/>
              <a:t>1-DIAGNOSTIC BIOLOGIQUE ET SURVEILLANCE PENDANT LA GROSSESSE DE LA MHNN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28DE0E77-F91A-4565-B36D-A3B80CF4E3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200" y="1952978"/>
            <a:ext cx="10577689" cy="4205111"/>
          </a:xfrm>
        </p:spPr>
        <p:txBody>
          <a:bodyPr/>
          <a:lstStyle/>
          <a:p>
            <a:pPr algn="l"/>
            <a:r>
              <a:rPr lang="fr-FR" dirty="0"/>
              <a:t> </a:t>
            </a:r>
            <a:r>
              <a:rPr lang="fr-FR" b="1" dirty="0"/>
              <a:t> </a:t>
            </a:r>
            <a:r>
              <a:rPr lang="fr-FR" b="1" dirty="0">
                <a:solidFill>
                  <a:srgbClr val="FF0000"/>
                </a:solidFill>
              </a:rPr>
              <a:t>Tests sanguins</a:t>
            </a:r>
          </a:p>
          <a:p>
            <a:pPr algn="l">
              <a:lnSpc>
                <a:spcPct val="150000"/>
              </a:lnSpc>
            </a:pPr>
            <a:r>
              <a:rPr lang="fr-FR" b="1" dirty="0"/>
              <a:t>Recherche d’anticorps irréguliers (RAI) chez la femme enceinte Rhésus Négatif : </a:t>
            </a:r>
          </a:p>
          <a:p>
            <a:pPr algn="l">
              <a:lnSpc>
                <a:spcPct val="150000"/>
              </a:lnSpc>
            </a:pPr>
            <a:r>
              <a:rPr lang="fr-FR" b="1" dirty="0"/>
              <a:t>-avant la fin du troisième mois de grossesse (1er examen prénatal)</a:t>
            </a:r>
          </a:p>
          <a:p>
            <a:pPr algn="l">
              <a:lnSpc>
                <a:spcPct val="150000"/>
              </a:lnSpc>
            </a:pPr>
            <a:r>
              <a:rPr lang="fr-FR" b="1" dirty="0"/>
              <a:t>-avant la fin du sixième mois de grossesse (2e examen prénatal)</a:t>
            </a:r>
            <a:br>
              <a:rPr lang="fr-FR" b="1" dirty="0"/>
            </a:br>
            <a:r>
              <a:rPr lang="fr-FR" b="1" dirty="0"/>
              <a:t>-en fin de grossesse (3e examen prénatal)</a:t>
            </a:r>
          </a:p>
        </p:txBody>
      </p:sp>
    </p:spTree>
    <p:extLst>
      <p:ext uri="{BB962C8B-B14F-4D97-AF65-F5344CB8AC3E}">
        <p14:creationId xmlns:p14="http://schemas.microsoft.com/office/powerpoint/2010/main" val="3221328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819D741-A67A-4D75-8EB7-3770FF64A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3111" y="214489"/>
            <a:ext cx="9979378" cy="1862667"/>
          </a:xfrm>
        </p:spPr>
        <p:txBody>
          <a:bodyPr>
            <a:noAutofit/>
          </a:bodyPr>
          <a:lstStyle/>
          <a:p>
            <a:r>
              <a:rPr lang="fr-FR" sz="4400" dirty="0"/>
              <a:t>1-DIAGNOSTIC BIOLOGIQUE ET SURVEILLANCE PENDANT LA GROSSESSE DE LA MHNN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28DE0E77-F91A-4565-B36D-A3B80CF4E3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200" y="1952978"/>
            <a:ext cx="10577689" cy="4205111"/>
          </a:xfrm>
        </p:spPr>
        <p:txBody>
          <a:bodyPr/>
          <a:lstStyle/>
          <a:p>
            <a:pPr algn="l"/>
            <a:r>
              <a:rPr lang="fr-FR" dirty="0"/>
              <a:t> </a:t>
            </a:r>
            <a:r>
              <a:rPr lang="fr-FR" b="1" dirty="0"/>
              <a:t> </a:t>
            </a:r>
            <a:r>
              <a:rPr lang="fr-FR" b="1" dirty="0">
                <a:solidFill>
                  <a:srgbClr val="FF0000"/>
                </a:solidFill>
              </a:rPr>
              <a:t>Tests amniotiques</a:t>
            </a:r>
          </a:p>
          <a:p>
            <a:pPr algn="l"/>
            <a:endParaRPr lang="fr-FR" b="1" dirty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fr-FR" b="1" dirty="0"/>
              <a:t>Dosage de la bilirubine dans le liquide amniotique afin de mettre en évidence tout processus hémolytique fœtal</a:t>
            </a:r>
          </a:p>
          <a:p>
            <a:pPr algn="l"/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540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0C1C73D-2B61-461D-872C-B4C397384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0533" y="237068"/>
            <a:ext cx="9787467" cy="2088444"/>
          </a:xfrm>
        </p:spPr>
        <p:txBody>
          <a:bodyPr>
            <a:noAutofit/>
          </a:bodyPr>
          <a:lstStyle/>
          <a:p>
            <a:r>
              <a:rPr lang="fr-FR" sz="4800" dirty="0"/>
              <a:t>2-DIAGNOSTIC IMMUNO-HEMATOLOGIQUE A LA NAISSANCE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28138A3C-1A12-4E55-A322-1714377DB1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0533" y="2494843"/>
            <a:ext cx="10622845" cy="3589867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b="1" dirty="0"/>
              <a:t>Groupage ABO Rhésus chez l’enfant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b="1" dirty="0"/>
              <a:t>Phénotypage Rhésus 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b="1" dirty="0"/>
              <a:t>Recherche et indentification d’anticorps ( Coombs Direct et Indirect)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b="1" dirty="0"/>
              <a:t>Dosage répété de la bilirubine (recherche de signes d’une hémolyse chez l’enfant)</a:t>
            </a: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6047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97A30EA-ADC4-4826-90D0-C16981BFC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95111"/>
            <a:ext cx="9144000" cy="1298222"/>
          </a:xfrm>
        </p:spPr>
        <p:txBody>
          <a:bodyPr/>
          <a:lstStyle/>
          <a:p>
            <a:r>
              <a:rPr lang="fr-FR" dirty="0"/>
              <a:t>IV. PREVENTION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847E8E34-44A6-4740-AE77-2CBD5EA8F5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794933"/>
            <a:ext cx="9877779" cy="4255911"/>
          </a:xfrm>
        </p:spPr>
        <p:txBody>
          <a:bodyPr/>
          <a:lstStyle/>
          <a:p>
            <a:pPr algn="l"/>
            <a:endParaRPr lang="fr-FR" dirty="0"/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b="1" dirty="0"/>
              <a:t>Injection de 100</a:t>
            </a:r>
            <a:r>
              <a:rPr lang="el-GR" b="1" dirty="0"/>
              <a:t>μ</a:t>
            </a:r>
            <a:r>
              <a:rPr lang="fr-FR" b="1" dirty="0"/>
              <a:t>g d’anticorps anti-D à la mère Rhésus négatif dans les </a:t>
            </a:r>
            <a:r>
              <a:rPr lang="fr-FR" b="1" dirty="0">
                <a:solidFill>
                  <a:srgbClr val="FF0000"/>
                </a:solidFill>
              </a:rPr>
              <a:t>72 heures qui suivent l’accouchement</a:t>
            </a:r>
            <a:r>
              <a:rPr lang="fr-FR" b="1" dirty="0"/>
              <a:t>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b="1" dirty="0"/>
              <a:t>Cette thérapeutique préventive doit être réalisée :</a:t>
            </a:r>
          </a:p>
          <a:p>
            <a:pPr algn="l">
              <a:lnSpc>
                <a:spcPct val="150000"/>
              </a:lnSpc>
            </a:pPr>
            <a:r>
              <a:rPr lang="fr-FR" b="1" dirty="0"/>
              <a:t> </a:t>
            </a:r>
            <a:r>
              <a:rPr lang="fr-FR" b="1" dirty="0">
                <a:solidFill>
                  <a:srgbClr val="FF0000"/>
                </a:solidFill>
              </a:rPr>
              <a:t>-</a:t>
            </a:r>
            <a:r>
              <a:rPr lang="fr-FR" b="1" dirty="0"/>
              <a:t> </a:t>
            </a:r>
            <a:r>
              <a:rPr lang="fr-FR" b="1" dirty="0">
                <a:solidFill>
                  <a:srgbClr val="FF0000"/>
                </a:solidFill>
              </a:rPr>
              <a:t>à chaque mise au monde d’un enfant de rhésus D positif,</a:t>
            </a:r>
          </a:p>
          <a:p>
            <a:pPr algn="l">
              <a:lnSpc>
                <a:spcPct val="150000"/>
              </a:lnSpc>
            </a:pPr>
            <a:r>
              <a:rPr lang="fr-FR" b="1" dirty="0"/>
              <a:t> </a:t>
            </a:r>
            <a:r>
              <a:rPr lang="fr-FR" b="1" dirty="0">
                <a:solidFill>
                  <a:srgbClr val="FF0000"/>
                </a:solidFill>
              </a:rPr>
              <a:t>-</a:t>
            </a:r>
            <a:r>
              <a:rPr lang="fr-FR" b="1" dirty="0"/>
              <a:t> </a:t>
            </a:r>
            <a:r>
              <a:rPr lang="fr-FR" b="1" dirty="0">
                <a:solidFill>
                  <a:srgbClr val="FF0000"/>
                </a:solidFill>
              </a:rPr>
              <a:t>à chaque fausse couche et à chaque avortement</a:t>
            </a: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9966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A5CFAC-C495-4D79-85DF-9BB5F905A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337" y="773721"/>
            <a:ext cx="10317480" cy="4927167"/>
          </a:xfrm>
        </p:spPr>
        <p:txBody>
          <a:bodyPr>
            <a:normAutofit/>
          </a:bodyPr>
          <a:lstStyle/>
          <a:p>
            <a:pPr algn="ctr"/>
            <a:r>
              <a:rPr lang="fr-FR" sz="8000" dirty="0"/>
              <a:t>MERCI DE    VOTRE AIMABLE ATTENTION</a:t>
            </a:r>
          </a:p>
        </p:txBody>
      </p:sp>
    </p:spTree>
    <p:extLst>
      <p:ext uri="{BB962C8B-B14F-4D97-AF65-F5344CB8AC3E}">
        <p14:creationId xmlns:p14="http://schemas.microsoft.com/office/powerpoint/2010/main" val="70732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E30FD7-2A79-46D0-AC68-C5DFD745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661" y="450574"/>
            <a:ext cx="10031896" cy="1855304"/>
          </a:xfrm>
        </p:spPr>
        <p:txBody>
          <a:bodyPr/>
          <a:lstStyle/>
          <a:p>
            <a:r>
              <a:rPr lang="fr-FR" dirty="0"/>
              <a:t>OBJECTIF GENERAL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CD6062-4DED-4414-9E26-7DA16B62F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2080591"/>
            <a:ext cx="10515600" cy="400906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fr-FR" sz="2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fr-FR" sz="2800" b="1" dirty="0">
                <a:solidFill>
                  <a:schemeClr val="tx1"/>
                </a:solidFill>
              </a:rPr>
              <a:t>Ce cours vise à amener les étudiants du tronc commun première année IDE/SF à poser le diagnostic et à prévenir  la maladie hémolytique du nouveau-né </a:t>
            </a:r>
          </a:p>
        </p:txBody>
      </p:sp>
    </p:spTree>
    <p:extLst>
      <p:ext uri="{BB962C8B-B14F-4D97-AF65-F5344CB8AC3E}">
        <p14:creationId xmlns:p14="http://schemas.microsoft.com/office/powerpoint/2010/main" val="3982477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74469B-DF38-465F-9104-5C7E1608B7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6677" y="424071"/>
            <a:ext cx="9978887" cy="1205946"/>
          </a:xfrm>
        </p:spPr>
        <p:txBody>
          <a:bodyPr>
            <a:normAutofit fontScale="90000"/>
          </a:bodyPr>
          <a:lstStyle/>
          <a:p>
            <a:r>
              <a:rPr lang="fr-FR" dirty="0"/>
              <a:t>OBJECTIFS SPECIFIQUES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B48C19-2123-420D-806C-6EC5682498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6677" y="1762539"/>
            <a:ext cx="9700591" cy="428045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fr-FR" sz="2800" b="1" dirty="0"/>
              <a:t>A la fin de ce cours l’étudiant de la première année commune IDE/SF sera capable de:</a:t>
            </a:r>
          </a:p>
          <a:p>
            <a:pPr algn="l">
              <a:lnSpc>
                <a:spcPct val="150000"/>
              </a:lnSpc>
            </a:pPr>
            <a:r>
              <a:rPr lang="fr-FR" sz="2800" b="1" dirty="0"/>
              <a:t>-Définir la MHNN</a:t>
            </a:r>
          </a:p>
          <a:p>
            <a:pPr algn="l">
              <a:lnSpc>
                <a:spcPct val="150000"/>
              </a:lnSpc>
            </a:pPr>
            <a:r>
              <a:rPr lang="fr-FR" sz="2800" b="1" dirty="0"/>
              <a:t>-Décrire les différents tableaux cliniques de la MHNN</a:t>
            </a:r>
          </a:p>
          <a:p>
            <a:pPr algn="l">
              <a:lnSpc>
                <a:spcPct val="150000"/>
              </a:lnSpc>
            </a:pPr>
            <a:r>
              <a:rPr lang="fr-FR" sz="2800" b="1" dirty="0"/>
              <a:t>-Faire le diagnostic biologique  de la MHNN</a:t>
            </a:r>
          </a:p>
          <a:p>
            <a:pPr algn="l">
              <a:lnSpc>
                <a:spcPct val="150000"/>
              </a:lnSpc>
            </a:pPr>
            <a:r>
              <a:rPr lang="fr-FR" sz="2800" b="1" dirty="0"/>
              <a:t>-Prévenir la MHNN</a:t>
            </a:r>
          </a:p>
        </p:txBody>
      </p:sp>
    </p:spTree>
    <p:extLst>
      <p:ext uri="{BB962C8B-B14F-4D97-AF65-F5344CB8AC3E}">
        <p14:creationId xmlns:p14="http://schemas.microsoft.com/office/powerpoint/2010/main" val="2188203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233CE7-AEB3-442A-B1AA-65E5AA38A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3183" y="450575"/>
            <a:ext cx="9965634" cy="1364974"/>
          </a:xfrm>
        </p:spPr>
        <p:txBody>
          <a:bodyPr/>
          <a:lstStyle/>
          <a:p>
            <a:r>
              <a:rPr lang="fr-FR" dirty="0"/>
              <a:t>PLAN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F14B1E-4AD4-487E-992B-98FDBC017D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3183" y="2080591"/>
            <a:ext cx="10270433" cy="3922644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fr-FR" sz="2800" b="1" dirty="0"/>
              <a:t>I-Définition de la MHNN</a:t>
            </a:r>
          </a:p>
          <a:p>
            <a:pPr algn="l">
              <a:lnSpc>
                <a:spcPct val="150000"/>
              </a:lnSpc>
            </a:pPr>
            <a:r>
              <a:rPr lang="fr-FR" sz="2800" b="1" dirty="0"/>
              <a:t>II-Différents tableaux cliniques de la MHNN</a:t>
            </a:r>
          </a:p>
          <a:p>
            <a:pPr algn="l">
              <a:lnSpc>
                <a:spcPct val="150000"/>
              </a:lnSpc>
            </a:pPr>
            <a:r>
              <a:rPr lang="fr-FR" sz="2800" b="1" dirty="0"/>
              <a:t>III-Diagnostic biologique de la MHNN</a:t>
            </a:r>
          </a:p>
          <a:p>
            <a:pPr algn="l">
              <a:lnSpc>
                <a:spcPct val="150000"/>
              </a:lnSpc>
            </a:pPr>
            <a:r>
              <a:rPr lang="fr-FR" sz="2800" b="1" dirty="0"/>
              <a:t>IV-Prévention de la MHNN</a:t>
            </a:r>
          </a:p>
        </p:txBody>
      </p:sp>
    </p:spTree>
    <p:extLst>
      <p:ext uri="{BB962C8B-B14F-4D97-AF65-F5344CB8AC3E}">
        <p14:creationId xmlns:p14="http://schemas.microsoft.com/office/powerpoint/2010/main" val="1826549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7C36938-44C9-4B67-9C2B-4B9214ADC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643" y="583855"/>
            <a:ext cx="10310192" cy="1016345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/>
              <a:t>I-DEFINITION DE LA MHNN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E74300CB-4E3B-4F17-BE16-AA3963A8F3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642" y="1789043"/>
            <a:ext cx="10522227" cy="4200940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dirty="0"/>
              <a:t> </a:t>
            </a:r>
            <a:r>
              <a:rPr lang="fr-FR" sz="2800" b="1" dirty="0"/>
              <a:t> Destruction des hématies du fœtus et/ou du </a:t>
            </a:r>
            <a:r>
              <a:rPr lang="fr-FR" sz="2800" b="1" dirty="0" err="1"/>
              <a:t>Nné</a:t>
            </a:r>
            <a:r>
              <a:rPr lang="fr-FR" sz="2800" b="1" dirty="0"/>
              <a:t> par des anticorps d’origine maternelle.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800" b="1" dirty="0"/>
              <a:t>  Incompatibilité ayant pour origine le développement chez la mère d’une immunisation  contre les antigènes des cellules sanguines du fœtus  absents des cellules maternelles   </a:t>
            </a: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888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E0E3DB7-3493-45D9-A165-9AE735F076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0175" y="239300"/>
            <a:ext cx="9965634" cy="1655762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/>
              <a:t>1-Conditions nécessaires à la survenue de la MHNN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7971BDD6-1022-4A48-8EC2-32A5ABFAD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861" y="1895062"/>
            <a:ext cx="10999303" cy="4200938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b="1" dirty="0">
                <a:solidFill>
                  <a:srgbClr val="FF0000"/>
                </a:solidFill>
              </a:rPr>
              <a:t>Conditions liées à l’antigène</a:t>
            </a:r>
            <a:r>
              <a:rPr lang="fr-FR" b="1" dirty="0"/>
              <a:t>:</a:t>
            </a:r>
          </a:p>
          <a:p>
            <a:pPr algn="l"/>
            <a:r>
              <a:rPr lang="fr-FR" b="1" dirty="0"/>
              <a:t>Cet antigène doit être immunogène c’est à bien développé chez le fœtus (antigène D)</a:t>
            </a:r>
          </a:p>
          <a:p>
            <a:pPr algn="l"/>
            <a:endParaRPr lang="fr-FR" b="1" dirty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fr-FR" b="1" dirty="0">
                <a:solidFill>
                  <a:srgbClr val="FF0000"/>
                </a:solidFill>
              </a:rPr>
              <a:t> Conditions liées à l’anticorps</a:t>
            </a:r>
          </a:p>
          <a:p>
            <a:pPr algn="l"/>
            <a:r>
              <a:rPr lang="fr-FR" b="1" dirty="0"/>
              <a:t>Les anticorps doivent traverser le placenta ( les </a:t>
            </a:r>
            <a:r>
              <a:rPr lang="fr-FR" b="1" dirty="0" err="1"/>
              <a:t>Ig</a:t>
            </a:r>
            <a:r>
              <a:rPr lang="fr-FR" b="1" dirty="0"/>
              <a:t> G)</a:t>
            </a:r>
          </a:p>
          <a:p>
            <a:pPr algn="l"/>
            <a:endParaRPr lang="fr-FR" b="1" dirty="0"/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fr-FR" b="1" dirty="0">
                <a:solidFill>
                  <a:srgbClr val="FF0000"/>
                </a:solidFill>
              </a:rPr>
              <a:t>  Conditions liées à la mère</a:t>
            </a:r>
          </a:p>
          <a:p>
            <a:pPr algn="l"/>
            <a:r>
              <a:rPr lang="fr-FR" b="1" dirty="0"/>
              <a:t>Immunisation par une transfusion  antérieure à la grossesse</a:t>
            </a:r>
          </a:p>
          <a:p>
            <a:pPr algn="l"/>
            <a:r>
              <a:rPr lang="fr-FR" b="1" dirty="0"/>
              <a:t>Immunisation par voie transplacentaire</a:t>
            </a: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5745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84EE395-92AB-411F-BE75-66A6E68A58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6921" y="251791"/>
            <a:ext cx="10031896" cy="1524001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/>
              <a:t>2-Comprendre l’incompatibilité rhésus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779AB86C-FE30-4F30-85AC-478D1A8B5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6921" y="1775792"/>
            <a:ext cx="10310192" cy="4267199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E15BFBE-C616-4E20-8CE2-D3156874C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207988"/>
              </p:ext>
            </p:extLst>
          </p:nvPr>
        </p:nvGraphicFramePr>
        <p:xfrm>
          <a:off x="1258957" y="1907822"/>
          <a:ext cx="9435548" cy="3777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8887">
                  <a:extLst>
                    <a:ext uri="{9D8B030D-6E8A-4147-A177-3AD203B41FA5}">
                      <a16:colId xmlns:a16="http://schemas.microsoft.com/office/drawing/2014/main" val="781570004"/>
                    </a:ext>
                  </a:extLst>
                </a:gridCol>
                <a:gridCol w="2358887">
                  <a:extLst>
                    <a:ext uri="{9D8B030D-6E8A-4147-A177-3AD203B41FA5}">
                      <a16:colId xmlns:a16="http://schemas.microsoft.com/office/drawing/2014/main" val="3249169233"/>
                    </a:ext>
                  </a:extLst>
                </a:gridCol>
                <a:gridCol w="2358887">
                  <a:extLst>
                    <a:ext uri="{9D8B030D-6E8A-4147-A177-3AD203B41FA5}">
                      <a16:colId xmlns:a16="http://schemas.microsoft.com/office/drawing/2014/main" val="658162686"/>
                    </a:ext>
                  </a:extLst>
                </a:gridCol>
                <a:gridCol w="2358887">
                  <a:extLst>
                    <a:ext uri="{9D8B030D-6E8A-4147-A177-3AD203B41FA5}">
                      <a16:colId xmlns:a16="http://schemas.microsoft.com/office/drawing/2014/main" val="1438227749"/>
                    </a:ext>
                  </a:extLst>
                </a:gridCol>
              </a:tblGrid>
              <a:tr h="636753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FEMME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HOMME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ENFANT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CONSEQUENCES POUR L’ENFANT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976315"/>
                  </a:ext>
                </a:extLst>
              </a:tr>
              <a:tr h="636753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       Rh+ / Rh+      ou Rh+ / Rh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Aucunes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799844"/>
                  </a:ext>
                </a:extLst>
              </a:tr>
              <a:tr h="636753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Rh+ / Rh-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Aucunes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317066"/>
                  </a:ext>
                </a:extLst>
              </a:tr>
              <a:tr h="636753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Aucunes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437364"/>
                  </a:ext>
                </a:extLst>
              </a:tr>
              <a:tr h="1223475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Rhésus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baseline="0" dirty="0"/>
                        <a:t> Risque d’incompatibilité fœto-maternelle</a:t>
                      </a:r>
                      <a:endParaRPr lang="fr-FR" b="1" dirty="0"/>
                    </a:p>
                    <a:p>
                      <a:pPr algn="ctr"/>
                      <a:endParaRPr lang="fr-F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033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427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D63FB9-8C3F-4EEE-9873-DD230D082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844" y="1749778"/>
            <a:ext cx="11164712" cy="2709333"/>
          </a:xfrm>
        </p:spPr>
        <p:txBody>
          <a:bodyPr>
            <a:normAutofit/>
          </a:bodyPr>
          <a:lstStyle/>
          <a:p>
            <a:r>
              <a:rPr lang="fr-FR" sz="6000" dirty="0"/>
              <a:t>II-DIFFERENTS TABLEAUX CLINIQUES DE LA MHNN</a:t>
            </a:r>
          </a:p>
        </p:txBody>
      </p:sp>
    </p:spTree>
    <p:extLst>
      <p:ext uri="{BB962C8B-B14F-4D97-AF65-F5344CB8AC3E}">
        <p14:creationId xmlns:p14="http://schemas.microsoft.com/office/powerpoint/2010/main" val="3967769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2A54EA1-B3E5-47D7-855D-6B78AEB0B9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2445" y="383822"/>
            <a:ext cx="9810044" cy="1253067"/>
          </a:xfrm>
        </p:spPr>
        <p:txBody>
          <a:bodyPr>
            <a:normAutofit fontScale="90000"/>
          </a:bodyPr>
          <a:lstStyle/>
          <a:p>
            <a:br>
              <a:rPr lang="fr-FR" b="1" dirty="0">
                <a:solidFill>
                  <a:srgbClr val="FF0000"/>
                </a:solidFill>
              </a:rPr>
            </a:br>
            <a:br>
              <a:rPr lang="fr-FR" b="1" dirty="0">
                <a:solidFill>
                  <a:srgbClr val="FF0000"/>
                </a:solidFill>
              </a:rPr>
            </a:br>
            <a:br>
              <a:rPr lang="fr-FR" b="1" dirty="0">
                <a:solidFill>
                  <a:srgbClr val="FF0000"/>
                </a:solidFill>
              </a:rPr>
            </a:br>
            <a:br>
              <a:rPr lang="fr-FR" dirty="0">
                <a:solidFill>
                  <a:srgbClr val="FF0000"/>
                </a:solidFill>
              </a:rPr>
            </a:br>
            <a:r>
              <a:rPr lang="fr-FR" dirty="0"/>
              <a:t>1-Accidents néonataux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A6C1A809-B60B-4B01-81B8-286B1E783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2445" y="1998133"/>
            <a:ext cx="9810043" cy="4018845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b="1" dirty="0"/>
              <a:t>Ictère simple ou anémie aigue du </a:t>
            </a:r>
            <a:r>
              <a:rPr lang="fr-FR" b="1" dirty="0" err="1"/>
              <a:t>Nné</a:t>
            </a:r>
            <a:endParaRPr lang="fr-FR" b="1" dirty="0"/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b="1" dirty="0"/>
              <a:t>Ictère grave du </a:t>
            </a:r>
            <a:r>
              <a:rPr lang="fr-FR" b="1" dirty="0" err="1"/>
              <a:t>Nné</a:t>
            </a:r>
            <a:r>
              <a:rPr lang="fr-FR" b="1" dirty="0"/>
              <a:t> ( ictère qui fonce d’heure en heure)  évoluant vers la mort du </a:t>
            </a:r>
            <a:r>
              <a:rPr lang="fr-FR" b="1" dirty="0" err="1"/>
              <a:t>Nné</a:t>
            </a:r>
            <a:endParaRPr lang="fr-FR" b="1" dirty="0"/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b="1" dirty="0"/>
              <a:t>Anasarque foeto-placentaire(œdème généralisé, pâleur intense avec signes de détresse circulatoire et respiratoire).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b="1" dirty="0"/>
              <a:t>La mort survient rapidement.</a:t>
            </a: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36968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INFA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0A7F1C1BBC144FB1691BAEE0D841C9" ma:contentTypeVersion="7" ma:contentTypeDescription="Crée un document." ma:contentTypeScope="" ma:versionID="5790d786264fc2ae08c5d07248581b66">
  <xsd:schema xmlns:xsd="http://www.w3.org/2001/XMLSchema" xmlns:xs="http://www.w3.org/2001/XMLSchema" xmlns:p="http://schemas.microsoft.com/office/2006/metadata/properties" xmlns:ns2="409b6e37-c54c-4508-b401-023024648bd4" targetNamespace="http://schemas.microsoft.com/office/2006/metadata/properties" ma:root="true" ma:fieldsID="a7a8d0dcee9a25c26f1f1774a1cf3f3d" ns2:_="">
    <xsd:import namespace="409b6e37-c54c-4508-b401-023024648b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9b6e37-c54c-4508-b401-023024648b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D417179-F0E1-4E9C-A828-0C3BD8B9EEE1}"/>
</file>

<file path=customXml/itemProps2.xml><?xml version="1.0" encoding="utf-8"?>
<ds:datastoreItem xmlns:ds="http://schemas.openxmlformats.org/officeDocument/2006/customXml" ds:itemID="{22DD6BB7-ECDF-49EF-80F0-4704A1681CD7}"/>
</file>

<file path=customXml/itemProps3.xml><?xml version="1.0" encoding="utf-8"?>
<ds:datastoreItem xmlns:ds="http://schemas.openxmlformats.org/officeDocument/2006/customXml" ds:itemID="{9C6D5C0C-775B-4A5F-B2D5-BB7198EAAAB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513</TotalTime>
  <Words>555</Words>
  <Application>Microsoft Office PowerPoint</Application>
  <PresentationFormat>Grand écran</PresentationFormat>
  <Paragraphs>83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Comic Sans MS</vt:lpstr>
      <vt:lpstr>Wingdings</vt:lpstr>
      <vt:lpstr>Thème Office</vt:lpstr>
      <vt:lpstr>MALADIE HEMOLYTIQUE DU NOUVEAU NE   IDE/SF, Première Année, Semestre 1 </vt:lpstr>
      <vt:lpstr>OBJECTIF GENERAL</vt:lpstr>
      <vt:lpstr>OBJECTIFS SPECIFIQUES</vt:lpstr>
      <vt:lpstr>PLAN</vt:lpstr>
      <vt:lpstr>I-DEFINITION DE LA MHNN</vt:lpstr>
      <vt:lpstr>1-Conditions nécessaires à la survenue de la MHNN</vt:lpstr>
      <vt:lpstr>2-Comprendre l’incompatibilité rhésus</vt:lpstr>
      <vt:lpstr>II-DIFFERENTS TABLEAUX CLINIQUES DE LA MHNN</vt:lpstr>
      <vt:lpstr>    1-Accidents néonataux</vt:lpstr>
      <vt:lpstr>2-Accidents prénataux</vt:lpstr>
      <vt:lpstr>III-DIAGNOSTIC BIOLOGIQUE MHNN</vt:lpstr>
      <vt:lpstr>1-DIAGNOSTIC BIOLOGIQUE ET SURVEILLANCE PENDANT LA GROSSESSE DE LA MHNN</vt:lpstr>
      <vt:lpstr>1-DIAGNOSTIC BIOLOGIQUE ET SURVEILLANCE PENDANT LA GROSSESSE DE LA MHNN</vt:lpstr>
      <vt:lpstr>2-DIAGNOSTIC IMMUNO-HEMATOLOGIQUE A LA NAISSANCE</vt:lpstr>
      <vt:lpstr>IV. PREVENTION</vt:lpstr>
      <vt:lpstr>MERCI DE    VOTRE AIMABLE ATTENTION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Maher Fattouh</dc:creator>
  <cp:lastModifiedBy>Zibo GOGBE</cp:lastModifiedBy>
  <cp:revision>49</cp:revision>
  <dcterms:created xsi:type="dcterms:W3CDTF">2018-07-17T00:49:38Z</dcterms:created>
  <dcterms:modified xsi:type="dcterms:W3CDTF">2020-05-13T23:08:31Z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0x0101001E0A7F1C1BBC144FB1691BAEE0D841C9</vt:lpwstr>
  </property>
</Properties>
</file>