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2.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56.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11.xml" ContentType="application/vnd.openxmlformats-officedocument.presentationml.slide+xml"/>
  <Override PartName="/ppt/slides/slide58.xml" ContentType="application/vnd.openxmlformats-officedocument.presentationml.slide+xml"/>
  <Override PartName="/ppt/slides/slide60.xml" ContentType="application/vnd.openxmlformats-officedocument.presentationml.slide+xml"/>
  <Override PartName="/ppt/slides/slide90.xml" ContentType="application/vnd.openxmlformats-officedocument.presentationml.slide+xml"/>
  <Override PartName="/ppt/slides/slide89.xml" ContentType="application/vnd.openxmlformats-officedocument.presentationml.slide+xml"/>
  <Override PartName="/ppt/slides/slide88.xml" ContentType="application/vnd.openxmlformats-officedocument.presentationml.slide+xml"/>
  <Override PartName="/ppt/slides/slide87.xml" ContentType="application/vnd.openxmlformats-officedocument.presentationml.slide+xml"/>
  <Override PartName="/ppt/slides/slide86.xml" ContentType="application/vnd.openxmlformats-officedocument.presentationml.slide+xml"/>
  <Override PartName="/ppt/slides/slide85.xml" ContentType="application/vnd.openxmlformats-officedocument.presentationml.slide+xml"/>
  <Override PartName="/ppt/slides/slide84.xml" ContentType="application/vnd.openxmlformats-officedocument.presentationml.slide+xml"/>
  <Override PartName="/ppt/slides/slide59.xml" ContentType="application/vnd.openxmlformats-officedocument.presentationml.slide+xml"/>
  <Override PartName="/ppt/slides/slide9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67.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64.xml" ContentType="application/vnd.openxmlformats-officedocument.presentationml.slide+xml"/>
  <Override PartName="/ppt/slides/slide63.xml" ContentType="application/vnd.openxmlformats-officedocument.presentationml.slide+xml"/>
  <Override PartName="/ppt/slides/slide62.xml" ContentType="application/vnd.openxmlformats-officedocument.presentationml.slide+xml"/>
  <Override PartName="/ppt/slides/slide61.xml" ContentType="application/vnd.openxmlformats-officedocument.presentationml.slide+xml"/>
  <Override PartName="/ppt/slides/slide69.xml" ContentType="application/vnd.openxmlformats-officedocument.presentationml.slide+xml"/>
  <Override PartName="/ppt/slides/slide68.xml" ContentType="application/vnd.openxmlformats-officedocument.presentationml.slide+xml"/>
  <Override PartName="/ppt/slides/slide71.xml" ContentType="application/vnd.openxmlformats-officedocument.presentationml.slide+xml"/>
  <Override PartName="/ppt/slides/slide79.xml" ContentType="application/vnd.openxmlformats-officedocument.presentationml.slide+xml"/>
  <Override PartName="/ppt/slides/slide78.xml" ContentType="application/vnd.openxmlformats-officedocument.presentationml.slide+xml"/>
  <Override PartName="/ppt/slides/slide70.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4.xml" ContentType="application/vnd.openxmlformats-officedocument.presentationml.slide+xml"/>
  <Override PartName="/ppt/slides/slide72.xml" ContentType="application/vnd.openxmlformats-officedocument.presentationml.slide+xml"/>
  <Override PartName="/ppt/slides/slide75.xml" ContentType="application/vnd.openxmlformats-officedocument.presentationml.slide+xml"/>
  <Override PartName="/ppt/slides/slide73.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364" r:id="rId14"/>
    <p:sldId id="268" r:id="rId15"/>
    <p:sldId id="269" r:id="rId16"/>
    <p:sldId id="270" r:id="rId17"/>
    <p:sldId id="271" r:id="rId18"/>
    <p:sldId id="272" r:id="rId19"/>
    <p:sldId id="273" r:id="rId20"/>
    <p:sldId id="365" r:id="rId21"/>
    <p:sldId id="275" r:id="rId22"/>
    <p:sldId id="36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367"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2" r:id="rId68"/>
    <p:sldId id="321" r:id="rId69"/>
    <p:sldId id="323" r:id="rId70"/>
    <p:sldId id="324" r:id="rId71"/>
    <p:sldId id="325" r:id="rId72"/>
    <p:sldId id="326" r:id="rId73"/>
    <p:sldId id="327" r:id="rId74"/>
    <p:sldId id="328" r:id="rId75"/>
    <p:sldId id="329" r:id="rId76"/>
    <p:sldId id="349" r:id="rId77"/>
    <p:sldId id="350" r:id="rId78"/>
    <p:sldId id="351" r:id="rId79"/>
    <p:sldId id="330" r:id="rId80"/>
    <p:sldId id="352" r:id="rId81"/>
    <p:sldId id="353" r:id="rId82"/>
    <p:sldId id="354" r:id="rId83"/>
    <p:sldId id="355" r:id="rId84"/>
    <p:sldId id="356" r:id="rId85"/>
    <p:sldId id="357" r:id="rId86"/>
    <p:sldId id="358" r:id="rId87"/>
    <p:sldId id="359" r:id="rId88"/>
    <p:sldId id="360" r:id="rId89"/>
    <p:sldId id="361" r:id="rId90"/>
    <p:sldId id="362" r:id="rId91"/>
    <p:sldId id="368" r:id="rId9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0D9"/>
    <a:srgbClr val="FFCCCC"/>
    <a:srgbClr val="EC73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90" d="100"/>
          <a:sy n="90" d="100"/>
        </p:scale>
        <p:origin x="-72" y="7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9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customXml" Target="../customXml/item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presProps" Target="presProps.xml"/><Relationship Id="rId98"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accueil">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dirty="0"/>
              <a:t>Modifiez le style du titre</a:t>
            </a:r>
            <a:endParaRPr lang="en-US" dirty="0"/>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a:t>Modifier le style des sous-titres du masque</a:t>
            </a:r>
            <a:endParaRPr lang="en-US"/>
          </a:p>
        </p:txBody>
      </p:sp>
    </p:spTree>
    <p:extLst>
      <p:ext uri="{BB962C8B-B14F-4D97-AF65-F5344CB8AC3E}">
        <p14:creationId xmlns:p14="http://schemas.microsoft.com/office/powerpoint/2010/main" val="289306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617381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a:p>
        </p:txBody>
      </p:sp>
      <p:sp>
        <p:nvSpPr>
          <p:cNvPr id="3" name="Espace réservé du texte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a:t>Modifier les styles du texte du masque</a:t>
            </a:r>
          </a:p>
        </p:txBody>
      </p:sp>
    </p:spTree>
    <p:extLst>
      <p:ext uri="{BB962C8B-B14F-4D97-AF65-F5344CB8AC3E}">
        <p14:creationId xmlns:p14="http://schemas.microsoft.com/office/powerpoint/2010/main" val="3552301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33540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olidDmn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66337" y="773722"/>
            <a:ext cx="10317480" cy="815927"/>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7" name="ZoneTexte 6"/>
          <p:cNvSpPr txBox="1"/>
          <p:nvPr userDrawn="1"/>
        </p:nvSpPr>
        <p:spPr>
          <a:xfrm>
            <a:off x="-2068" y="6628503"/>
            <a:ext cx="12204000" cy="252000"/>
          </a:xfrm>
          <a:prstGeom prst="rect">
            <a:avLst/>
          </a:prstGeom>
          <a:solidFill>
            <a:srgbClr val="00B050"/>
          </a:solidFill>
          <a:ln w="12700" cmpd="sng">
            <a:solidFill>
              <a:srgbClr val="00B050"/>
            </a:solidFill>
          </a:ln>
        </p:spPr>
        <p:txBody>
          <a:bodyPr wrap="square" tIns="0" bIns="0" rtlCol="0" anchor="b">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r-FR" sz="1400" dirty="0">
              <a:solidFill>
                <a:schemeClr val="bg1"/>
              </a:solidFill>
              <a:latin typeface="Arial Black"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err="1">
                <a:solidFill>
                  <a:schemeClr val="bg1"/>
                </a:solidFill>
                <a:latin typeface="Arial Black" pitchFamily="34" charset="0"/>
              </a:rPr>
              <a:t>Blvd</a:t>
            </a:r>
            <a:r>
              <a:rPr lang="fr-FR" sz="1400" dirty="0">
                <a:solidFill>
                  <a:schemeClr val="bg1"/>
                </a:solidFill>
                <a:latin typeface="Arial Black" pitchFamily="34" charset="0"/>
              </a:rPr>
              <a:t> de Marseille, 18 BP 720 Abidjan 18, Tel.: (225) 21005660 / 21001906 – Email: info@infas.ci – site web: www.infas.ci</a:t>
            </a:r>
          </a:p>
        </p:txBody>
      </p:sp>
      <p:sp>
        <p:nvSpPr>
          <p:cNvPr id="8" name="ZoneTexte 7"/>
          <p:cNvSpPr txBox="1"/>
          <p:nvPr userDrawn="1"/>
        </p:nvSpPr>
        <p:spPr>
          <a:xfrm>
            <a:off x="0" y="6274189"/>
            <a:ext cx="12192000" cy="307777"/>
          </a:xfrm>
          <a:prstGeom prst="rect">
            <a:avLst/>
          </a:prstGeom>
          <a:solidFill>
            <a:srgbClr val="EC7320"/>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a:solidFill>
                  <a:schemeClr val="bg1"/>
                </a:solidFill>
                <a:latin typeface="Arial Black" pitchFamily="34" charset="0"/>
              </a:rPr>
              <a:t>INSTITUT NATIONAL DE FORMATION DES AGENTS DE SANTE - INFAS </a:t>
            </a:r>
          </a:p>
        </p:txBody>
      </p:sp>
      <p:pic>
        <p:nvPicPr>
          <p:cNvPr id="9" name="Image 8" descr="b"/>
          <p:cNvPicPr/>
          <p:nvPr userDrawn="1"/>
        </p:nvPicPr>
        <p:blipFill>
          <a:blip r:embed="rId6" cstate="print"/>
          <a:srcRect/>
          <a:stretch>
            <a:fillRect/>
          </a:stretch>
        </p:blipFill>
        <p:spPr bwMode="auto">
          <a:xfrm>
            <a:off x="14068" y="20791"/>
            <a:ext cx="928467" cy="880505"/>
          </a:xfrm>
          <a:prstGeom prst="rect">
            <a:avLst/>
          </a:prstGeom>
          <a:noFill/>
          <a:ln w="9525">
            <a:noFill/>
            <a:miter lim="800000"/>
            <a:headEnd/>
            <a:tailEnd/>
          </a:ln>
        </p:spPr>
      </p:pic>
      <p:pic>
        <p:nvPicPr>
          <p:cNvPr id="10" name="Image 9" descr="Résultat de recherche d'images pour &quot;logo mshp&quot;"/>
          <p:cNvPicPr/>
          <p:nvPr userDrawn="1"/>
        </p:nvPicPr>
        <p:blipFill>
          <a:blip r:embed="rId7" cstate="print"/>
          <a:srcRect/>
          <a:stretch>
            <a:fillRect/>
          </a:stretch>
        </p:blipFill>
        <p:spPr bwMode="auto">
          <a:xfrm>
            <a:off x="11029070" y="33240"/>
            <a:ext cx="1148861" cy="880505"/>
          </a:xfrm>
          <a:prstGeom prst="rect">
            <a:avLst/>
          </a:prstGeom>
          <a:noFill/>
          <a:ln w="9525">
            <a:noFill/>
            <a:miter lim="800000"/>
            <a:headEnd/>
            <a:tailEnd/>
          </a:ln>
        </p:spPr>
      </p:pic>
    </p:spTree>
    <p:extLst>
      <p:ext uri="{BB962C8B-B14F-4D97-AF65-F5344CB8AC3E}">
        <p14:creationId xmlns:p14="http://schemas.microsoft.com/office/powerpoint/2010/main" val="573985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377" rtl="0" eaLnBrk="1" latinLnBrk="0" hangingPunct="1">
        <a:lnSpc>
          <a:spcPct val="90000"/>
        </a:lnSpc>
        <a:spcBef>
          <a:spcPct val="0"/>
        </a:spcBef>
        <a:buNone/>
        <a:defRPr sz="3000" kern="1200">
          <a:solidFill>
            <a:schemeClr val="tx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fr.wikipedia.org/wiki/Vaccin" TargetMode="External"/><Relationship Id="rId2" Type="http://schemas.openxmlformats.org/officeDocument/2006/relationships/hyperlink" Target="http://fr.wikipedia.org/wiki/Organisation_mondiale_de_la_sant%C3%A9" TargetMode="Externa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140618" y="4072270"/>
            <a:ext cx="10075070" cy="1860697"/>
          </a:xfrm>
        </p:spPr>
        <p:txBody>
          <a:bodyPr>
            <a:noAutofit/>
          </a:bodyPr>
          <a:lstStyle/>
          <a:p>
            <a:r>
              <a:rPr lang="fr-FR" b="1" dirty="0">
                <a:solidFill>
                  <a:schemeClr val="accent6">
                    <a:lumMod val="50000"/>
                  </a:schemeClr>
                </a:solidFill>
              </a:rPr>
              <a:t>M.KONAN K. BENOIT, </a:t>
            </a:r>
          </a:p>
          <a:p>
            <a:r>
              <a:rPr lang="fr-FR" b="1" dirty="0">
                <a:solidFill>
                  <a:schemeClr val="accent6">
                    <a:lumMod val="50000"/>
                  </a:schemeClr>
                </a:solidFill>
              </a:rPr>
              <a:t>Master 2 «  Encadrement dans le secteur sanitaire et sociale » parcours formateur</a:t>
            </a:r>
          </a:p>
          <a:p>
            <a:r>
              <a:rPr lang="fr-FR" b="1" dirty="0">
                <a:solidFill>
                  <a:schemeClr val="accent6">
                    <a:lumMod val="50000"/>
                  </a:schemeClr>
                </a:solidFill>
              </a:rPr>
              <a:t> UNIVERSITE D’AIX –MARSEILLE-FRANCE </a:t>
            </a:r>
            <a:endParaRPr lang="en-US" b="1" dirty="0">
              <a:solidFill>
                <a:schemeClr val="accent6">
                  <a:lumMod val="50000"/>
                </a:schemeClr>
              </a:solidFill>
            </a:endParaRPr>
          </a:p>
        </p:txBody>
      </p:sp>
      <p:sp>
        <p:nvSpPr>
          <p:cNvPr id="4" name="Titre 5">
            <a:extLst>
              <a:ext uri="{FF2B5EF4-FFF2-40B4-BE49-F238E27FC236}">
                <a16:creationId xmlns:a16="http://schemas.microsoft.com/office/drawing/2014/main" xmlns="" id="{CE5792DB-C530-45D2-B903-0EEB26F09FBF}"/>
              </a:ext>
            </a:extLst>
          </p:cNvPr>
          <p:cNvSpPr>
            <a:spLocks noGrp="1"/>
          </p:cNvSpPr>
          <p:nvPr>
            <p:ph type="ctrTitle"/>
          </p:nvPr>
        </p:nvSpPr>
        <p:spPr>
          <a:xfrm>
            <a:off x="1523999" y="579549"/>
            <a:ext cx="9143999" cy="3386396"/>
          </a:xfrm>
          <a:solidFill>
            <a:schemeClr val="accent2">
              <a:lumMod val="40000"/>
              <a:lumOff val="60000"/>
            </a:schemeClr>
          </a:solidFill>
          <a:ln w="76200" cap="flat">
            <a:solidFill>
              <a:schemeClr val="accent1"/>
            </a:solidFill>
          </a:ln>
          <a:effectLst>
            <a:outerShdw dist="20000" dir="5400000" rotWithShape="0">
              <a:srgbClr val="000000">
                <a:alpha val="37999"/>
              </a:srgbClr>
            </a:outerShdw>
          </a:effectLst>
        </p:spPr>
        <p:txBody>
          <a:bodyPr>
            <a:normAutofit fontScale="90000"/>
          </a:bodyPr>
          <a:lstStyle/>
          <a:p>
            <a:r>
              <a:rPr lang="fr-FR" altLang="fr-FR" sz="4000" b="1" dirty="0">
                <a:solidFill>
                  <a:srgbClr val="FFFFFF"/>
                </a:solidFill>
                <a:latin typeface="Arial Black" pitchFamily="34" charset="0"/>
                <a:ea typeface="Arial Black" pitchFamily="34" charset="0"/>
                <a:cs typeface="Arial Black" pitchFamily="34" charset="0"/>
              </a:rPr>
              <a:t/>
            </a:r>
            <a:br>
              <a:rPr lang="fr-FR" altLang="fr-FR" sz="4000" b="1" dirty="0">
                <a:solidFill>
                  <a:srgbClr val="FFFFFF"/>
                </a:solidFill>
                <a:latin typeface="Arial Black" pitchFamily="34" charset="0"/>
                <a:ea typeface="Arial Black" pitchFamily="34" charset="0"/>
                <a:cs typeface="Arial Black" pitchFamily="34" charset="0"/>
              </a:rPr>
            </a:br>
            <a:r>
              <a:rPr lang="fr-FR" altLang="fr-FR" sz="4000" b="1" dirty="0">
                <a:solidFill>
                  <a:srgbClr val="FF0000"/>
                </a:solidFill>
                <a:ea typeface="Arial Black" pitchFamily="34" charset="0"/>
                <a:cs typeface="Arial Black" pitchFamily="34" charset="0"/>
              </a:rPr>
              <a:t/>
            </a:r>
            <a:br>
              <a:rPr lang="fr-FR" altLang="fr-FR" sz="4000" b="1" dirty="0">
                <a:solidFill>
                  <a:srgbClr val="FF0000"/>
                </a:solidFill>
                <a:ea typeface="Arial Black" pitchFamily="34" charset="0"/>
                <a:cs typeface="Arial Black" pitchFamily="34" charset="0"/>
              </a:rPr>
            </a:br>
            <a:r>
              <a:rPr lang="fr-FR" altLang="fr-FR" sz="3100" b="1" dirty="0" smtClean="0">
                <a:solidFill>
                  <a:srgbClr val="FF0000"/>
                </a:solidFill>
                <a:latin typeface="Comic Sans MS" panose="030F0702030302020204" pitchFamily="66" charset="0"/>
                <a:ea typeface="Arial Black" pitchFamily="34" charset="0"/>
                <a:cs typeface="Arial Black" pitchFamily="34" charset="0"/>
              </a:rPr>
              <a:t> </a:t>
            </a:r>
            <a:r>
              <a:rPr lang="fr-FR" b="1" dirty="0">
                <a:solidFill>
                  <a:srgbClr val="002060"/>
                </a:solidFill>
                <a:latin typeface="+mn-lt"/>
              </a:rPr>
              <a:t>PROGRAMME ELARGI DE VACCINATION</a:t>
            </a:r>
            <a:r>
              <a:rPr lang="fr-FR" b="1" dirty="0"/>
              <a:t/>
            </a:r>
            <a:br>
              <a:rPr lang="fr-FR" b="1" dirty="0"/>
            </a:br>
            <a:r>
              <a:rPr lang="fr-FR" altLang="fr-FR" sz="3100" b="1" dirty="0">
                <a:solidFill>
                  <a:srgbClr val="FF0000"/>
                </a:solidFill>
                <a:latin typeface="Comic Sans MS" panose="030F0702030302020204" pitchFamily="66" charset="0"/>
                <a:ea typeface="Arial Black" pitchFamily="34" charset="0"/>
                <a:cs typeface="Arial Black" pitchFamily="34" charset="0"/>
              </a:rPr>
              <a:t/>
            </a:r>
            <a:br>
              <a:rPr lang="fr-FR" altLang="fr-FR" sz="3100" b="1" dirty="0">
                <a:solidFill>
                  <a:srgbClr val="FF0000"/>
                </a:solidFill>
                <a:latin typeface="Comic Sans MS" panose="030F0702030302020204" pitchFamily="66" charset="0"/>
                <a:ea typeface="Arial Black" pitchFamily="34" charset="0"/>
                <a:cs typeface="Arial Black" pitchFamily="34" charset="0"/>
              </a:rPr>
            </a:br>
            <a:r>
              <a:rPr lang="fr-FR" altLang="fr-FR" sz="3100" b="1" dirty="0">
                <a:solidFill>
                  <a:srgbClr val="FF0000"/>
                </a:solidFill>
                <a:latin typeface="Comic Sans MS" panose="030F0702030302020204" pitchFamily="66" charset="0"/>
                <a:ea typeface="Arial Black" pitchFamily="34" charset="0"/>
                <a:cs typeface="Arial Black" pitchFamily="34" charset="0"/>
              </a:rPr>
              <a:t/>
            </a:r>
            <a:br>
              <a:rPr lang="fr-FR" altLang="fr-FR" sz="3100" b="1" dirty="0">
                <a:solidFill>
                  <a:srgbClr val="FF0000"/>
                </a:solidFill>
                <a:latin typeface="Comic Sans MS" panose="030F0702030302020204" pitchFamily="66" charset="0"/>
                <a:ea typeface="Arial Black" pitchFamily="34" charset="0"/>
                <a:cs typeface="Arial Black" pitchFamily="34" charset="0"/>
              </a:rPr>
            </a:br>
            <a:r>
              <a:rPr lang="fr-FR" altLang="fr-FR" sz="3100" b="1" dirty="0" smtClean="0">
                <a:solidFill>
                  <a:schemeClr val="accent5">
                    <a:lumMod val="50000"/>
                  </a:schemeClr>
                </a:solidFill>
                <a:latin typeface="+mn-lt"/>
                <a:ea typeface="Arial Black" pitchFamily="34" charset="0"/>
                <a:cs typeface="Arial Black" pitchFamily="34" charset="0"/>
              </a:rPr>
              <a:t>LICENCE 1 IDE / SF , Semestre 1.</a:t>
            </a:r>
            <a:r>
              <a:rPr lang="fr-FR" altLang="fr-FR" sz="3100" b="1" dirty="0">
                <a:solidFill>
                  <a:srgbClr val="FFFFFF"/>
                </a:solidFill>
                <a:latin typeface="Comic Sans MS" panose="030F0702030302020204" pitchFamily="66" charset="0"/>
                <a:ea typeface="Arial Black" pitchFamily="34" charset="0"/>
                <a:cs typeface="Arial Black" pitchFamily="34" charset="0"/>
              </a:rPr>
              <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Tree>
    <p:extLst>
      <p:ext uri="{BB962C8B-B14F-4D97-AF65-F5344CB8AC3E}">
        <p14:creationId xmlns:p14="http://schemas.microsoft.com/office/powerpoint/2010/main" val="16449634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12651"/>
            <a:ext cx="9144000" cy="2041451"/>
          </a:xfrm>
        </p:spPr>
        <p:txBody>
          <a:bodyPr>
            <a:normAutofit/>
          </a:bodyPr>
          <a:lstStyle/>
          <a:p>
            <a:r>
              <a:rPr lang="fr-FR" sz="5000" b="1" dirty="0" smtClean="0">
                <a:solidFill>
                  <a:schemeClr val="accent5">
                    <a:lumMod val="50000"/>
                  </a:schemeClr>
                </a:solidFill>
                <a:latin typeface="Arial" panose="020B0604020202020204" pitchFamily="34" charset="0"/>
                <a:cs typeface="Arial" panose="020B0604020202020204" pitchFamily="34" charset="0"/>
              </a:rPr>
              <a:t>DÉFINITIONS DE CONCEPTS LIÉS À LA VACCINATION (3)</a:t>
            </a:r>
            <a:endParaRPr lang="fr-FR" sz="5000" dirty="0"/>
          </a:p>
        </p:txBody>
      </p:sp>
      <p:sp>
        <p:nvSpPr>
          <p:cNvPr id="3" name="Sous-titre 2"/>
          <p:cNvSpPr>
            <a:spLocks noGrp="1"/>
          </p:cNvSpPr>
          <p:nvPr>
            <p:ph type="subTitle" idx="1"/>
          </p:nvPr>
        </p:nvSpPr>
        <p:spPr>
          <a:xfrm>
            <a:off x="1524000" y="2211572"/>
            <a:ext cx="9144000" cy="4082902"/>
          </a:xfrm>
        </p:spPr>
        <p:txBody>
          <a:bodyPr>
            <a:normAutofit/>
          </a:bodyPr>
          <a:lstStyle/>
          <a:p>
            <a:pPr algn="l"/>
            <a:r>
              <a:rPr lang="fr-FR" sz="3000" b="1" i="1" dirty="0">
                <a:solidFill>
                  <a:srgbClr val="C00000"/>
                </a:solidFill>
              </a:rPr>
              <a:t>Vaccination suite</a:t>
            </a:r>
            <a:endParaRPr lang="fr-FR" sz="3000" dirty="0"/>
          </a:p>
          <a:p>
            <a:pPr algn="l"/>
            <a:r>
              <a:rPr lang="fr-FR" sz="3200" dirty="0"/>
              <a:t>Cette substance biologique peut être composée soit de:</a:t>
            </a:r>
          </a:p>
          <a:p>
            <a:pPr lvl="0" algn="l">
              <a:buFontTx/>
              <a:buChar char="-"/>
            </a:pPr>
            <a:r>
              <a:rPr lang="fr-FR" sz="3200" dirty="0"/>
              <a:t>partie d’un agent infectieux ;</a:t>
            </a:r>
          </a:p>
          <a:p>
            <a:pPr lvl="0" algn="l">
              <a:buFontTx/>
              <a:buChar char="-"/>
            </a:pPr>
            <a:r>
              <a:rPr lang="fr-FR" sz="3200" dirty="0"/>
              <a:t>la totalité d’un agent infectieux (</a:t>
            </a:r>
            <a:r>
              <a:rPr lang="fr-FR" sz="3200" dirty="0" smtClean="0"/>
              <a:t>forme atténuée</a:t>
            </a:r>
            <a:r>
              <a:rPr lang="fr-FR" sz="3200" dirty="0"/>
              <a:t>) ;</a:t>
            </a:r>
          </a:p>
          <a:p>
            <a:pPr lvl="0" algn="l">
              <a:buFontTx/>
              <a:buChar char="-"/>
            </a:pPr>
            <a:r>
              <a:rPr lang="fr-FR" sz="3200" dirty="0"/>
              <a:t> une anatoxine (toxine de l’agent infectieux dont on a détruit la toxicité). </a:t>
            </a:r>
          </a:p>
          <a:p>
            <a:pPr algn="l"/>
            <a:endParaRPr lang="fr-FR" sz="3200" dirty="0"/>
          </a:p>
        </p:txBody>
      </p:sp>
    </p:spTree>
    <p:extLst>
      <p:ext uri="{BB962C8B-B14F-4D97-AF65-F5344CB8AC3E}">
        <p14:creationId xmlns:p14="http://schemas.microsoft.com/office/powerpoint/2010/main" val="970968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542261"/>
            <a:ext cx="9144000" cy="1743740"/>
          </a:xfrm>
        </p:spPr>
        <p:txBody>
          <a:bodyPr>
            <a:normAutofit/>
          </a:bodyPr>
          <a:lstStyle/>
          <a:p>
            <a:r>
              <a:rPr lang="fr-FR" sz="5000" b="1" dirty="0">
                <a:solidFill>
                  <a:schemeClr val="accent5">
                    <a:lumMod val="50000"/>
                  </a:schemeClr>
                </a:solidFill>
                <a:latin typeface="+mn-lt"/>
              </a:rPr>
              <a:t>DÉFINITIONS DE CONCEPTS LIÉS À LA VACCINATION (4)</a:t>
            </a:r>
            <a:endParaRPr lang="fr-FR" sz="5000" dirty="0">
              <a:latin typeface="+mn-lt"/>
            </a:endParaRPr>
          </a:p>
        </p:txBody>
      </p:sp>
      <p:sp>
        <p:nvSpPr>
          <p:cNvPr id="3" name="Sous-titre 2"/>
          <p:cNvSpPr>
            <a:spLocks noGrp="1"/>
          </p:cNvSpPr>
          <p:nvPr>
            <p:ph type="subTitle" idx="1"/>
          </p:nvPr>
        </p:nvSpPr>
        <p:spPr>
          <a:xfrm>
            <a:off x="1524000" y="2232837"/>
            <a:ext cx="9416902" cy="3997842"/>
          </a:xfrm>
        </p:spPr>
        <p:txBody>
          <a:bodyPr>
            <a:noAutofit/>
          </a:bodyPr>
          <a:lstStyle/>
          <a:p>
            <a:pPr algn="l">
              <a:buFont typeface="Wingdings" panose="05000000000000000000" pitchFamily="2" charset="2"/>
              <a:buChar char="q"/>
            </a:pPr>
            <a:r>
              <a:rPr lang="fr-FR" sz="3200" b="1" i="1" dirty="0">
                <a:solidFill>
                  <a:srgbClr val="C00000"/>
                </a:solidFill>
              </a:rPr>
              <a:t>Vaccin vivant atténué</a:t>
            </a:r>
            <a:endParaRPr lang="fr-FR" sz="3200" dirty="0">
              <a:solidFill>
                <a:srgbClr val="C00000"/>
              </a:solidFill>
            </a:endParaRPr>
          </a:p>
          <a:p>
            <a:pPr algn="l"/>
            <a:r>
              <a:rPr lang="fr-FR" sz="3200" dirty="0"/>
              <a:t> C’est un produit à partir de souches non </a:t>
            </a:r>
            <a:r>
              <a:rPr lang="fr-FR" sz="3200" dirty="0" smtClean="0"/>
              <a:t>pathogènes</a:t>
            </a:r>
            <a:r>
              <a:rPr lang="fr-FR" sz="3200" dirty="0" smtClean="0"/>
              <a:t>, dont </a:t>
            </a:r>
            <a:r>
              <a:rPr lang="fr-FR" sz="3200" dirty="0"/>
              <a:t>la virulence a été atténuée à la suite de passages en culture cellulaire ou sur œufs </a:t>
            </a:r>
            <a:r>
              <a:rPr lang="fr-FR" sz="3200" dirty="0" err="1"/>
              <a:t>embryonnés</a:t>
            </a:r>
            <a:r>
              <a:rPr lang="fr-FR" sz="3200" dirty="0"/>
              <a:t>. </a:t>
            </a:r>
          </a:p>
          <a:p>
            <a:pPr algn="l"/>
            <a:r>
              <a:rPr lang="fr-FR" sz="3200" dirty="0" smtClean="0"/>
              <a:t>Ce sont les vaccins contre la rougeole, la rubéole</a:t>
            </a:r>
            <a:r>
              <a:rPr lang="fr-FR" sz="3200" dirty="0"/>
              <a:t>, les oreillons, la fièvre jaune et du vaccin oral contre la fièvre typhoïde.</a:t>
            </a:r>
          </a:p>
          <a:p>
            <a:pPr algn="l"/>
            <a:endParaRPr lang="fr-FR" sz="3200" dirty="0"/>
          </a:p>
        </p:txBody>
      </p:sp>
    </p:spTree>
    <p:extLst>
      <p:ext uri="{BB962C8B-B14F-4D97-AF65-F5344CB8AC3E}">
        <p14:creationId xmlns:p14="http://schemas.microsoft.com/office/powerpoint/2010/main" val="675404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80753"/>
            <a:ext cx="9144000" cy="1881963"/>
          </a:xfrm>
        </p:spPr>
        <p:txBody>
          <a:bodyPr>
            <a:normAutofit/>
          </a:bodyPr>
          <a:lstStyle/>
          <a:p>
            <a:r>
              <a:rPr lang="fr-FR" sz="5000" b="1" dirty="0">
                <a:solidFill>
                  <a:schemeClr val="accent5">
                    <a:lumMod val="50000"/>
                  </a:schemeClr>
                </a:solidFill>
                <a:latin typeface="Arial" panose="020B0604020202020204" pitchFamily="34" charset="0"/>
                <a:cs typeface="Arial" panose="020B0604020202020204" pitchFamily="34" charset="0"/>
              </a:rPr>
              <a:t>DÉFINITIONS DE CONCEPTS LIÉS À LA VACCINATION (5)</a:t>
            </a:r>
            <a:endParaRPr lang="fr-FR" sz="5000" dirty="0"/>
          </a:p>
        </p:txBody>
      </p:sp>
      <p:sp>
        <p:nvSpPr>
          <p:cNvPr id="3" name="Sous-titre 2"/>
          <p:cNvSpPr>
            <a:spLocks noGrp="1"/>
          </p:cNvSpPr>
          <p:nvPr>
            <p:ph type="subTitle" idx="1"/>
          </p:nvPr>
        </p:nvSpPr>
        <p:spPr>
          <a:xfrm>
            <a:off x="1524000" y="2009553"/>
            <a:ext cx="9144000" cy="4348718"/>
          </a:xfrm>
        </p:spPr>
        <p:txBody>
          <a:bodyPr>
            <a:normAutofit fontScale="92500" lnSpcReduction="10000"/>
          </a:bodyPr>
          <a:lstStyle/>
          <a:p>
            <a:pPr algn="l">
              <a:buFont typeface="Wingdings" panose="05000000000000000000" pitchFamily="2" charset="2"/>
              <a:buChar char="q"/>
            </a:pPr>
            <a:r>
              <a:rPr lang="fr-FR" sz="3800" b="1" i="1" dirty="0">
                <a:solidFill>
                  <a:srgbClr val="C00000"/>
                </a:solidFill>
                <a:cs typeface="Arial" panose="020B0604020202020204" pitchFamily="34" charset="0"/>
              </a:rPr>
              <a:t>Vaccin inactivé (ou tué</a:t>
            </a:r>
            <a:r>
              <a:rPr lang="fr-FR" sz="3800" b="1" dirty="0">
                <a:solidFill>
                  <a:srgbClr val="C00000"/>
                </a:solidFill>
                <a:cs typeface="Arial" panose="020B0604020202020204" pitchFamily="34" charset="0"/>
              </a:rPr>
              <a:t>)</a:t>
            </a:r>
          </a:p>
          <a:p>
            <a:pPr algn="l"/>
            <a:r>
              <a:rPr lang="fr-FR" sz="3500" dirty="0">
                <a:cs typeface="Arial" panose="020B0604020202020204" pitchFamily="34" charset="0"/>
              </a:rPr>
              <a:t>C’est un vaccin constitué d’organismes tués par la chaleur ou un agent chimique.</a:t>
            </a:r>
          </a:p>
          <a:p>
            <a:pPr algn="l"/>
            <a:r>
              <a:rPr lang="fr-FR" sz="3500" b="1" u="sng" dirty="0">
                <a:solidFill>
                  <a:srgbClr val="002060"/>
                </a:solidFill>
                <a:cs typeface="Arial" panose="020B0604020202020204" pitchFamily="34" charset="0"/>
              </a:rPr>
              <a:t>EX de vaccins injectables </a:t>
            </a:r>
            <a:r>
              <a:rPr lang="fr-FR" sz="3500" b="1" u="sng" dirty="0" smtClean="0">
                <a:solidFill>
                  <a:srgbClr val="002060"/>
                </a:solidFill>
                <a:cs typeface="Arial" panose="020B0604020202020204" pitchFamily="34" charset="0"/>
              </a:rPr>
              <a:t>contre la</a:t>
            </a:r>
            <a:r>
              <a:rPr lang="fr-FR" sz="3500" b="1" dirty="0" smtClean="0">
                <a:solidFill>
                  <a:srgbClr val="002060"/>
                </a:solidFill>
                <a:cs typeface="Arial" panose="020B0604020202020204" pitchFamily="34" charset="0"/>
              </a:rPr>
              <a:t>:  </a:t>
            </a:r>
            <a:endParaRPr lang="fr-FR" sz="3500" b="1" dirty="0">
              <a:solidFill>
                <a:srgbClr val="002060"/>
              </a:solidFill>
              <a:cs typeface="Arial" panose="020B0604020202020204" pitchFamily="34" charset="0"/>
            </a:endParaRPr>
          </a:p>
          <a:p>
            <a:pPr marL="457200" indent="-457200" algn="l">
              <a:buFontTx/>
              <a:buChar char="-"/>
            </a:pPr>
            <a:r>
              <a:rPr lang="fr-FR" sz="3800" dirty="0" smtClean="0">
                <a:cs typeface="Arial" panose="020B0604020202020204" pitchFamily="34" charset="0"/>
              </a:rPr>
              <a:t>poliomyélite</a:t>
            </a:r>
            <a:r>
              <a:rPr lang="fr-FR" sz="3800" dirty="0">
                <a:cs typeface="Arial" panose="020B0604020202020204" pitchFamily="34" charset="0"/>
              </a:rPr>
              <a:t>, </a:t>
            </a:r>
            <a:endParaRPr lang="fr-FR" sz="3800" dirty="0">
              <a:cs typeface="Arial" panose="020B0604020202020204" pitchFamily="34" charset="0"/>
            </a:endParaRPr>
          </a:p>
          <a:p>
            <a:pPr marL="457200" indent="-457200" algn="l">
              <a:buFontTx/>
              <a:buChar char="-"/>
            </a:pPr>
            <a:r>
              <a:rPr lang="fr-FR" sz="3800" dirty="0" smtClean="0">
                <a:cs typeface="Arial" panose="020B0604020202020204" pitchFamily="34" charset="0"/>
              </a:rPr>
              <a:t>diphtérie</a:t>
            </a:r>
            <a:r>
              <a:rPr lang="fr-FR" sz="3800" dirty="0">
                <a:cs typeface="Arial" panose="020B0604020202020204" pitchFamily="34" charset="0"/>
              </a:rPr>
              <a:t>, </a:t>
            </a:r>
            <a:endParaRPr lang="fr-FR" sz="3800" dirty="0">
              <a:cs typeface="Arial" panose="020B0604020202020204" pitchFamily="34" charset="0"/>
            </a:endParaRPr>
          </a:p>
          <a:p>
            <a:pPr marL="457200" indent="-457200" algn="l">
              <a:buFontTx/>
              <a:buChar char="-"/>
            </a:pPr>
            <a:r>
              <a:rPr lang="fr-FR" sz="3800" dirty="0" smtClean="0">
                <a:cs typeface="Arial" panose="020B0604020202020204" pitchFamily="34" charset="0"/>
              </a:rPr>
              <a:t>tétanos</a:t>
            </a:r>
            <a:r>
              <a:rPr lang="fr-FR" sz="3800" dirty="0">
                <a:cs typeface="Arial" panose="020B0604020202020204" pitchFamily="34" charset="0"/>
              </a:rPr>
              <a:t>, </a:t>
            </a:r>
            <a:endParaRPr lang="fr-FR" sz="3800" dirty="0">
              <a:cs typeface="Arial" panose="020B0604020202020204" pitchFamily="34" charset="0"/>
            </a:endParaRPr>
          </a:p>
          <a:p>
            <a:pPr marL="457200" indent="-457200" algn="l">
              <a:buFontTx/>
              <a:buChar char="-"/>
            </a:pPr>
            <a:r>
              <a:rPr lang="fr-FR" sz="3800" dirty="0" smtClean="0">
                <a:cs typeface="Arial" panose="020B0604020202020204" pitchFamily="34" charset="0"/>
              </a:rPr>
              <a:t> coqueluche</a:t>
            </a:r>
            <a:r>
              <a:rPr lang="fr-FR" sz="4100" dirty="0" smtClean="0">
                <a:cs typeface="Arial" panose="020B0604020202020204" pitchFamily="34" charset="0"/>
              </a:rPr>
              <a:t>.</a:t>
            </a:r>
            <a:endParaRPr lang="fr-FR" sz="4100" dirty="0">
              <a:cs typeface="Arial" panose="020B0604020202020204" pitchFamily="34" charset="0"/>
            </a:endParaRPr>
          </a:p>
          <a:p>
            <a:endParaRPr lang="fr-FR" dirty="0">
              <a:latin typeface="Arial" panose="020B0604020202020204" pitchFamily="34" charset="0"/>
              <a:cs typeface="Arial" panose="020B0604020202020204" pitchFamily="34" charset="0"/>
            </a:endParaRPr>
          </a:p>
          <a:p>
            <a:endParaRPr lang="fr-FR" dirty="0"/>
          </a:p>
          <a:p>
            <a:endParaRPr lang="fr-FR" dirty="0"/>
          </a:p>
        </p:txBody>
      </p:sp>
    </p:spTree>
    <p:extLst>
      <p:ext uri="{BB962C8B-B14F-4D97-AF65-F5344CB8AC3E}">
        <p14:creationId xmlns:p14="http://schemas.microsoft.com/office/powerpoint/2010/main" val="2729006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38223"/>
            <a:ext cx="9144000" cy="1690577"/>
          </a:xfrm>
        </p:spPr>
        <p:txBody>
          <a:bodyPr>
            <a:normAutofit/>
          </a:bodyPr>
          <a:lstStyle/>
          <a:p>
            <a:r>
              <a:rPr lang="fr-FR" sz="5100" b="1" dirty="0">
                <a:solidFill>
                  <a:schemeClr val="accent5">
                    <a:lumMod val="50000"/>
                  </a:schemeClr>
                </a:solidFill>
                <a:latin typeface="Arial" panose="020B0604020202020204" pitchFamily="34" charset="0"/>
                <a:cs typeface="Arial" panose="020B0604020202020204" pitchFamily="34" charset="0"/>
              </a:rPr>
              <a:t>DÉFINITIONS DE CONCEPTS LIÉS À LA VACCINATION </a:t>
            </a:r>
            <a:r>
              <a:rPr lang="fr-FR" sz="5100" b="1" dirty="0" smtClean="0">
                <a:solidFill>
                  <a:schemeClr val="accent5">
                    <a:lumMod val="50000"/>
                  </a:schemeClr>
                </a:solidFill>
                <a:latin typeface="Arial" panose="020B0604020202020204" pitchFamily="34" charset="0"/>
                <a:cs typeface="Arial" panose="020B0604020202020204" pitchFamily="34" charset="0"/>
              </a:rPr>
              <a:t>(6)</a:t>
            </a:r>
            <a:endParaRPr lang="fr-FR" sz="5100" dirty="0"/>
          </a:p>
        </p:txBody>
      </p:sp>
      <p:sp>
        <p:nvSpPr>
          <p:cNvPr id="3" name="Sous-titre 2"/>
          <p:cNvSpPr>
            <a:spLocks noGrp="1"/>
          </p:cNvSpPr>
          <p:nvPr>
            <p:ph type="subTitle" idx="1"/>
          </p:nvPr>
        </p:nvSpPr>
        <p:spPr>
          <a:xfrm>
            <a:off x="1524000" y="1637414"/>
            <a:ext cx="9144000" cy="4646429"/>
          </a:xfrm>
        </p:spPr>
        <p:txBody>
          <a:bodyPr>
            <a:noAutofit/>
          </a:bodyPr>
          <a:lstStyle/>
          <a:p>
            <a:pPr algn="l"/>
            <a:r>
              <a:rPr lang="fr-FR" sz="3200" b="1" i="1" dirty="0">
                <a:solidFill>
                  <a:srgbClr val="C00000"/>
                </a:solidFill>
                <a:cs typeface="Arial" panose="020B0604020202020204" pitchFamily="34" charset="0"/>
              </a:rPr>
              <a:t>Vaccin inactivé (ou tué</a:t>
            </a:r>
            <a:r>
              <a:rPr lang="fr-FR" sz="3200" b="1" dirty="0" smtClean="0">
                <a:solidFill>
                  <a:srgbClr val="C00000"/>
                </a:solidFill>
                <a:cs typeface="Arial" panose="020B0604020202020204" pitchFamily="34" charset="0"/>
              </a:rPr>
              <a:t>) suite </a:t>
            </a:r>
            <a:r>
              <a:rPr lang="fr-FR" sz="3200" b="1" dirty="0" smtClean="0">
                <a:cs typeface="Arial" panose="020B0604020202020204" pitchFamily="34" charset="0"/>
              </a:rPr>
              <a:t>contre l’:</a:t>
            </a:r>
          </a:p>
          <a:p>
            <a:pPr marL="342900" indent="-342900" algn="l">
              <a:buFontTx/>
              <a:buChar char="-"/>
            </a:pPr>
            <a:r>
              <a:rPr lang="fr-FR" sz="3200" dirty="0" smtClean="0">
                <a:cs typeface="Arial" panose="020B0604020202020204" pitchFamily="34" charset="0"/>
              </a:rPr>
              <a:t>Haemophilus </a:t>
            </a:r>
            <a:r>
              <a:rPr lang="fr-FR" sz="3200" dirty="0">
                <a:cs typeface="Arial" panose="020B0604020202020204" pitchFamily="34" charset="0"/>
              </a:rPr>
              <a:t>influenza de type B, </a:t>
            </a:r>
            <a:endParaRPr lang="fr-FR" sz="3200" dirty="0" smtClean="0">
              <a:cs typeface="Arial" panose="020B0604020202020204" pitchFamily="34" charset="0"/>
            </a:endParaRPr>
          </a:p>
          <a:p>
            <a:pPr marL="342900" indent="-342900" algn="l">
              <a:buFontTx/>
              <a:buChar char="-"/>
            </a:pPr>
            <a:r>
              <a:rPr lang="fr-FR" sz="3200" dirty="0">
                <a:cs typeface="Arial" panose="020B0604020202020204" pitchFamily="34" charset="0"/>
              </a:rPr>
              <a:t>H</a:t>
            </a:r>
            <a:r>
              <a:rPr lang="fr-FR" sz="3200" dirty="0" smtClean="0">
                <a:cs typeface="Arial" panose="020B0604020202020204" pitchFamily="34" charset="0"/>
              </a:rPr>
              <a:t>épatite </a:t>
            </a:r>
            <a:r>
              <a:rPr lang="fr-FR" sz="3200" dirty="0" err="1" smtClean="0">
                <a:cs typeface="Arial" panose="020B0604020202020204" pitchFamily="34" charset="0"/>
              </a:rPr>
              <a:t>Aet</a:t>
            </a:r>
            <a:r>
              <a:rPr lang="fr-FR" sz="3200" dirty="0" smtClean="0">
                <a:cs typeface="Arial" panose="020B0604020202020204" pitchFamily="34" charset="0"/>
              </a:rPr>
              <a:t> </a:t>
            </a:r>
            <a:r>
              <a:rPr lang="fr-FR" sz="3200" dirty="0">
                <a:cs typeface="Arial" panose="020B0604020202020204" pitchFamily="34" charset="0"/>
              </a:rPr>
              <a:t>B, </a:t>
            </a:r>
            <a:endParaRPr lang="fr-FR" sz="3200" dirty="0" smtClean="0">
              <a:cs typeface="Arial" panose="020B0604020202020204" pitchFamily="34" charset="0"/>
            </a:endParaRPr>
          </a:p>
          <a:p>
            <a:pPr marL="342900" indent="-342900" algn="l">
              <a:buFontTx/>
              <a:buChar char="-"/>
            </a:pPr>
            <a:r>
              <a:rPr lang="fr-FR" sz="3200" dirty="0" smtClean="0">
                <a:cs typeface="Arial" panose="020B0604020202020204" pitchFamily="34" charset="0"/>
              </a:rPr>
              <a:t>Pneumocoque</a:t>
            </a:r>
            <a:r>
              <a:rPr lang="fr-FR" sz="3200" dirty="0">
                <a:cs typeface="Arial" panose="020B0604020202020204" pitchFamily="34" charset="0"/>
              </a:rPr>
              <a:t>, </a:t>
            </a:r>
          </a:p>
          <a:p>
            <a:pPr marL="342900" indent="-342900" algn="l">
              <a:buFontTx/>
              <a:buChar char="-"/>
            </a:pPr>
            <a:r>
              <a:rPr lang="fr-FR" sz="3200" dirty="0">
                <a:cs typeface="Arial" panose="020B0604020202020204" pitchFamily="34" charset="0"/>
              </a:rPr>
              <a:t>G</a:t>
            </a:r>
            <a:r>
              <a:rPr lang="fr-FR" sz="3200" dirty="0" smtClean="0">
                <a:cs typeface="Arial" panose="020B0604020202020204" pitchFamily="34" charset="0"/>
              </a:rPr>
              <a:t>rippe</a:t>
            </a:r>
            <a:r>
              <a:rPr lang="fr-FR" sz="3200" dirty="0">
                <a:cs typeface="Arial" panose="020B0604020202020204" pitchFamily="34" charset="0"/>
              </a:rPr>
              <a:t>, </a:t>
            </a:r>
          </a:p>
          <a:p>
            <a:pPr marL="342900" indent="-342900" algn="l">
              <a:buFontTx/>
              <a:buChar char="-"/>
            </a:pPr>
            <a:r>
              <a:rPr lang="fr-FR" sz="3200" dirty="0">
                <a:cs typeface="Arial" panose="020B0604020202020204" pitchFamily="34" charset="0"/>
              </a:rPr>
              <a:t>E</a:t>
            </a:r>
            <a:r>
              <a:rPr lang="fr-FR" sz="3200" dirty="0" smtClean="0">
                <a:cs typeface="Arial" panose="020B0604020202020204" pitchFamily="34" charset="0"/>
              </a:rPr>
              <a:t>ncéphalite </a:t>
            </a:r>
            <a:r>
              <a:rPr lang="fr-FR" sz="3200" dirty="0">
                <a:cs typeface="Arial" panose="020B0604020202020204" pitchFamily="34" charset="0"/>
              </a:rPr>
              <a:t>à tiques d’Europe centrale, </a:t>
            </a:r>
            <a:r>
              <a:rPr lang="fr-FR" sz="3200" dirty="0" smtClean="0">
                <a:cs typeface="Arial" panose="020B0604020202020204" pitchFamily="34" charset="0"/>
              </a:rPr>
              <a:t>l</a:t>
            </a:r>
          </a:p>
          <a:p>
            <a:pPr marL="342900" indent="-342900" algn="l">
              <a:buFontTx/>
              <a:buChar char="-"/>
            </a:pPr>
            <a:r>
              <a:rPr lang="fr-FR" sz="3200" dirty="0">
                <a:cs typeface="Arial" panose="020B0604020202020204" pitchFamily="34" charset="0"/>
              </a:rPr>
              <a:t>E</a:t>
            </a:r>
            <a:r>
              <a:rPr lang="fr-FR" sz="3200" dirty="0" smtClean="0">
                <a:cs typeface="Arial" panose="020B0604020202020204" pitchFamily="34" charset="0"/>
              </a:rPr>
              <a:t>ncéphalite </a:t>
            </a:r>
            <a:r>
              <a:rPr lang="fr-FR" sz="3200" dirty="0">
                <a:cs typeface="Arial" panose="020B0604020202020204" pitchFamily="34" charset="0"/>
              </a:rPr>
              <a:t>japonaise, </a:t>
            </a:r>
          </a:p>
          <a:p>
            <a:pPr marL="342900" indent="-342900" algn="l">
              <a:buFontTx/>
              <a:buChar char="-"/>
            </a:pPr>
            <a:r>
              <a:rPr lang="fr-FR" sz="3200" dirty="0" smtClean="0">
                <a:cs typeface="Arial" panose="020B0604020202020204" pitchFamily="34" charset="0"/>
              </a:rPr>
              <a:t>Méningite </a:t>
            </a:r>
            <a:r>
              <a:rPr lang="fr-FR" sz="3200" dirty="0">
                <a:cs typeface="Arial" panose="020B0604020202020204" pitchFamily="34" charset="0"/>
              </a:rPr>
              <a:t>à méningocoques A,C,W,Y</a:t>
            </a:r>
            <a:endParaRPr lang="fr-FR" sz="3200" b="1" dirty="0">
              <a:solidFill>
                <a:srgbClr val="C00000"/>
              </a:solidFill>
              <a:cs typeface="Arial" panose="020B0604020202020204" pitchFamily="34" charset="0"/>
            </a:endParaRPr>
          </a:p>
          <a:p>
            <a:pPr algn="l"/>
            <a:endParaRPr lang="fr-FR" sz="3200" dirty="0"/>
          </a:p>
        </p:txBody>
      </p:sp>
    </p:spTree>
    <p:extLst>
      <p:ext uri="{BB962C8B-B14F-4D97-AF65-F5344CB8AC3E}">
        <p14:creationId xmlns:p14="http://schemas.microsoft.com/office/powerpoint/2010/main" val="1068092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659219"/>
            <a:ext cx="9144000" cy="2296632"/>
          </a:xfrm>
        </p:spPr>
        <p:txBody>
          <a:bodyPr>
            <a:normAutofit fontScale="90000"/>
          </a:bodyPr>
          <a:lstStyle/>
          <a:p>
            <a:r>
              <a:rPr lang="fr-FR" b="1" dirty="0">
                <a:solidFill>
                  <a:schemeClr val="accent5">
                    <a:lumMod val="50000"/>
                  </a:schemeClr>
                </a:solidFill>
                <a:latin typeface="Arial" panose="020B0604020202020204" pitchFamily="34" charset="0"/>
                <a:cs typeface="Arial" panose="020B0604020202020204" pitchFamily="34" charset="0"/>
              </a:rPr>
              <a:t>DÉFINITIONS DE CONCEPTS LIÉS À LA VACCINATION </a:t>
            </a:r>
            <a:r>
              <a:rPr lang="fr-FR" b="1" dirty="0" smtClean="0">
                <a:solidFill>
                  <a:schemeClr val="accent5">
                    <a:lumMod val="50000"/>
                  </a:schemeClr>
                </a:solidFill>
                <a:latin typeface="Arial" panose="020B0604020202020204" pitchFamily="34" charset="0"/>
                <a:cs typeface="Arial" panose="020B0604020202020204" pitchFamily="34" charset="0"/>
              </a:rPr>
              <a:t>(7)</a:t>
            </a:r>
            <a:endParaRPr lang="fr-FR" dirty="0"/>
          </a:p>
        </p:txBody>
      </p:sp>
      <p:sp>
        <p:nvSpPr>
          <p:cNvPr id="3" name="Sous-titre 2"/>
          <p:cNvSpPr>
            <a:spLocks noGrp="1"/>
          </p:cNvSpPr>
          <p:nvPr>
            <p:ph type="subTitle" idx="1"/>
          </p:nvPr>
        </p:nvSpPr>
        <p:spPr>
          <a:xfrm>
            <a:off x="1524000" y="2945219"/>
            <a:ext cx="9144000" cy="3306725"/>
          </a:xfrm>
        </p:spPr>
        <p:txBody>
          <a:bodyPr>
            <a:normAutofit/>
          </a:bodyPr>
          <a:lstStyle/>
          <a:p>
            <a:pPr algn="l">
              <a:buFont typeface="Wingdings" panose="05000000000000000000" pitchFamily="2" charset="2"/>
              <a:buChar char="q"/>
            </a:pPr>
            <a:r>
              <a:rPr lang="fr-FR" sz="3200" b="1" i="1" dirty="0">
                <a:solidFill>
                  <a:srgbClr val="C00000"/>
                </a:solidFill>
              </a:rPr>
              <a:t>Population cible</a:t>
            </a:r>
            <a:endParaRPr lang="fr-FR" sz="3200" dirty="0">
              <a:solidFill>
                <a:srgbClr val="C00000"/>
              </a:solidFill>
            </a:endParaRPr>
          </a:p>
          <a:p>
            <a:pPr algn="l"/>
            <a:r>
              <a:rPr lang="fr-FR" sz="3200" dirty="0"/>
              <a:t>C’est la population bénéficiaire d’un  programme d’action. Dans le cas spécifique de la </a:t>
            </a:r>
            <a:r>
              <a:rPr lang="fr-FR" sz="3200" dirty="0" smtClean="0"/>
              <a:t>vaccination</a:t>
            </a:r>
            <a:r>
              <a:rPr lang="fr-FR" sz="3200" dirty="0"/>
              <a:t>.</a:t>
            </a:r>
            <a:r>
              <a:rPr lang="fr-FR" sz="3200" dirty="0" smtClean="0"/>
              <a:t> Il </a:t>
            </a:r>
            <a:r>
              <a:rPr lang="fr-FR" sz="3200" dirty="0"/>
              <a:t>s’agit des personnes qui sont habilitées à recevoir les doses d’un vaccin donné. </a:t>
            </a:r>
          </a:p>
          <a:p>
            <a:pPr algn="l"/>
            <a:endParaRPr lang="fr-FR" sz="3200" dirty="0"/>
          </a:p>
          <a:p>
            <a:pPr algn="l"/>
            <a:endParaRPr lang="fr-FR" sz="3200" dirty="0"/>
          </a:p>
        </p:txBody>
      </p:sp>
    </p:spTree>
    <p:extLst>
      <p:ext uri="{BB962C8B-B14F-4D97-AF65-F5344CB8AC3E}">
        <p14:creationId xmlns:p14="http://schemas.microsoft.com/office/powerpoint/2010/main" val="1980646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14672"/>
            <a:ext cx="9144000" cy="1637412"/>
          </a:xfrm>
        </p:spPr>
        <p:txBody>
          <a:bodyPr>
            <a:normAutofit fontScale="90000"/>
          </a:bodyPr>
          <a:lstStyle/>
          <a:p>
            <a:r>
              <a:rPr lang="fr-FR" sz="4800" b="1" dirty="0">
                <a:solidFill>
                  <a:schemeClr val="accent5">
                    <a:lumMod val="50000"/>
                  </a:schemeClr>
                </a:solidFill>
                <a:latin typeface="+mn-lt"/>
              </a:rPr>
              <a:t>II</a:t>
            </a:r>
            <a:r>
              <a:rPr lang="fr-FR" b="1" dirty="0">
                <a:solidFill>
                  <a:schemeClr val="accent5">
                    <a:lumMod val="50000"/>
                  </a:schemeClr>
                </a:solidFill>
                <a:latin typeface="+mn-lt"/>
              </a:rPr>
              <a:t>.  LES MALADIES CIBLES DU PEV IVOIRIEN (1</a:t>
            </a:r>
            <a:r>
              <a:rPr lang="fr-FR" b="1" dirty="0" smtClean="0">
                <a:solidFill>
                  <a:schemeClr val="accent5">
                    <a:lumMod val="50000"/>
                  </a:schemeClr>
                </a:solidFill>
                <a:latin typeface="+mn-lt"/>
              </a:rPr>
              <a:t>)</a:t>
            </a:r>
            <a:endParaRPr lang="fr-FR" dirty="0">
              <a:latin typeface="+mn-lt"/>
            </a:endParaRPr>
          </a:p>
        </p:txBody>
      </p:sp>
      <p:sp>
        <p:nvSpPr>
          <p:cNvPr id="3" name="Sous-titre 2"/>
          <p:cNvSpPr>
            <a:spLocks noGrp="1"/>
          </p:cNvSpPr>
          <p:nvPr>
            <p:ph type="subTitle" idx="1"/>
          </p:nvPr>
        </p:nvSpPr>
        <p:spPr>
          <a:xfrm>
            <a:off x="1524000" y="2009553"/>
            <a:ext cx="9682716" cy="4029740"/>
          </a:xfrm>
        </p:spPr>
        <p:txBody>
          <a:bodyPr>
            <a:normAutofit/>
          </a:bodyPr>
          <a:lstStyle/>
          <a:p>
            <a:pPr lvl="0" algn="l">
              <a:buFontTx/>
              <a:buChar char="-"/>
            </a:pPr>
            <a:r>
              <a:rPr lang="fr-FR" sz="3200" dirty="0"/>
              <a:t>La tuberculose ;</a:t>
            </a:r>
          </a:p>
          <a:p>
            <a:pPr lvl="0" algn="l">
              <a:buFontTx/>
              <a:buChar char="-"/>
            </a:pPr>
            <a:r>
              <a:rPr lang="fr-FR" sz="3200" dirty="0"/>
              <a:t>La diphtérie ;</a:t>
            </a:r>
          </a:p>
          <a:p>
            <a:pPr lvl="0" algn="l">
              <a:buFontTx/>
              <a:buChar char="-"/>
            </a:pPr>
            <a:r>
              <a:rPr lang="fr-FR" sz="3200" dirty="0"/>
              <a:t>Le tétanos ;</a:t>
            </a:r>
          </a:p>
          <a:p>
            <a:pPr lvl="0" algn="l">
              <a:buFontTx/>
              <a:buChar char="-"/>
            </a:pPr>
            <a:r>
              <a:rPr lang="fr-FR" sz="3200" dirty="0"/>
              <a:t>La coqueluche ;</a:t>
            </a:r>
          </a:p>
          <a:p>
            <a:pPr lvl="0" algn="l">
              <a:buFontTx/>
              <a:buChar char="-"/>
            </a:pPr>
            <a:r>
              <a:rPr lang="fr-FR" sz="3200" dirty="0"/>
              <a:t>L’hépatite B ;</a:t>
            </a:r>
          </a:p>
          <a:p>
            <a:pPr lvl="0" algn="l">
              <a:buFontTx/>
              <a:buChar char="-"/>
            </a:pPr>
            <a:r>
              <a:rPr lang="fr-FR" sz="3200" dirty="0"/>
              <a:t>La méningite à Haemophilus influenzae de  </a:t>
            </a:r>
            <a:r>
              <a:rPr lang="fr-FR" sz="3200" dirty="0" smtClean="0"/>
              <a:t>type B</a:t>
            </a:r>
            <a:r>
              <a:rPr lang="fr-FR" sz="3200" dirty="0"/>
              <a:t> </a:t>
            </a:r>
            <a:r>
              <a:rPr lang="fr-FR" dirty="0"/>
              <a:t>;</a:t>
            </a:r>
          </a:p>
          <a:p>
            <a:endParaRPr lang="fr-FR" dirty="0"/>
          </a:p>
        </p:txBody>
      </p:sp>
    </p:spTree>
    <p:extLst>
      <p:ext uri="{BB962C8B-B14F-4D97-AF65-F5344CB8AC3E}">
        <p14:creationId xmlns:p14="http://schemas.microsoft.com/office/powerpoint/2010/main" val="10168318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35936"/>
            <a:ext cx="9144000" cy="1722474"/>
          </a:xfrm>
        </p:spPr>
        <p:txBody>
          <a:bodyPr>
            <a:normAutofit fontScale="90000"/>
          </a:bodyPr>
          <a:lstStyle/>
          <a:p>
            <a:r>
              <a:rPr lang="fr-FR" b="1" dirty="0">
                <a:solidFill>
                  <a:schemeClr val="accent5">
                    <a:lumMod val="50000"/>
                  </a:schemeClr>
                </a:solidFill>
                <a:latin typeface="+mn-lt"/>
              </a:rPr>
              <a:t>LES MALADIES CIBLES DU PEV IVOIRIEN (2)</a:t>
            </a:r>
            <a:endParaRPr lang="fr-FR" dirty="0">
              <a:latin typeface="+mn-lt"/>
            </a:endParaRPr>
          </a:p>
        </p:txBody>
      </p:sp>
      <p:sp>
        <p:nvSpPr>
          <p:cNvPr id="3" name="Sous-titre 2"/>
          <p:cNvSpPr>
            <a:spLocks noGrp="1"/>
          </p:cNvSpPr>
          <p:nvPr>
            <p:ph type="subTitle" idx="1"/>
          </p:nvPr>
        </p:nvSpPr>
        <p:spPr>
          <a:xfrm>
            <a:off x="1524000" y="2349795"/>
            <a:ext cx="9144000" cy="3870251"/>
          </a:xfrm>
        </p:spPr>
        <p:txBody>
          <a:bodyPr>
            <a:normAutofit/>
          </a:bodyPr>
          <a:lstStyle/>
          <a:p>
            <a:pPr lvl="0" algn="l">
              <a:buFontTx/>
              <a:buChar char="-"/>
            </a:pPr>
            <a:r>
              <a:rPr lang="fr-FR" sz="3200" dirty="0"/>
              <a:t>La poliomyélite ;</a:t>
            </a:r>
          </a:p>
          <a:p>
            <a:pPr lvl="0" algn="l">
              <a:buFontTx/>
              <a:buChar char="-"/>
            </a:pPr>
            <a:r>
              <a:rPr lang="fr-FR" sz="3200" dirty="0"/>
              <a:t>La rougeole ;</a:t>
            </a:r>
          </a:p>
          <a:p>
            <a:pPr lvl="0" algn="l">
              <a:buFontTx/>
              <a:buChar char="-"/>
            </a:pPr>
            <a:r>
              <a:rPr lang="fr-FR" sz="3200" dirty="0"/>
              <a:t>La rubéole ;</a:t>
            </a:r>
          </a:p>
          <a:p>
            <a:pPr lvl="0" algn="l">
              <a:buFontTx/>
              <a:buChar char="-"/>
            </a:pPr>
            <a:r>
              <a:rPr lang="fr-FR" sz="3200" dirty="0"/>
              <a:t>La fièvre jaune ;</a:t>
            </a:r>
          </a:p>
          <a:p>
            <a:pPr lvl="0" algn="l">
              <a:buFontTx/>
              <a:buChar char="-"/>
            </a:pPr>
            <a:r>
              <a:rPr lang="fr-FR" sz="3200" dirty="0"/>
              <a:t>La diarrhée à </a:t>
            </a:r>
            <a:r>
              <a:rPr lang="fr-FR" sz="3200" dirty="0" err="1"/>
              <a:t>rotavirus</a:t>
            </a:r>
            <a:r>
              <a:rPr lang="fr-FR" sz="3200" dirty="0"/>
              <a:t> ;</a:t>
            </a:r>
          </a:p>
          <a:p>
            <a:pPr lvl="0" algn="l">
              <a:buFontTx/>
              <a:buChar char="-"/>
            </a:pPr>
            <a:r>
              <a:rPr lang="fr-FR" sz="3200" dirty="0"/>
              <a:t>Les infections à pneumocoque </a:t>
            </a:r>
          </a:p>
          <a:p>
            <a:endParaRPr lang="fr-FR" sz="3200" dirty="0"/>
          </a:p>
          <a:p>
            <a:endParaRPr lang="fr-FR" sz="3200" dirty="0"/>
          </a:p>
          <a:p>
            <a:endParaRPr lang="fr-FR" dirty="0"/>
          </a:p>
        </p:txBody>
      </p:sp>
    </p:spTree>
    <p:extLst>
      <p:ext uri="{BB962C8B-B14F-4D97-AF65-F5344CB8AC3E}">
        <p14:creationId xmlns:p14="http://schemas.microsoft.com/office/powerpoint/2010/main" val="1691518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55182"/>
            <a:ext cx="9144000" cy="3306726"/>
          </a:xfrm>
        </p:spPr>
        <p:txBody>
          <a:bodyPr>
            <a:normAutofit fontScale="90000"/>
          </a:bodyPr>
          <a:lstStyle/>
          <a:p>
            <a:r>
              <a:rPr lang="fr-FR" b="1" dirty="0">
                <a:solidFill>
                  <a:schemeClr val="accent5">
                    <a:lumMod val="50000"/>
                  </a:schemeClr>
                </a:solidFill>
                <a:latin typeface="+mn-lt"/>
              </a:rPr>
              <a:t>III- DESCRIPTION DES DIFFÉRENTS  VACCINS  DU PEV (1)</a:t>
            </a:r>
            <a:r>
              <a:rPr lang="fr-FR" dirty="0">
                <a:solidFill>
                  <a:schemeClr val="accent5">
                    <a:lumMod val="50000"/>
                  </a:schemeClr>
                </a:solidFill>
                <a:latin typeface="+mn-lt"/>
              </a:rPr>
              <a:t/>
            </a:r>
            <a:br>
              <a:rPr lang="fr-FR" dirty="0">
                <a:solidFill>
                  <a:schemeClr val="accent5">
                    <a:lumMod val="50000"/>
                  </a:schemeClr>
                </a:solidFill>
                <a:latin typeface="+mn-lt"/>
              </a:rPr>
            </a:br>
            <a:endParaRPr lang="fr-FR" dirty="0">
              <a:latin typeface="+mn-lt"/>
            </a:endParaRPr>
          </a:p>
        </p:txBody>
      </p:sp>
      <p:sp>
        <p:nvSpPr>
          <p:cNvPr id="3" name="Sous-titre 2"/>
          <p:cNvSpPr>
            <a:spLocks noGrp="1"/>
          </p:cNvSpPr>
          <p:nvPr>
            <p:ph type="subTitle" idx="1"/>
          </p:nvPr>
        </p:nvSpPr>
        <p:spPr>
          <a:xfrm>
            <a:off x="1524000" y="3602038"/>
            <a:ext cx="9144000" cy="2575478"/>
          </a:xfrm>
        </p:spPr>
        <p:txBody>
          <a:bodyPr>
            <a:normAutofit/>
          </a:bodyPr>
          <a:lstStyle/>
          <a:p>
            <a:r>
              <a:rPr lang="fr-FR" sz="3200" b="1" dirty="0" smtClean="0"/>
              <a:t>VOIR </a:t>
            </a:r>
            <a:r>
              <a:rPr lang="fr-FR" sz="3200" b="1" dirty="0" smtClean="0"/>
              <a:t> </a:t>
            </a:r>
            <a:r>
              <a:rPr lang="fr-FR" sz="3200" b="1" dirty="0"/>
              <a:t>TABLEAUX 1</a:t>
            </a:r>
          </a:p>
          <a:p>
            <a:r>
              <a:rPr lang="fr-FR" sz="3200" b="1" i="1" dirty="0">
                <a:solidFill>
                  <a:srgbClr val="C00000"/>
                </a:solidFill>
              </a:rPr>
              <a:t>LE BCG : bacille de Calmette et Guérin (vaccin contre la tuberculose)</a:t>
            </a:r>
            <a:br>
              <a:rPr lang="fr-FR" sz="3200" b="1" i="1" dirty="0">
                <a:solidFill>
                  <a:srgbClr val="C00000"/>
                </a:solidFill>
              </a:rPr>
            </a:br>
            <a:r>
              <a:rPr lang="fr-FR" sz="3200" b="1" i="1" dirty="0"/>
              <a:t/>
            </a:r>
            <a:br>
              <a:rPr lang="fr-FR" sz="3200" b="1" i="1" dirty="0"/>
            </a:br>
            <a:endParaRPr lang="fr-FR" sz="3200" b="1" dirty="0"/>
          </a:p>
          <a:p>
            <a:endParaRPr lang="fr-FR" dirty="0"/>
          </a:p>
        </p:txBody>
      </p:sp>
    </p:spTree>
    <p:extLst>
      <p:ext uri="{BB962C8B-B14F-4D97-AF65-F5344CB8AC3E}">
        <p14:creationId xmlns:p14="http://schemas.microsoft.com/office/powerpoint/2010/main" val="5612538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pPr fontAlgn="ctr"/>
            <a:r>
              <a:rPr lang="fr-FR" dirty="0"/>
              <a:t/>
            </a:r>
            <a:br>
              <a:rPr lang="fr-FR" dirty="0"/>
            </a:br>
            <a:endParaRPr lang="fr-FR" dirty="0"/>
          </a:p>
        </p:txBody>
      </p:sp>
      <p:sp>
        <p:nvSpPr>
          <p:cNvPr id="3" name="Sous-titre 2"/>
          <p:cNvSpPr>
            <a:spLocks noGrp="1"/>
          </p:cNvSpPr>
          <p:nvPr>
            <p:ph type="subTitle" idx="1"/>
          </p:nvPr>
        </p:nvSpPr>
        <p:spPr>
          <a:xfrm>
            <a:off x="1524000" y="489098"/>
            <a:ext cx="9144000" cy="5497032"/>
          </a:xfrm>
        </p:spPr>
        <p:txBody>
          <a:bodyPr/>
          <a:lstStyle/>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2520000073"/>
              </p:ext>
            </p:extLst>
          </p:nvPr>
        </p:nvGraphicFramePr>
        <p:xfrm>
          <a:off x="1500372" y="350877"/>
          <a:ext cx="10163544" cy="6245387"/>
        </p:xfrm>
        <a:graphic>
          <a:graphicData uri="http://schemas.openxmlformats.org/drawingml/2006/table">
            <a:tbl>
              <a:tblPr firstRow="1" bandRow="1">
                <a:tableStyleId>{5C22544A-7EE6-4342-B048-85BDC9FD1C3A}</a:tableStyleId>
              </a:tblPr>
              <a:tblGrid>
                <a:gridCol w="2655329"/>
                <a:gridCol w="7508215"/>
              </a:tblGrid>
              <a:tr h="733997">
                <a:tc>
                  <a:txBody>
                    <a:bodyPr/>
                    <a:lstStyle/>
                    <a:p>
                      <a:pPr>
                        <a:spcAft>
                          <a:spcPts val="0"/>
                        </a:spcAft>
                      </a:pPr>
                      <a:r>
                        <a:rPr lang="fr-FR" sz="2400" dirty="0">
                          <a:effectLst/>
                          <a:latin typeface="+mn-lt"/>
                          <a:ea typeface="MS Mincho"/>
                          <a:cs typeface="Times New Roman"/>
                        </a:rPr>
                        <a:t>Type de vaccin</a:t>
                      </a:r>
                    </a:p>
                  </a:txBody>
                  <a:tcPr marL="68580" marR="68580" marT="0" marB="0" anchor="ctr"/>
                </a:tc>
                <a:tc>
                  <a:txBody>
                    <a:bodyPr/>
                    <a:lstStyle/>
                    <a:p>
                      <a:pPr>
                        <a:spcAft>
                          <a:spcPts val="0"/>
                        </a:spcAft>
                      </a:pPr>
                      <a:r>
                        <a:rPr lang="fr-FR" sz="2400" dirty="0">
                          <a:effectLst/>
                          <a:latin typeface="+mn-lt"/>
                          <a:ea typeface="MS Mincho"/>
                          <a:cs typeface="Times New Roman"/>
                        </a:rPr>
                        <a:t>Bactérien vivant </a:t>
                      </a:r>
                    </a:p>
                  </a:txBody>
                  <a:tcPr marL="68580" marR="68580" marT="0" marB="0" anchor="ctr"/>
                </a:tc>
              </a:tr>
              <a:tr h="723752">
                <a:tc>
                  <a:txBody>
                    <a:bodyPr/>
                    <a:lstStyle/>
                    <a:p>
                      <a:pPr>
                        <a:spcAft>
                          <a:spcPts val="0"/>
                        </a:spcAft>
                      </a:pPr>
                      <a:r>
                        <a:rPr lang="fr-FR" sz="2400" dirty="0" smtClean="0">
                          <a:effectLst/>
                          <a:latin typeface="+mn-lt"/>
                          <a:ea typeface="MS Mincho"/>
                          <a:cs typeface="Times New Roman"/>
                        </a:rPr>
                        <a:t>Période d’inoculation </a:t>
                      </a:r>
                      <a:endParaRPr lang="fr-FR" sz="2400" dirty="0">
                        <a:effectLst/>
                        <a:latin typeface="+mn-lt"/>
                        <a:ea typeface="MS Mincho"/>
                        <a:cs typeface="Times New Roman"/>
                      </a:endParaRPr>
                    </a:p>
                  </a:txBody>
                  <a:tcPr marL="68580" marR="68580" marT="0" marB="0" anchor="ctr"/>
                </a:tc>
                <a:tc>
                  <a:txBody>
                    <a:bodyPr/>
                    <a:lstStyle/>
                    <a:p>
                      <a:pPr>
                        <a:spcAft>
                          <a:spcPts val="0"/>
                        </a:spcAft>
                      </a:pPr>
                      <a:r>
                        <a:rPr lang="fr-FR" sz="2400" dirty="0">
                          <a:effectLst/>
                          <a:latin typeface="+mn-lt"/>
                          <a:ea typeface="MS Mincho"/>
                          <a:cs typeface="Times New Roman"/>
                        </a:rPr>
                        <a:t>A la naissance</a:t>
                      </a:r>
                    </a:p>
                  </a:txBody>
                  <a:tcPr marL="68580" marR="68580" marT="0" marB="0" anchor="ctr"/>
                </a:tc>
              </a:tr>
              <a:tr h="361876">
                <a:tc>
                  <a:txBody>
                    <a:bodyPr/>
                    <a:lstStyle/>
                    <a:p>
                      <a:pPr>
                        <a:spcAft>
                          <a:spcPts val="0"/>
                        </a:spcAft>
                      </a:pPr>
                      <a:r>
                        <a:rPr lang="fr-FR" sz="2400" dirty="0">
                          <a:effectLst/>
                          <a:latin typeface="+mn-lt"/>
                          <a:ea typeface="MS Mincho"/>
                          <a:cs typeface="Times New Roman"/>
                        </a:rPr>
                        <a:t>Rappel</a:t>
                      </a:r>
                    </a:p>
                  </a:txBody>
                  <a:tcPr marL="68580" marR="68580" marT="0" marB="0" anchor="ctr"/>
                </a:tc>
                <a:tc>
                  <a:txBody>
                    <a:bodyPr/>
                    <a:lstStyle/>
                    <a:p>
                      <a:pPr>
                        <a:spcAft>
                          <a:spcPts val="0"/>
                        </a:spcAft>
                      </a:pPr>
                      <a:r>
                        <a:rPr lang="fr-FR" sz="2400" dirty="0">
                          <a:effectLst/>
                          <a:latin typeface="+mn-lt"/>
                          <a:ea typeface="MS Mincho"/>
                          <a:cs typeface="Times New Roman"/>
                        </a:rPr>
                        <a:t>Aucun </a:t>
                      </a:r>
                    </a:p>
                  </a:txBody>
                  <a:tcPr marL="68580" marR="68580" marT="0" marB="0" anchor="ctr"/>
                </a:tc>
              </a:tr>
              <a:tr h="1085628">
                <a:tc>
                  <a:txBody>
                    <a:bodyPr/>
                    <a:lstStyle/>
                    <a:p>
                      <a:pPr>
                        <a:spcAft>
                          <a:spcPts val="0"/>
                        </a:spcAft>
                      </a:pPr>
                      <a:r>
                        <a:rPr lang="fr-FR" sz="2400" dirty="0">
                          <a:effectLst/>
                          <a:latin typeface="+mn-lt"/>
                          <a:ea typeface="MS Mincho"/>
                          <a:cs typeface="Times New Roman"/>
                        </a:rPr>
                        <a:t> </a:t>
                      </a:r>
                    </a:p>
                    <a:p>
                      <a:pPr>
                        <a:spcAft>
                          <a:spcPts val="0"/>
                        </a:spcAft>
                      </a:pPr>
                      <a:r>
                        <a:rPr lang="fr-FR" sz="2400" dirty="0">
                          <a:effectLst/>
                          <a:latin typeface="+mn-lt"/>
                          <a:ea typeface="MS Mincho"/>
                          <a:cs typeface="Times New Roman"/>
                        </a:rPr>
                        <a:t>Réactions indésirables</a:t>
                      </a:r>
                    </a:p>
                  </a:txBody>
                  <a:tcPr marL="68580" marR="68580" marT="0" marB="0" anchor="ctr"/>
                </a:tc>
                <a:tc>
                  <a:txBody>
                    <a:bodyPr/>
                    <a:lstStyle/>
                    <a:p>
                      <a:pPr>
                        <a:spcAft>
                          <a:spcPts val="0"/>
                        </a:spcAft>
                      </a:pPr>
                      <a:r>
                        <a:rPr lang="fr-FR" sz="2400" dirty="0">
                          <a:effectLst/>
                          <a:latin typeface="+mn-lt"/>
                          <a:ea typeface="MS Mincho"/>
                          <a:cs typeface="Times New Roman"/>
                        </a:rPr>
                        <a:t>Abcès local, </a:t>
                      </a:r>
                      <a:r>
                        <a:rPr lang="fr-FR" sz="2400" dirty="0" err="1">
                          <a:effectLst/>
                          <a:latin typeface="+mn-lt"/>
                          <a:ea typeface="MS Mincho"/>
                          <a:cs typeface="Times New Roman"/>
                        </a:rPr>
                        <a:t>lymphadénopathie</a:t>
                      </a:r>
                      <a:r>
                        <a:rPr lang="fr-FR" sz="2400" dirty="0">
                          <a:effectLst/>
                          <a:latin typeface="+mn-lt"/>
                          <a:ea typeface="MS Mincho"/>
                          <a:cs typeface="Times New Roman"/>
                        </a:rPr>
                        <a:t> régionale ; rarement : propagation à distance engendrant une ostéomyélite, une pathologie généralisée</a:t>
                      </a:r>
                    </a:p>
                  </a:txBody>
                  <a:tcPr marL="68580" marR="68580" marT="0" marB="0" anchor="ctr"/>
                </a:tc>
              </a:tr>
              <a:tr h="723752">
                <a:tc>
                  <a:txBody>
                    <a:bodyPr/>
                    <a:lstStyle/>
                    <a:p>
                      <a:pPr>
                        <a:spcAft>
                          <a:spcPts val="0"/>
                        </a:spcAft>
                      </a:pPr>
                      <a:r>
                        <a:rPr lang="fr-FR" sz="2400" dirty="0">
                          <a:effectLst/>
                          <a:latin typeface="+mn-lt"/>
                          <a:ea typeface="MS Mincho"/>
                          <a:cs typeface="Times New Roman"/>
                        </a:rPr>
                        <a:t>Précautions particulières</a:t>
                      </a:r>
                    </a:p>
                  </a:txBody>
                  <a:tcPr marL="68580" marR="68580" marT="0" marB="0" anchor="ctr"/>
                </a:tc>
                <a:tc>
                  <a:txBody>
                    <a:bodyPr/>
                    <a:lstStyle/>
                    <a:p>
                      <a:pPr>
                        <a:spcAft>
                          <a:spcPts val="0"/>
                        </a:spcAft>
                      </a:pPr>
                      <a:r>
                        <a:rPr lang="fr-FR" sz="2400" dirty="0">
                          <a:effectLst/>
                          <a:latin typeface="+mn-lt"/>
                          <a:ea typeface="MS Mincho"/>
                          <a:cs typeface="Times New Roman"/>
                        </a:rPr>
                        <a:t>L’IDR précise est indispensable. Une seringue et une aiguille spéciales  sont utilisées pour l’administration</a:t>
                      </a:r>
                    </a:p>
                  </a:txBody>
                  <a:tcPr marL="68580" marR="68580" marT="0" marB="0" anchor="ctr"/>
                </a:tc>
              </a:tr>
              <a:tr h="561135">
                <a:tc>
                  <a:txBody>
                    <a:bodyPr/>
                    <a:lstStyle/>
                    <a:p>
                      <a:pPr>
                        <a:spcAft>
                          <a:spcPts val="0"/>
                        </a:spcAft>
                      </a:pPr>
                      <a:r>
                        <a:rPr lang="fr-FR" sz="2400">
                          <a:effectLst/>
                          <a:latin typeface="+mn-lt"/>
                          <a:ea typeface="MS Mincho"/>
                          <a:cs typeface="Times New Roman"/>
                        </a:rPr>
                        <a:t>Dose à injecter</a:t>
                      </a:r>
                    </a:p>
                  </a:txBody>
                  <a:tcPr marL="68580" marR="68580" marT="0" marB="0" anchor="ctr"/>
                </a:tc>
                <a:tc>
                  <a:txBody>
                    <a:bodyPr/>
                    <a:lstStyle/>
                    <a:p>
                      <a:pPr>
                        <a:spcAft>
                          <a:spcPts val="0"/>
                        </a:spcAft>
                      </a:pPr>
                      <a:r>
                        <a:rPr lang="fr-FR" sz="2400" dirty="0">
                          <a:effectLst/>
                          <a:latin typeface="+mn-lt"/>
                          <a:ea typeface="MS Mincho"/>
                          <a:cs typeface="Times New Roman"/>
                        </a:rPr>
                        <a:t>0,05ml</a:t>
                      </a:r>
                    </a:p>
                  </a:txBody>
                  <a:tcPr marL="68580" marR="68580" marT="0" marB="0" anchor="ctr"/>
                </a:tc>
              </a:tr>
              <a:tr h="723752">
                <a:tc>
                  <a:txBody>
                    <a:bodyPr/>
                    <a:lstStyle/>
                    <a:p>
                      <a:pPr>
                        <a:spcAft>
                          <a:spcPts val="0"/>
                        </a:spcAft>
                      </a:pPr>
                      <a:r>
                        <a:rPr lang="fr-FR" sz="2400">
                          <a:effectLst/>
                          <a:latin typeface="+mn-lt"/>
                          <a:ea typeface="MS Mincho"/>
                          <a:cs typeface="Times New Roman"/>
                        </a:rPr>
                        <a:t>Point d’administration</a:t>
                      </a:r>
                    </a:p>
                  </a:txBody>
                  <a:tcPr marL="68580" marR="68580" marT="0" marB="0" anchor="ctr"/>
                </a:tc>
                <a:tc>
                  <a:txBody>
                    <a:bodyPr/>
                    <a:lstStyle/>
                    <a:p>
                      <a:pPr>
                        <a:spcAft>
                          <a:spcPts val="0"/>
                        </a:spcAft>
                      </a:pPr>
                      <a:r>
                        <a:rPr lang="fr-FR" sz="2400" dirty="0">
                          <a:effectLst/>
                          <a:latin typeface="+mn-lt"/>
                          <a:ea typeface="MS Mincho"/>
                          <a:cs typeface="Times New Roman"/>
                        </a:rPr>
                        <a:t>Face externe du haut du bras ou épaule gauche</a:t>
                      </a:r>
                    </a:p>
                  </a:txBody>
                  <a:tcPr marL="68580" marR="68580" marT="0" marB="0" anchor="ctr"/>
                </a:tc>
              </a:tr>
              <a:tr h="723752">
                <a:tc>
                  <a:txBody>
                    <a:bodyPr/>
                    <a:lstStyle/>
                    <a:p>
                      <a:pPr algn="just">
                        <a:spcAft>
                          <a:spcPts val="0"/>
                        </a:spcAft>
                      </a:pPr>
                      <a:r>
                        <a:rPr lang="fr-FR" sz="2400">
                          <a:effectLst/>
                          <a:latin typeface="+mn-lt"/>
                          <a:ea typeface="MS Mincho"/>
                          <a:cs typeface="Times New Roman"/>
                        </a:rPr>
                        <a:t>Voie d’administration</a:t>
                      </a:r>
                    </a:p>
                  </a:txBody>
                  <a:tcPr marL="68580" marR="68580" marT="0" marB="0" anchor="ctr"/>
                </a:tc>
                <a:tc>
                  <a:txBody>
                    <a:bodyPr/>
                    <a:lstStyle/>
                    <a:p>
                      <a:pPr algn="just">
                        <a:spcAft>
                          <a:spcPts val="0"/>
                        </a:spcAft>
                      </a:pPr>
                      <a:r>
                        <a:rPr lang="fr-FR" sz="2400" dirty="0">
                          <a:effectLst/>
                          <a:latin typeface="+mn-lt"/>
                          <a:ea typeface="MS Mincho"/>
                          <a:cs typeface="Times New Roman"/>
                        </a:rPr>
                        <a:t>Intradermique     </a:t>
                      </a:r>
                    </a:p>
                  </a:txBody>
                  <a:tcPr marL="68580" marR="68580" marT="0" marB="0" anchor="ctr"/>
                </a:tc>
              </a:tr>
              <a:tr h="561135">
                <a:tc>
                  <a:txBody>
                    <a:bodyPr/>
                    <a:lstStyle/>
                    <a:p>
                      <a:pPr algn="just">
                        <a:spcAft>
                          <a:spcPts val="0"/>
                        </a:spcAft>
                      </a:pPr>
                      <a:r>
                        <a:rPr lang="fr-FR" sz="2400">
                          <a:effectLst/>
                          <a:latin typeface="+mn-lt"/>
                          <a:ea typeface="MS Mincho"/>
                          <a:cs typeface="Times New Roman"/>
                        </a:rPr>
                        <a:t>Conservation</a:t>
                      </a:r>
                    </a:p>
                  </a:txBody>
                  <a:tcPr marL="68580" marR="68580" marT="0" marB="0" anchor="ctr"/>
                </a:tc>
                <a:tc>
                  <a:txBody>
                    <a:bodyPr/>
                    <a:lstStyle/>
                    <a:p>
                      <a:pPr algn="just">
                        <a:spcAft>
                          <a:spcPts val="0"/>
                        </a:spcAft>
                      </a:pPr>
                      <a:r>
                        <a:rPr lang="fr-FR" sz="2400" dirty="0">
                          <a:effectLst/>
                          <a:latin typeface="+mn-lt"/>
                          <a:ea typeface="MS Mincho"/>
                          <a:cs typeface="Times New Roman"/>
                        </a:rPr>
                        <a:t>entre 2°C et 8°C. </a:t>
                      </a:r>
                    </a:p>
                  </a:txBody>
                  <a:tcPr marL="68580" marR="68580" marT="0" marB="0" anchor="ctr"/>
                </a:tc>
              </a:tr>
            </a:tbl>
          </a:graphicData>
        </a:graphic>
      </p:graphicFrame>
    </p:spTree>
    <p:extLst>
      <p:ext uri="{BB962C8B-B14F-4D97-AF65-F5344CB8AC3E}">
        <p14:creationId xmlns:p14="http://schemas.microsoft.com/office/powerpoint/2010/main" val="9001632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78464"/>
            <a:ext cx="9144000" cy="2955851"/>
          </a:xfrm>
        </p:spPr>
        <p:txBody>
          <a:bodyPr>
            <a:noAutofit/>
          </a:bodyPr>
          <a:lstStyle/>
          <a:p>
            <a:r>
              <a:rPr lang="fr-FR" sz="5200" b="1" dirty="0">
                <a:solidFill>
                  <a:schemeClr val="accent5">
                    <a:lumMod val="50000"/>
                  </a:schemeClr>
                </a:solidFill>
                <a:latin typeface="+mn-lt"/>
              </a:rPr>
              <a:t>DESCRIPTION DES DIFFÉRENTS  VACCINS  DU PEV(2)</a:t>
            </a:r>
            <a:r>
              <a:rPr lang="fr-FR" sz="5200" dirty="0">
                <a:solidFill>
                  <a:schemeClr val="accent5">
                    <a:lumMod val="50000"/>
                  </a:schemeClr>
                </a:solidFill>
                <a:latin typeface="+mn-lt"/>
              </a:rPr>
              <a:t/>
            </a:r>
            <a:br>
              <a:rPr lang="fr-FR" sz="5200" dirty="0">
                <a:solidFill>
                  <a:schemeClr val="accent5">
                    <a:lumMod val="50000"/>
                  </a:schemeClr>
                </a:solidFill>
                <a:latin typeface="+mn-lt"/>
              </a:rPr>
            </a:br>
            <a:endParaRPr lang="fr-FR" sz="5200" dirty="0">
              <a:latin typeface="+mn-lt"/>
            </a:endParaRPr>
          </a:p>
        </p:txBody>
      </p:sp>
      <p:sp>
        <p:nvSpPr>
          <p:cNvPr id="3" name="Sous-titre 2"/>
          <p:cNvSpPr>
            <a:spLocks noGrp="1"/>
          </p:cNvSpPr>
          <p:nvPr>
            <p:ph type="subTitle" idx="1"/>
          </p:nvPr>
        </p:nvSpPr>
        <p:spPr/>
        <p:txBody>
          <a:bodyPr/>
          <a:lstStyle/>
          <a:p>
            <a:r>
              <a:rPr lang="fr-FR" b="1" dirty="0" smtClean="0"/>
              <a:t>VOIR </a:t>
            </a:r>
            <a:r>
              <a:rPr lang="fr-FR" b="1" dirty="0"/>
              <a:t>TABLEAU </a:t>
            </a:r>
            <a:r>
              <a:rPr lang="fr-FR" b="1" u="sng" dirty="0"/>
              <a:t>2</a:t>
            </a:r>
          </a:p>
          <a:p>
            <a:r>
              <a:rPr lang="fr-FR" b="1" i="1" dirty="0"/>
              <a:t> </a:t>
            </a:r>
            <a:r>
              <a:rPr lang="fr-FR" b="1" i="1" dirty="0">
                <a:solidFill>
                  <a:srgbClr val="C00000"/>
                </a:solidFill>
              </a:rPr>
              <a:t>Le </a:t>
            </a:r>
            <a:r>
              <a:rPr lang="fr-FR" b="1" i="1" dirty="0" err="1">
                <a:solidFill>
                  <a:srgbClr val="C00000"/>
                </a:solidFill>
              </a:rPr>
              <a:t>DTC-HepB+Hib</a:t>
            </a:r>
            <a:endParaRPr lang="fr-FR" b="1" u="sng" dirty="0">
              <a:solidFill>
                <a:srgbClr val="C00000"/>
              </a:solidFill>
            </a:endParaRPr>
          </a:p>
          <a:p>
            <a:endParaRPr lang="fr-FR" dirty="0"/>
          </a:p>
        </p:txBody>
      </p:sp>
    </p:spTree>
    <p:extLst>
      <p:ext uri="{BB962C8B-B14F-4D97-AF65-F5344CB8AC3E}">
        <p14:creationId xmlns:p14="http://schemas.microsoft.com/office/powerpoint/2010/main" val="1681794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7E30FD7-2A79-46D0-AC68-C5DFD745E11B}"/>
              </a:ext>
            </a:extLst>
          </p:cNvPr>
          <p:cNvSpPr>
            <a:spLocks noGrp="1"/>
          </p:cNvSpPr>
          <p:nvPr>
            <p:ph type="title"/>
          </p:nvPr>
        </p:nvSpPr>
        <p:spPr>
          <a:xfrm>
            <a:off x="831851" y="1382234"/>
            <a:ext cx="10515600" cy="4061636"/>
          </a:xfrm>
        </p:spPr>
        <p:txBody>
          <a:bodyPr>
            <a:normAutofit fontScale="90000"/>
          </a:bodyPr>
          <a:lstStyle/>
          <a:p>
            <a:pPr algn="ctr"/>
            <a:r>
              <a:rPr lang="fr-FR" b="1" dirty="0" smtClean="0">
                <a:solidFill>
                  <a:schemeClr val="accent5">
                    <a:lumMod val="50000"/>
                  </a:schemeClr>
                </a:solidFill>
              </a:rPr>
              <a:t/>
            </a:r>
            <a:br>
              <a:rPr lang="fr-FR" b="1" dirty="0" smtClean="0">
                <a:solidFill>
                  <a:schemeClr val="accent5">
                    <a:lumMod val="50000"/>
                  </a:schemeClr>
                </a:solidFill>
              </a:rPr>
            </a:br>
            <a:r>
              <a:rPr lang="fr-FR" b="1" dirty="0">
                <a:solidFill>
                  <a:schemeClr val="accent5">
                    <a:lumMod val="50000"/>
                  </a:schemeClr>
                </a:solidFill>
              </a:rPr>
              <a:t/>
            </a:r>
            <a:br>
              <a:rPr lang="fr-FR" b="1" dirty="0">
                <a:solidFill>
                  <a:schemeClr val="accent5">
                    <a:lumMod val="50000"/>
                  </a:schemeClr>
                </a:solidFill>
              </a:rPr>
            </a:br>
            <a:r>
              <a:rPr lang="fr-FR" b="1" dirty="0" smtClean="0">
                <a:solidFill>
                  <a:schemeClr val="accent5">
                    <a:lumMod val="50000"/>
                  </a:schemeClr>
                </a:solidFill>
              </a:rPr>
              <a:t/>
            </a:r>
            <a:br>
              <a:rPr lang="fr-FR" b="1" dirty="0" smtClean="0">
                <a:solidFill>
                  <a:schemeClr val="accent5">
                    <a:lumMod val="50000"/>
                  </a:schemeClr>
                </a:solidFill>
              </a:rPr>
            </a:br>
            <a:r>
              <a:rPr lang="fr-FR" sz="6700" b="1" dirty="0" smtClean="0">
                <a:solidFill>
                  <a:schemeClr val="accent5">
                    <a:lumMod val="50000"/>
                  </a:schemeClr>
                </a:solidFill>
                <a:latin typeface="+mn-lt"/>
              </a:rPr>
              <a:t>GÉNÉRALITÉS </a:t>
            </a:r>
            <a:r>
              <a:rPr lang="fr-FR" sz="6700" b="1" dirty="0">
                <a:solidFill>
                  <a:schemeClr val="accent5">
                    <a:lumMod val="50000"/>
                  </a:schemeClr>
                </a:solidFill>
                <a:latin typeface="+mn-lt"/>
              </a:rPr>
              <a:t>SUR LA VACCINATION</a:t>
            </a:r>
            <a:r>
              <a:rPr lang="fr-FR" b="1" dirty="0">
                <a:solidFill>
                  <a:schemeClr val="accent5">
                    <a:lumMod val="50000"/>
                  </a:schemeClr>
                </a:solidFill>
              </a:rPr>
              <a:t/>
            </a:r>
            <a:br>
              <a:rPr lang="fr-FR" b="1" dirty="0">
                <a:solidFill>
                  <a:schemeClr val="accent5">
                    <a:lumMod val="50000"/>
                  </a:schemeClr>
                </a:solidFill>
              </a:rPr>
            </a:br>
            <a:r>
              <a:rPr lang="fr-FR" b="1" dirty="0">
                <a:solidFill>
                  <a:schemeClr val="accent5">
                    <a:lumMod val="50000"/>
                  </a:schemeClr>
                </a:solidFill>
              </a:rPr>
              <a:t/>
            </a:r>
            <a:br>
              <a:rPr lang="fr-FR" b="1" dirty="0">
                <a:solidFill>
                  <a:schemeClr val="accent5">
                    <a:lumMod val="50000"/>
                  </a:schemeClr>
                </a:solidFill>
              </a:rPr>
            </a:br>
            <a:endParaRPr lang="fr-FR" dirty="0"/>
          </a:p>
        </p:txBody>
      </p:sp>
    </p:spTree>
    <p:extLst>
      <p:ext uri="{BB962C8B-B14F-4D97-AF65-F5344CB8AC3E}">
        <p14:creationId xmlns:p14="http://schemas.microsoft.com/office/powerpoint/2010/main" val="39824776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372139"/>
            <a:ext cx="9144000" cy="5699051"/>
          </a:xfrm>
        </p:spPr>
        <p:txBody>
          <a:bodyPr/>
          <a:lstStyle/>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1074072520"/>
              </p:ext>
            </p:extLst>
          </p:nvPr>
        </p:nvGraphicFramePr>
        <p:xfrm>
          <a:off x="1137685" y="404038"/>
          <a:ext cx="10026501" cy="5826368"/>
        </p:xfrm>
        <a:graphic>
          <a:graphicData uri="http://schemas.openxmlformats.org/drawingml/2006/table">
            <a:tbl>
              <a:tblPr firstRow="1" bandRow="1">
                <a:tableStyleId>{5C22544A-7EE6-4342-B048-85BDC9FD1C3A}</a:tableStyleId>
              </a:tblPr>
              <a:tblGrid>
                <a:gridCol w="3451745"/>
                <a:gridCol w="6574756"/>
              </a:tblGrid>
              <a:tr h="443332">
                <a:tc>
                  <a:txBody>
                    <a:bodyPr/>
                    <a:lstStyle/>
                    <a:p>
                      <a:pPr algn="just">
                        <a:spcAft>
                          <a:spcPts val="0"/>
                        </a:spcAft>
                      </a:pPr>
                      <a:r>
                        <a:rPr lang="fr-FR" sz="2400" dirty="0">
                          <a:effectLst/>
                          <a:latin typeface="+mn-lt"/>
                          <a:ea typeface="MS Mincho"/>
                          <a:cs typeface="Times New Roman"/>
                        </a:rPr>
                        <a:t>Type de vaccin</a:t>
                      </a:r>
                    </a:p>
                  </a:txBody>
                  <a:tcPr marL="68580" marR="68580" marT="0" marB="0" anchor="ctr"/>
                </a:tc>
                <a:tc>
                  <a:txBody>
                    <a:bodyPr/>
                    <a:lstStyle/>
                    <a:p>
                      <a:pPr>
                        <a:spcAft>
                          <a:spcPts val="0"/>
                        </a:spcAft>
                      </a:pPr>
                      <a:r>
                        <a:rPr lang="fr-FR" sz="2400" dirty="0">
                          <a:effectLst/>
                          <a:latin typeface="+mn-lt"/>
                          <a:ea typeface="MS Mincho"/>
                          <a:cs typeface="Times New Roman"/>
                        </a:rPr>
                        <a:t>Vaccin pentavalent </a:t>
                      </a:r>
                    </a:p>
                  </a:txBody>
                  <a:tcPr marL="68580" marR="68580" marT="0" marB="0" anchor="ctr"/>
                </a:tc>
              </a:tr>
              <a:tr h="300946">
                <a:tc>
                  <a:txBody>
                    <a:bodyPr/>
                    <a:lstStyle/>
                    <a:p>
                      <a:pPr algn="just">
                        <a:spcAft>
                          <a:spcPts val="0"/>
                        </a:spcAft>
                      </a:pPr>
                      <a:r>
                        <a:rPr lang="fr-FR" sz="2400" dirty="0">
                          <a:effectLst/>
                          <a:latin typeface="+mn-lt"/>
                          <a:ea typeface="MS Mincho"/>
                          <a:cs typeface="Times New Roman"/>
                        </a:rPr>
                        <a:t>Nombre de doses</a:t>
                      </a:r>
                    </a:p>
                  </a:txBody>
                  <a:tcPr marL="68580" marR="68580" marT="0" marB="0" anchor="ctr"/>
                </a:tc>
                <a:tc>
                  <a:txBody>
                    <a:bodyPr/>
                    <a:lstStyle/>
                    <a:p>
                      <a:pPr>
                        <a:spcAft>
                          <a:spcPts val="0"/>
                        </a:spcAft>
                      </a:pPr>
                      <a:r>
                        <a:rPr lang="fr-FR" sz="2400">
                          <a:effectLst/>
                          <a:latin typeface="+mn-lt"/>
                          <a:ea typeface="MS Mincho"/>
                          <a:cs typeface="Times New Roman"/>
                        </a:rPr>
                        <a:t>Trois</a:t>
                      </a:r>
                    </a:p>
                  </a:txBody>
                  <a:tcPr marL="68580" marR="68580" marT="0" marB="0" anchor="ctr"/>
                </a:tc>
              </a:tr>
              <a:tr h="392386">
                <a:tc>
                  <a:txBody>
                    <a:bodyPr/>
                    <a:lstStyle/>
                    <a:p>
                      <a:pPr algn="just">
                        <a:spcAft>
                          <a:spcPts val="0"/>
                        </a:spcAft>
                      </a:pPr>
                      <a:r>
                        <a:rPr lang="fr-FR" sz="2400" dirty="0">
                          <a:effectLst/>
                          <a:latin typeface="+mn-lt"/>
                          <a:ea typeface="MS Mincho"/>
                          <a:cs typeface="Times New Roman"/>
                        </a:rPr>
                        <a:t>Période d’inoculation</a:t>
                      </a:r>
                    </a:p>
                  </a:txBody>
                  <a:tcPr marL="68580" marR="68580" marT="0" marB="0" anchor="ctr"/>
                </a:tc>
                <a:tc>
                  <a:txBody>
                    <a:bodyPr/>
                    <a:lstStyle/>
                    <a:p>
                      <a:pPr>
                        <a:spcAft>
                          <a:spcPts val="0"/>
                        </a:spcAft>
                      </a:pPr>
                      <a:r>
                        <a:rPr lang="fr-FR" sz="2400" dirty="0">
                          <a:effectLst/>
                          <a:latin typeface="+mn-lt"/>
                          <a:ea typeface="MS Mincho"/>
                          <a:cs typeface="Times New Roman"/>
                        </a:rPr>
                        <a:t>6,10 et 14 semaines après la naissance</a:t>
                      </a:r>
                    </a:p>
                  </a:txBody>
                  <a:tcPr marL="68580" marR="68580" marT="0" marB="0" anchor="ctr"/>
                </a:tc>
              </a:tr>
              <a:tr h="372140">
                <a:tc>
                  <a:txBody>
                    <a:bodyPr/>
                    <a:lstStyle/>
                    <a:p>
                      <a:pPr algn="just">
                        <a:spcAft>
                          <a:spcPts val="0"/>
                        </a:spcAft>
                      </a:pPr>
                      <a:r>
                        <a:rPr lang="fr-FR" sz="2400" dirty="0">
                          <a:effectLst/>
                          <a:latin typeface="+mn-lt"/>
                          <a:ea typeface="MS Mincho"/>
                          <a:cs typeface="Times New Roman"/>
                        </a:rPr>
                        <a:t>Rappel</a:t>
                      </a:r>
                    </a:p>
                  </a:txBody>
                  <a:tcPr marL="68580" marR="68580" marT="0" marB="0" anchor="ctr"/>
                </a:tc>
                <a:tc>
                  <a:txBody>
                    <a:bodyPr/>
                    <a:lstStyle/>
                    <a:p>
                      <a:pPr>
                        <a:spcAft>
                          <a:spcPts val="0"/>
                        </a:spcAft>
                      </a:pPr>
                      <a:r>
                        <a:rPr lang="fr-FR" sz="2400" dirty="0">
                          <a:effectLst/>
                          <a:latin typeface="+mn-lt"/>
                          <a:ea typeface="MS Mincho"/>
                          <a:cs typeface="Times New Roman"/>
                        </a:rPr>
                        <a:t>Aucun</a:t>
                      </a:r>
                    </a:p>
                  </a:txBody>
                  <a:tcPr marL="68580" marR="68580" marT="0" marB="0" anchor="ctr"/>
                </a:tc>
              </a:tr>
              <a:tr h="350874">
                <a:tc>
                  <a:txBody>
                    <a:bodyPr/>
                    <a:lstStyle/>
                    <a:p>
                      <a:pPr algn="just">
                        <a:spcAft>
                          <a:spcPts val="0"/>
                        </a:spcAft>
                      </a:pPr>
                      <a:r>
                        <a:rPr lang="fr-FR" sz="2400" dirty="0">
                          <a:effectLst/>
                          <a:latin typeface="+mn-lt"/>
                          <a:ea typeface="MS Mincho"/>
                          <a:cs typeface="Times New Roman"/>
                        </a:rPr>
                        <a:t>Contre-indications</a:t>
                      </a:r>
                    </a:p>
                  </a:txBody>
                  <a:tcPr marL="68580" marR="68580" marT="0" marB="0" anchor="ctr"/>
                </a:tc>
                <a:tc>
                  <a:txBody>
                    <a:bodyPr/>
                    <a:lstStyle/>
                    <a:p>
                      <a:pPr>
                        <a:spcAft>
                          <a:spcPts val="0"/>
                        </a:spcAft>
                      </a:pPr>
                      <a:r>
                        <a:rPr lang="fr-FR" sz="2400" dirty="0">
                          <a:effectLst/>
                          <a:latin typeface="+mn-lt"/>
                          <a:ea typeface="MS Mincho"/>
                          <a:cs typeface="Times New Roman"/>
                        </a:rPr>
                        <a:t>Ne pas utiliser à la naissance</a:t>
                      </a:r>
                    </a:p>
                  </a:txBody>
                  <a:tcPr marL="68580" marR="68580" marT="0" marB="0" anchor="ctr"/>
                </a:tc>
              </a:tr>
              <a:tr h="686863">
                <a:tc>
                  <a:txBody>
                    <a:bodyPr/>
                    <a:lstStyle/>
                    <a:p>
                      <a:pPr algn="just">
                        <a:spcAft>
                          <a:spcPts val="0"/>
                        </a:spcAft>
                      </a:pPr>
                      <a:r>
                        <a:rPr lang="fr-FR" sz="2400" dirty="0">
                          <a:effectLst/>
                          <a:latin typeface="+mn-lt"/>
                          <a:ea typeface="MS Mincho"/>
                          <a:cs typeface="Times New Roman"/>
                        </a:rPr>
                        <a:t>Réactions indésirables</a:t>
                      </a:r>
                    </a:p>
                  </a:txBody>
                  <a:tcPr marL="68580" marR="68580" marT="0" marB="0" anchor="ctr"/>
                </a:tc>
                <a:tc>
                  <a:txBody>
                    <a:bodyPr/>
                    <a:lstStyle/>
                    <a:p>
                      <a:pPr>
                        <a:spcAft>
                          <a:spcPts val="0"/>
                        </a:spcAft>
                      </a:pPr>
                      <a:r>
                        <a:rPr lang="fr-FR" sz="2400" dirty="0">
                          <a:effectLst/>
                          <a:latin typeface="+mn-lt"/>
                          <a:ea typeface="MS Mincho"/>
                          <a:cs typeface="Times New Roman"/>
                        </a:rPr>
                        <a:t>Réactions locales ou générales bénignes sont fréquentes</a:t>
                      </a:r>
                    </a:p>
                  </a:txBody>
                  <a:tcPr marL="68580" marR="68580" marT="0" marB="0" anchor="ctr"/>
                </a:tc>
              </a:tr>
              <a:tr h="805766">
                <a:tc>
                  <a:txBody>
                    <a:bodyPr/>
                    <a:lstStyle/>
                    <a:p>
                      <a:pPr algn="just">
                        <a:spcAft>
                          <a:spcPts val="0"/>
                        </a:spcAft>
                      </a:pPr>
                      <a:r>
                        <a:rPr lang="fr-FR" sz="2400" dirty="0">
                          <a:effectLst/>
                          <a:latin typeface="+mn-lt"/>
                          <a:ea typeface="MS Mincho"/>
                          <a:cs typeface="Times New Roman"/>
                        </a:rPr>
                        <a:t>Précautions particulières</a:t>
                      </a:r>
                    </a:p>
                  </a:txBody>
                  <a:tcPr marL="68580" marR="68580" marT="0" marB="0" anchor="ctr"/>
                </a:tc>
                <a:tc>
                  <a:txBody>
                    <a:bodyPr/>
                    <a:lstStyle/>
                    <a:p>
                      <a:pPr>
                        <a:spcAft>
                          <a:spcPts val="0"/>
                        </a:spcAft>
                      </a:pPr>
                      <a:r>
                        <a:rPr lang="fr-FR" sz="2400" dirty="0">
                          <a:effectLst/>
                          <a:latin typeface="+mn-lt"/>
                          <a:ea typeface="MS Mincho"/>
                          <a:cs typeface="Times New Roman"/>
                        </a:rPr>
                        <a:t>Ne pas utiliser à la naissance, n’est généralement pas administré au-delà de 6 ans</a:t>
                      </a:r>
                    </a:p>
                  </a:txBody>
                  <a:tcPr marL="68580" marR="68580" marT="0" marB="0" anchor="ctr"/>
                </a:tc>
              </a:tr>
              <a:tr h="361416">
                <a:tc>
                  <a:txBody>
                    <a:bodyPr/>
                    <a:lstStyle/>
                    <a:p>
                      <a:pPr algn="just">
                        <a:spcAft>
                          <a:spcPts val="0"/>
                        </a:spcAft>
                      </a:pPr>
                      <a:r>
                        <a:rPr lang="fr-FR" sz="2400" dirty="0">
                          <a:effectLst/>
                          <a:latin typeface="+mn-lt"/>
                          <a:ea typeface="MS Mincho"/>
                          <a:cs typeface="Times New Roman"/>
                        </a:rPr>
                        <a:t>Dose à injecter</a:t>
                      </a:r>
                    </a:p>
                  </a:txBody>
                  <a:tcPr marL="68580" marR="68580" marT="0" marB="0" anchor="ctr"/>
                </a:tc>
                <a:tc>
                  <a:txBody>
                    <a:bodyPr/>
                    <a:lstStyle/>
                    <a:p>
                      <a:pPr>
                        <a:spcAft>
                          <a:spcPts val="0"/>
                        </a:spcAft>
                      </a:pPr>
                      <a:r>
                        <a:rPr lang="fr-FR" sz="2400" dirty="0">
                          <a:effectLst/>
                          <a:latin typeface="+mn-lt"/>
                          <a:ea typeface="MS Mincho"/>
                          <a:cs typeface="Times New Roman"/>
                        </a:rPr>
                        <a:t>0,5 ml</a:t>
                      </a:r>
                    </a:p>
                  </a:txBody>
                  <a:tcPr marL="68580" marR="68580" marT="0" marB="0" anchor="ctr"/>
                </a:tc>
              </a:tr>
              <a:tr h="902568">
                <a:tc>
                  <a:txBody>
                    <a:bodyPr/>
                    <a:lstStyle/>
                    <a:p>
                      <a:pPr algn="just">
                        <a:spcAft>
                          <a:spcPts val="0"/>
                        </a:spcAft>
                      </a:pPr>
                      <a:r>
                        <a:rPr lang="fr-FR" sz="2400" dirty="0">
                          <a:effectLst/>
                          <a:latin typeface="+mn-lt"/>
                          <a:ea typeface="MS Mincho"/>
                          <a:cs typeface="Times New Roman"/>
                        </a:rPr>
                        <a:t>Point d’administration</a:t>
                      </a:r>
                    </a:p>
                  </a:txBody>
                  <a:tcPr marL="68580" marR="68580" marT="0" marB="0" anchor="ctr"/>
                </a:tc>
                <a:tc>
                  <a:txBody>
                    <a:bodyPr/>
                    <a:lstStyle/>
                    <a:p>
                      <a:pPr>
                        <a:spcAft>
                          <a:spcPts val="0"/>
                        </a:spcAft>
                      </a:pPr>
                      <a:r>
                        <a:rPr lang="fr-FR" sz="2400" dirty="0">
                          <a:effectLst/>
                          <a:latin typeface="+mn-lt"/>
                          <a:ea typeface="MS Mincho"/>
                          <a:cs typeface="Times New Roman"/>
                        </a:rPr>
                        <a:t>Chez le nourrisson, à mi-hauteur de la face externe de la cuisse/ chez l’enfant, à la face externe du haut du bras</a:t>
                      </a:r>
                    </a:p>
                  </a:txBody>
                  <a:tcPr marL="68580" marR="68580" marT="0" marB="0" anchor="ctr"/>
                </a:tc>
              </a:tr>
              <a:tr h="443332">
                <a:tc>
                  <a:txBody>
                    <a:bodyPr/>
                    <a:lstStyle/>
                    <a:p>
                      <a:pPr algn="just">
                        <a:spcAft>
                          <a:spcPts val="0"/>
                        </a:spcAft>
                      </a:pPr>
                      <a:r>
                        <a:rPr lang="fr-FR" sz="2400">
                          <a:effectLst/>
                          <a:latin typeface="+mn-lt"/>
                          <a:ea typeface="MS Mincho"/>
                          <a:cs typeface="Times New Roman"/>
                        </a:rPr>
                        <a:t>Voie d’injection</a:t>
                      </a:r>
                    </a:p>
                  </a:txBody>
                  <a:tcPr marL="68580" marR="68580" marT="0" marB="0" anchor="ctr"/>
                </a:tc>
                <a:tc>
                  <a:txBody>
                    <a:bodyPr/>
                    <a:lstStyle/>
                    <a:p>
                      <a:pPr>
                        <a:spcAft>
                          <a:spcPts val="0"/>
                        </a:spcAft>
                      </a:pPr>
                      <a:r>
                        <a:rPr lang="fr-FR" sz="2400" dirty="0">
                          <a:effectLst/>
                          <a:latin typeface="+mn-lt"/>
                          <a:ea typeface="MS Mincho"/>
                          <a:cs typeface="Times New Roman"/>
                        </a:rPr>
                        <a:t>Intramusculaire</a:t>
                      </a:r>
                    </a:p>
                  </a:txBody>
                  <a:tcPr marL="68580" marR="68580" marT="0" marB="0" anchor="ctr"/>
                </a:tc>
              </a:tr>
              <a:tr h="443332">
                <a:tc>
                  <a:txBody>
                    <a:bodyPr/>
                    <a:lstStyle/>
                    <a:p>
                      <a:pPr algn="just">
                        <a:spcAft>
                          <a:spcPts val="0"/>
                        </a:spcAft>
                      </a:pPr>
                      <a:r>
                        <a:rPr lang="fr-FR" sz="2400">
                          <a:effectLst/>
                          <a:latin typeface="+mn-lt"/>
                          <a:ea typeface="MS Mincho"/>
                          <a:cs typeface="Times New Roman"/>
                        </a:rPr>
                        <a:t>Conservation</a:t>
                      </a:r>
                    </a:p>
                  </a:txBody>
                  <a:tcPr marL="68580" marR="68580" marT="0" marB="0" anchor="ctr"/>
                </a:tc>
                <a:tc>
                  <a:txBody>
                    <a:bodyPr/>
                    <a:lstStyle/>
                    <a:p>
                      <a:pPr>
                        <a:spcAft>
                          <a:spcPts val="0"/>
                        </a:spcAft>
                      </a:pPr>
                      <a:r>
                        <a:rPr lang="fr-FR" sz="2400" dirty="0">
                          <a:effectLst/>
                          <a:latin typeface="+mn-lt"/>
                          <a:ea typeface="MS Mincho"/>
                          <a:cs typeface="Times New Roman"/>
                        </a:rPr>
                        <a:t>entre 2°C et 8°C. </a:t>
                      </a:r>
                    </a:p>
                  </a:txBody>
                  <a:tcPr marL="68580" marR="68580" marT="0" marB="0" anchor="ctr"/>
                </a:tc>
              </a:tr>
            </a:tbl>
          </a:graphicData>
        </a:graphic>
      </p:graphicFrame>
    </p:spTree>
    <p:extLst>
      <p:ext uri="{BB962C8B-B14F-4D97-AF65-F5344CB8AC3E}">
        <p14:creationId xmlns:p14="http://schemas.microsoft.com/office/powerpoint/2010/main" val="14408140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637953"/>
            <a:ext cx="9144000" cy="2872010"/>
          </a:xfrm>
        </p:spPr>
        <p:txBody>
          <a:bodyPr>
            <a:noAutofit/>
          </a:bodyPr>
          <a:lstStyle/>
          <a:p>
            <a:r>
              <a:rPr lang="fr-FR" sz="5200" b="1" dirty="0">
                <a:solidFill>
                  <a:schemeClr val="accent5">
                    <a:lumMod val="50000"/>
                  </a:schemeClr>
                </a:solidFill>
                <a:latin typeface="+mn-lt"/>
              </a:rPr>
              <a:t>DESCRIPTION DES DIFFÉRENTS  VACCINS  DU PEV(3)</a:t>
            </a:r>
            <a:r>
              <a:rPr lang="fr-FR" sz="5200" dirty="0">
                <a:solidFill>
                  <a:schemeClr val="accent5">
                    <a:lumMod val="50000"/>
                  </a:schemeClr>
                </a:solidFill>
                <a:latin typeface="+mn-lt"/>
              </a:rPr>
              <a:t/>
            </a:r>
            <a:br>
              <a:rPr lang="fr-FR" sz="5200" dirty="0">
                <a:solidFill>
                  <a:schemeClr val="accent5">
                    <a:lumMod val="50000"/>
                  </a:schemeClr>
                </a:solidFill>
                <a:latin typeface="+mn-lt"/>
              </a:rPr>
            </a:br>
            <a:endParaRPr lang="fr-FR" sz="5200" dirty="0">
              <a:latin typeface="+mn-lt"/>
            </a:endParaRPr>
          </a:p>
        </p:txBody>
      </p:sp>
      <p:sp>
        <p:nvSpPr>
          <p:cNvPr id="3" name="Sous-titre 2"/>
          <p:cNvSpPr>
            <a:spLocks noGrp="1"/>
          </p:cNvSpPr>
          <p:nvPr>
            <p:ph type="subTitle" idx="1"/>
          </p:nvPr>
        </p:nvSpPr>
        <p:spPr/>
        <p:txBody>
          <a:bodyPr/>
          <a:lstStyle/>
          <a:p>
            <a:r>
              <a:rPr lang="fr-FR" b="1" u="sng" dirty="0"/>
              <a:t>TABLEAU 3</a:t>
            </a:r>
            <a:endParaRPr lang="fr-FR" dirty="0"/>
          </a:p>
          <a:p>
            <a:r>
              <a:rPr lang="fr-FR" b="1" dirty="0">
                <a:solidFill>
                  <a:srgbClr val="C00000"/>
                </a:solidFill>
              </a:rPr>
              <a:t>Le VPO : Vaccin Polio Oral (vaccin contre la poliomyélite)</a:t>
            </a:r>
            <a:endParaRPr lang="fr-FR" dirty="0">
              <a:solidFill>
                <a:srgbClr val="C00000"/>
              </a:solidFill>
            </a:endParaRPr>
          </a:p>
          <a:p>
            <a:endParaRPr lang="fr-FR" dirty="0"/>
          </a:p>
        </p:txBody>
      </p:sp>
    </p:spTree>
    <p:extLst>
      <p:ext uri="{BB962C8B-B14F-4D97-AF65-F5344CB8AC3E}">
        <p14:creationId xmlns:p14="http://schemas.microsoft.com/office/powerpoint/2010/main" val="14721730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414669"/>
            <a:ext cx="9144000" cy="5475767"/>
          </a:xfrm>
        </p:spPr>
        <p:txBody>
          <a:bodyPr/>
          <a:lstStyle/>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1646307585"/>
              </p:ext>
            </p:extLst>
          </p:nvPr>
        </p:nvGraphicFramePr>
        <p:xfrm>
          <a:off x="1371601" y="404038"/>
          <a:ext cx="9760687" cy="5720670"/>
        </p:xfrm>
        <a:graphic>
          <a:graphicData uri="http://schemas.openxmlformats.org/drawingml/2006/table">
            <a:tbl>
              <a:tblPr firstRow="1" bandRow="1">
                <a:tableStyleId>{5C22544A-7EE6-4342-B048-85BDC9FD1C3A}</a:tableStyleId>
              </a:tblPr>
              <a:tblGrid>
                <a:gridCol w="2986373"/>
                <a:gridCol w="6774314"/>
              </a:tblGrid>
              <a:tr h="584790">
                <a:tc>
                  <a:txBody>
                    <a:bodyPr/>
                    <a:lstStyle/>
                    <a:p>
                      <a:pPr algn="just">
                        <a:spcAft>
                          <a:spcPts val="0"/>
                        </a:spcAft>
                      </a:pPr>
                      <a:r>
                        <a:rPr lang="fr-FR" sz="2400" dirty="0">
                          <a:effectLst/>
                          <a:latin typeface="+mn-lt"/>
                          <a:ea typeface="MS Mincho"/>
                          <a:cs typeface="Times New Roman"/>
                        </a:rPr>
                        <a:t>Type de vaccin</a:t>
                      </a:r>
                    </a:p>
                  </a:txBody>
                  <a:tcPr marL="68580" marR="68580" marT="0" marB="0" anchor="ctr"/>
                </a:tc>
                <a:tc>
                  <a:txBody>
                    <a:bodyPr/>
                    <a:lstStyle/>
                    <a:p>
                      <a:pPr algn="just">
                        <a:spcAft>
                          <a:spcPts val="0"/>
                        </a:spcAft>
                      </a:pPr>
                      <a:r>
                        <a:rPr lang="fr-FR" sz="2400">
                          <a:effectLst/>
                          <a:latin typeface="+mn-lt"/>
                          <a:ea typeface="MS Mincho"/>
                          <a:cs typeface="Times New Roman"/>
                        </a:rPr>
                        <a:t>Vaccin  vivant </a:t>
                      </a:r>
                    </a:p>
                  </a:txBody>
                  <a:tcPr marL="68580" marR="68580" marT="0" marB="0" anchor="ctr"/>
                </a:tc>
              </a:tr>
              <a:tr h="616688">
                <a:tc>
                  <a:txBody>
                    <a:bodyPr/>
                    <a:lstStyle/>
                    <a:p>
                      <a:pPr algn="just">
                        <a:spcAft>
                          <a:spcPts val="0"/>
                        </a:spcAft>
                      </a:pPr>
                      <a:r>
                        <a:rPr lang="fr-FR" sz="2400" dirty="0">
                          <a:effectLst/>
                          <a:latin typeface="+mn-lt"/>
                          <a:ea typeface="MS Mincho"/>
                          <a:cs typeface="Times New Roman"/>
                        </a:rPr>
                        <a:t>Nombre de doses</a:t>
                      </a:r>
                    </a:p>
                  </a:txBody>
                  <a:tcPr marL="68580" marR="68580" marT="0" marB="0" anchor="ctr"/>
                </a:tc>
                <a:tc>
                  <a:txBody>
                    <a:bodyPr/>
                    <a:lstStyle/>
                    <a:p>
                      <a:pPr algn="just">
                        <a:spcAft>
                          <a:spcPts val="0"/>
                        </a:spcAft>
                      </a:pPr>
                      <a:r>
                        <a:rPr lang="fr-FR" sz="2400">
                          <a:effectLst/>
                          <a:latin typeface="+mn-lt"/>
                          <a:ea typeface="MS Mincho"/>
                          <a:cs typeface="Times New Roman"/>
                        </a:rPr>
                        <a:t>Quatre dans les pays d’endémie (y compris la dose administrée à la naissance) </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Période d’inoculation</a:t>
                      </a:r>
                    </a:p>
                  </a:txBody>
                  <a:tcPr marL="68580" marR="68580" marT="0" marB="0" anchor="ctr"/>
                </a:tc>
                <a:tc>
                  <a:txBody>
                    <a:bodyPr/>
                    <a:lstStyle/>
                    <a:p>
                      <a:pPr algn="just">
                        <a:spcAft>
                          <a:spcPts val="0"/>
                        </a:spcAft>
                      </a:pPr>
                      <a:r>
                        <a:rPr lang="fr-FR" sz="2400">
                          <a:effectLst/>
                          <a:latin typeface="+mn-lt"/>
                          <a:ea typeface="MS Mincho"/>
                          <a:cs typeface="Times New Roman"/>
                        </a:rPr>
                        <a:t>Naissance, 6,10 et 14 semaines</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Réactions indésirables</a:t>
                      </a:r>
                    </a:p>
                  </a:txBody>
                  <a:tcPr marL="68580" marR="68580" marT="0" marB="0" anchor="ctr"/>
                </a:tc>
                <a:tc>
                  <a:txBody>
                    <a:bodyPr/>
                    <a:lstStyle/>
                    <a:p>
                      <a:pPr algn="just">
                        <a:spcAft>
                          <a:spcPts val="0"/>
                        </a:spcAft>
                      </a:pPr>
                      <a:r>
                        <a:rPr lang="fr-FR" sz="2400">
                          <a:effectLst/>
                          <a:latin typeface="+mn-lt"/>
                          <a:ea typeface="MS Mincho"/>
                          <a:cs typeface="Times New Roman"/>
                        </a:rPr>
                        <a:t>Très rarement, une poliomyélite paralytique (environ 2 à 4cas par million d’enfants vaccinés)</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Précautions particulières</a:t>
                      </a:r>
                    </a:p>
                  </a:txBody>
                  <a:tcPr marL="68580" marR="68580" marT="0" marB="0" anchor="ctr"/>
                </a:tc>
                <a:tc>
                  <a:txBody>
                    <a:bodyPr/>
                    <a:lstStyle/>
                    <a:p>
                      <a:pPr algn="just">
                        <a:spcAft>
                          <a:spcPts val="0"/>
                        </a:spcAft>
                      </a:pPr>
                      <a:r>
                        <a:rPr lang="fr-FR" sz="2400">
                          <a:effectLst/>
                          <a:latin typeface="+mn-lt"/>
                          <a:ea typeface="MS Mincho"/>
                          <a:cs typeface="Times New Roman"/>
                        </a:rPr>
                        <a:t>Les enfants qui présentent des syndromes d’immunodéficience</a:t>
                      </a:r>
                    </a:p>
                    <a:p>
                      <a:pPr algn="just">
                        <a:spcAft>
                          <a:spcPts val="0"/>
                        </a:spcAft>
                      </a:pPr>
                      <a:r>
                        <a:rPr lang="fr-FR" sz="2400">
                          <a:effectLst/>
                          <a:latin typeface="+mn-lt"/>
                          <a:ea typeface="MS Mincho"/>
                          <a:cs typeface="Times New Roman"/>
                        </a:rPr>
                        <a:t>congénitale rare doivent recevoir le VPI plutôt que le VPO</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Dose à injecter</a:t>
                      </a:r>
                    </a:p>
                  </a:txBody>
                  <a:tcPr marL="68580" marR="68580" marT="0" marB="0" anchor="ctr"/>
                </a:tc>
                <a:tc>
                  <a:txBody>
                    <a:bodyPr/>
                    <a:lstStyle/>
                    <a:p>
                      <a:pPr algn="just">
                        <a:spcAft>
                          <a:spcPts val="0"/>
                        </a:spcAft>
                      </a:pPr>
                      <a:r>
                        <a:rPr lang="fr-FR" sz="2400" dirty="0">
                          <a:effectLst/>
                          <a:latin typeface="+mn-lt"/>
                          <a:ea typeface="MS Mincho"/>
                          <a:cs typeface="Times New Roman"/>
                        </a:rPr>
                        <a:t>2 gouttes</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Rappel</a:t>
                      </a:r>
                    </a:p>
                  </a:txBody>
                  <a:tcPr marL="68580" marR="68580" marT="0" marB="0" anchor="ctr"/>
                </a:tc>
                <a:tc>
                  <a:txBody>
                    <a:bodyPr/>
                    <a:lstStyle/>
                    <a:p>
                      <a:pPr algn="just">
                        <a:spcAft>
                          <a:spcPts val="0"/>
                        </a:spcAft>
                      </a:pPr>
                      <a:r>
                        <a:rPr lang="fr-FR" sz="2400" dirty="0">
                          <a:effectLst/>
                          <a:latin typeface="+mn-lt"/>
                          <a:ea typeface="MS Mincho"/>
                          <a:cs typeface="Times New Roman"/>
                        </a:rPr>
                        <a:t>Doses supplémentaires administrées dans le cadre des activités d’éradication de la poliomyélite  </a:t>
                      </a:r>
                    </a:p>
                  </a:txBody>
                  <a:tcPr marL="68580" marR="68580" marT="0" marB="0" anchor="ctr"/>
                </a:tc>
              </a:tr>
              <a:tr h="370840">
                <a:tc>
                  <a:txBody>
                    <a:bodyPr/>
                    <a:lstStyle/>
                    <a:p>
                      <a:pPr algn="just">
                        <a:spcAft>
                          <a:spcPts val="0"/>
                        </a:spcAft>
                      </a:pPr>
                      <a:r>
                        <a:rPr lang="fr-FR" sz="2400">
                          <a:effectLst/>
                          <a:latin typeface="+mn-lt"/>
                          <a:ea typeface="MS Mincho"/>
                          <a:cs typeface="Times New Roman"/>
                        </a:rPr>
                        <a:t>Conservation</a:t>
                      </a:r>
                    </a:p>
                  </a:txBody>
                  <a:tcPr marL="68580" marR="68580" marT="0" marB="0" anchor="ctr"/>
                </a:tc>
                <a:tc>
                  <a:txBody>
                    <a:bodyPr/>
                    <a:lstStyle/>
                    <a:p>
                      <a:pPr algn="just">
                        <a:spcAft>
                          <a:spcPts val="0"/>
                        </a:spcAft>
                      </a:pPr>
                      <a:r>
                        <a:rPr lang="fr-FR" sz="2400" dirty="0">
                          <a:effectLst/>
                          <a:latin typeface="+mn-lt"/>
                          <a:ea typeface="MS Mincho"/>
                          <a:cs typeface="Times New Roman"/>
                        </a:rPr>
                        <a:t>entre 2°C et 8°C. </a:t>
                      </a:r>
                    </a:p>
                  </a:txBody>
                  <a:tcPr marL="68580" marR="68580" marT="0" marB="0" anchor="ctr"/>
                </a:tc>
              </a:tr>
            </a:tbl>
          </a:graphicData>
        </a:graphic>
      </p:graphicFrame>
    </p:spTree>
    <p:extLst>
      <p:ext uri="{BB962C8B-B14F-4D97-AF65-F5344CB8AC3E}">
        <p14:creationId xmlns:p14="http://schemas.microsoft.com/office/powerpoint/2010/main" val="1776939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78464"/>
            <a:ext cx="9144000" cy="3285461"/>
          </a:xfrm>
        </p:spPr>
        <p:txBody>
          <a:bodyPr>
            <a:normAutofit fontScale="90000"/>
          </a:bodyPr>
          <a:lstStyle/>
          <a:p>
            <a:r>
              <a:rPr lang="fr-FR" b="1" dirty="0">
                <a:solidFill>
                  <a:schemeClr val="accent5">
                    <a:lumMod val="50000"/>
                  </a:schemeClr>
                </a:solidFill>
                <a:latin typeface="+mn-lt"/>
              </a:rPr>
              <a:t>DESCRIPTION DES DIFFÉRENTS  VACCINS  DU PEV(4</a:t>
            </a:r>
            <a:r>
              <a:rPr lang="fr-FR" b="1" dirty="0">
                <a:solidFill>
                  <a:schemeClr val="accent5">
                    <a:lumMod val="50000"/>
                  </a:schemeClr>
                </a:solidFill>
              </a:rPr>
              <a:t>)</a:t>
            </a:r>
            <a:r>
              <a:rPr lang="fr-FR" dirty="0">
                <a:solidFill>
                  <a:schemeClr val="accent5">
                    <a:lumMod val="50000"/>
                  </a:schemeClr>
                </a:solidFill>
              </a:rPr>
              <a:t/>
            </a:r>
            <a:br>
              <a:rPr lang="fr-FR" dirty="0">
                <a:solidFill>
                  <a:schemeClr val="accent5">
                    <a:lumMod val="50000"/>
                  </a:schemeClr>
                </a:solidFill>
              </a:rPr>
            </a:br>
            <a:endParaRPr lang="fr-FR" dirty="0"/>
          </a:p>
        </p:txBody>
      </p:sp>
      <p:sp>
        <p:nvSpPr>
          <p:cNvPr id="3" name="Sous-titre 2"/>
          <p:cNvSpPr>
            <a:spLocks noGrp="1"/>
          </p:cNvSpPr>
          <p:nvPr>
            <p:ph type="subTitle" idx="1"/>
          </p:nvPr>
        </p:nvSpPr>
        <p:spPr/>
        <p:txBody>
          <a:bodyPr/>
          <a:lstStyle/>
          <a:p>
            <a:r>
              <a:rPr lang="fr-FR" dirty="0">
                <a:solidFill>
                  <a:schemeClr val="accent5">
                    <a:lumMod val="50000"/>
                  </a:schemeClr>
                </a:solidFill>
              </a:rPr>
              <a:t/>
            </a:r>
            <a:br>
              <a:rPr lang="fr-FR" dirty="0">
                <a:solidFill>
                  <a:schemeClr val="accent5">
                    <a:lumMod val="50000"/>
                  </a:schemeClr>
                </a:solidFill>
              </a:rPr>
            </a:br>
            <a:r>
              <a:rPr lang="fr-FR" b="1" dirty="0" smtClean="0">
                <a:solidFill>
                  <a:schemeClr val="accent5">
                    <a:lumMod val="50000"/>
                  </a:schemeClr>
                </a:solidFill>
              </a:rPr>
              <a:t>VOIR </a:t>
            </a:r>
            <a:r>
              <a:rPr lang="fr-FR" b="1" dirty="0" smtClean="0"/>
              <a:t>TABLEAU </a:t>
            </a:r>
            <a:r>
              <a:rPr lang="fr-FR" b="1" dirty="0"/>
              <a:t>4</a:t>
            </a:r>
          </a:p>
          <a:p>
            <a:r>
              <a:rPr lang="fr-FR" sz="3200" b="1" dirty="0">
                <a:solidFill>
                  <a:srgbClr val="C00000"/>
                </a:solidFill>
              </a:rPr>
              <a:t>Le VPI : Vaccin Polio Inactivé</a:t>
            </a:r>
            <a:endParaRPr lang="fr-FR" sz="3200" dirty="0">
              <a:solidFill>
                <a:srgbClr val="C00000"/>
              </a:solidFill>
            </a:endParaRPr>
          </a:p>
          <a:p>
            <a:endParaRPr lang="fr-FR" dirty="0">
              <a:solidFill>
                <a:srgbClr val="C00000"/>
              </a:solidFill>
            </a:endParaRPr>
          </a:p>
          <a:p>
            <a:endParaRPr lang="fr-FR" dirty="0"/>
          </a:p>
        </p:txBody>
      </p:sp>
    </p:spTree>
    <p:extLst>
      <p:ext uri="{BB962C8B-B14F-4D97-AF65-F5344CB8AC3E}">
        <p14:creationId xmlns:p14="http://schemas.microsoft.com/office/powerpoint/2010/main" val="722924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pPr fontAlgn="ctr"/>
            <a:r>
              <a:rPr lang="fr-FR" dirty="0"/>
              <a:t/>
            </a:r>
            <a:br>
              <a:rPr lang="fr-FR" dirty="0"/>
            </a:br>
            <a:endParaRPr lang="fr-FR" dirty="0"/>
          </a:p>
        </p:txBody>
      </p:sp>
      <p:sp>
        <p:nvSpPr>
          <p:cNvPr id="3" name="Sous-titre 2"/>
          <p:cNvSpPr>
            <a:spLocks noGrp="1"/>
          </p:cNvSpPr>
          <p:nvPr>
            <p:ph type="subTitle" idx="1"/>
          </p:nvPr>
        </p:nvSpPr>
        <p:spPr>
          <a:xfrm>
            <a:off x="1524000" y="691115"/>
            <a:ext cx="9144000" cy="5273749"/>
          </a:xfrm>
        </p:spPr>
        <p:txBody>
          <a:bodyPr/>
          <a:lstStyle/>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1033527282"/>
              </p:ext>
            </p:extLst>
          </p:nvPr>
        </p:nvGraphicFramePr>
        <p:xfrm>
          <a:off x="1095152" y="719668"/>
          <a:ext cx="10058400" cy="5500378"/>
        </p:xfrm>
        <a:graphic>
          <a:graphicData uri="http://schemas.openxmlformats.org/drawingml/2006/table">
            <a:tbl>
              <a:tblPr firstRow="1" bandRow="1">
                <a:tableStyleId>{5C22544A-7EE6-4342-B048-85BDC9FD1C3A}</a:tableStyleId>
              </a:tblPr>
              <a:tblGrid>
                <a:gridCol w="3561908"/>
                <a:gridCol w="6496492"/>
              </a:tblGrid>
              <a:tr h="392884">
                <a:tc>
                  <a:txBody>
                    <a:bodyPr/>
                    <a:lstStyle/>
                    <a:p>
                      <a:pPr algn="just">
                        <a:spcAft>
                          <a:spcPts val="0"/>
                        </a:spcAft>
                      </a:pPr>
                      <a:r>
                        <a:rPr lang="fr-FR" sz="2500" dirty="0">
                          <a:effectLst/>
                          <a:latin typeface="+mn-lt"/>
                          <a:ea typeface="MS Mincho"/>
                          <a:cs typeface="Times New Roman"/>
                        </a:rPr>
                        <a:t>Type de vaccin</a:t>
                      </a:r>
                    </a:p>
                  </a:txBody>
                  <a:tcPr marL="68580" marR="68580" marT="0" marB="0" anchor="ctr"/>
                </a:tc>
                <a:tc>
                  <a:txBody>
                    <a:bodyPr/>
                    <a:lstStyle/>
                    <a:p>
                      <a:pPr algn="just">
                        <a:spcAft>
                          <a:spcPts val="0"/>
                        </a:spcAft>
                      </a:pPr>
                      <a:r>
                        <a:rPr lang="fr-FR" sz="2500">
                          <a:effectLst/>
                          <a:latin typeface="+mn-lt"/>
                          <a:ea typeface="MS Mincho"/>
                          <a:cs typeface="Times New Roman"/>
                        </a:rPr>
                        <a:t>Vaccin  inactivé </a:t>
                      </a:r>
                    </a:p>
                  </a:txBody>
                  <a:tcPr marL="68580" marR="68580" marT="0" marB="0" anchor="ctr"/>
                </a:tc>
              </a:tr>
              <a:tr h="392884">
                <a:tc>
                  <a:txBody>
                    <a:bodyPr/>
                    <a:lstStyle/>
                    <a:p>
                      <a:pPr algn="just">
                        <a:spcAft>
                          <a:spcPts val="0"/>
                        </a:spcAft>
                      </a:pPr>
                      <a:r>
                        <a:rPr lang="fr-FR" sz="2500">
                          <a:effectLst/>
                          <a:latin typeface="+mn-lt"/>
                          <a:ea typeface="MS Mincho"/>
                          <a:cs typeface="Times New Roman"/>
                        </a:rPr>
                        <a:t>Nombre de doses</a:t>
                      </a:r>
                    </a:p>
                  </a:txBody>
                  <a:tcPr marL="68580" marR="68580" marT="0" marB="0" anchor="ctr"/>
                </a:tc>
                <a:tc>
                  <a:txBody>
                    <a:bodyPr/>
                    <a:lstStyle/>
                    <a:p>
                      <a:pPr algn="just">
                        <a:spcAft>
                          <a:spcPts val="0"/>
                        </a:spcAft>
                      </a:pPr>
                      <a:r>
                        <a:rPr lang="fr-FR" sz="2500">
                          <a:effectLst/>
                          <a:latin typeface="+mn-lt"/>
                          <a:ea typeface="MS Mincho"/>
                          <a:cs typeface="Times New Roman"/>
                        </a:rPr>
                        <a:t>Dose unique à 14 semaines </a:t>
                      </a:r>
                    </a:p>
                  </a:txBody>
                  <a:tcPr marL="68580" marR="68580" marT="0" marB="0" anchor="ctr"/>
                </a:tc>
              </a:tr>
              <a:tr h="392884">
                <a:tc>
                  <a:txBody>
                    <a:bodyPr/>
                    <a:lstStyle/>
                    <a:p>
                      <a:pPr algn="just">
                        <a:spcAft>
                          <a:spcPts val="0"/>
                        </a:spcAft>
                      </a:pPr>
                      <a:r>
                        <a:rPr lang="fr-FR" sz="2500" dirty="0">
                          <a:effectLst/>
                          <a:latin typeface="+mn-lt"/>
                          <a:ea typeface="MS Mincho"/>
                          <a:cs typeface="Times New Roman"/>
                        </a:rPr>
                        <a:t>Présentation</a:t>
                      </a:r>
                    </a:p>
                  </a:txBody>
                  <a:tcPr marL="68580" marR="68580" marT="0" marB="0" anchor="ctr"/>
                </a:tc>
                <a:tc>
                  <a:txBody>
                    <a:bodyPr/>
                    <a:lstStyle/>
                    <a:p>
                      <a:pPr algn="just">
                        <a:spcAft>
                          <a:spcPts val="0"/>
                        </a:spcAft>
                      </a:pPr>
                      <a:r>
                        <a:rPr lang="fr-FR" sz="2500">
                          <a:effectLst/>
                          <a:latin typeface="+mn-lt"/>
                          <a:ea typeface="MS Mincho"/>
                          <a:cs typeface="Times New Roman"/>
                        </a:rPr>
                        <a:t>Sous forme injectable</a:t>
                      </a:r>
                    </a:p>
                  </a:txBody>
                  <a:tcPr marL="68580" marR="68580" marT="0" marB="0" anchor="ctr"/>
                </a:tc>
              </a:tr>
              <a:tr h="1178653">
                <a:tc>
                  <a:txBody>
                    <a:bodyPr/>
                    <a:lstStyle/>
                    <a:p>
                      <a:pPr algn="just">
                        <a:spcAft>
                          <a:spcPts val="0"/>
                        </a:spcAft>
                      </a:pPr>
                      <a:r>
                        <a:rPr lang="fr-FR" sz="2500" dirty="0">
                          <a:effectLst/>
                          <a:latin typeface="+mn-lt"/>
                          <a:ea typeface="MS Mincho"/>
                          <a:cs typeface="Times New Roman"/>
                        </a:rPr>
                        <a:t>Réactions indésirables</a:t>
                      </a:r>
                    </a:p>
                  </a:txBody>
                  <a:tcPr marL="68580" marR="68580" marT="0" marB="0" anchor="ctr"/>
                </a:tc>
                <a:tc>
                  <a:txBody>
                    <a:bodyPr/>
                    <a:lstStyle/>
                    <a:p>
                      <a:pPr algn="just">
                        <a:spcAft>
                          <a:spcPts val="0"/>
                        </a:spcAft>
                      </a:pPr>
                      <a:r>
                        <a:rPr lang="fr-FR" sz="2500">
                          <a:effectLst/>
                          <a:latin typeface="+mn-lt"/>
                          <a:ea typeface="MS Mincho"/>
                          <a:cs typeface="Times New Roman"/>
                        </a:rPr>
                        <a:t>Très rarement, une poliomyélite paralytique (environ 2 à 4cas par million d’enfants vaccinés)</a:t>
                      </a:r>
                    </a:p>
                  </a:txBody>
                  <a:tcPr marL="68580" marR="68580" marT="0" marB="0" anchor="ctr"/>
                </a:tc>
              </a:tr>
              <a:tr h="1178653">
                <a:tc>
                  <a:txBody>
                    <a:bodyPr/>
                    <a:lstStyle/>
                    <a:p>
                      <a:pPr algn="just">
                        <a:spcAft>
                          <a:spcPts val="0"/>
                        </a:spcAft>
                      </a:pPr>
                      <a:r>
                        <a:rPr lang="fr-FR" sz="2500" dirty="0">
                          <a:effectLst/>
                          <a:latin typeface="+mn-lt"/>
                          <a:ea typeface="MS Mincho"/>
                          <a:cs typeface="Times New Roman"/>
                        </a:rPr>
                        <a:t>Précautions particulières</a:t>
                      </a:r>
                    </a:p>
                  </a:txBody>
                  <a:tcPr marL="68580" marR="68580" marT="0" marB="0" anchor="ctr"/>
                </a:tc>
                <a:tc>
                  <a:txBody>
                    <a:bodyPr/>
                    <a:lstStyle/>
                    <a:p>
                      <a:pPr algn="just">
                        <a:spcAft>
                          <a:spcPts val="0"/>
                        </a:spcAft>
                      </a:pPr>
                      <a:r>
                        <a:rPr lang="fr-FR" sz="2500">
                          <a:effectLst/>
                          <a:latin typeface="+mn-lt"/>
                          <a:ea typeface="MS Mincho"/>
                          <a:cs typeface="Times New Roman"/>
                        </a:rPr>
                        <a:t>-En cas de doute sur la congélation d’un flacon il ne doit pas être utilisé.</a:t>
                      </a:r>
                    </a:p>
                    <a:p>
                      <a:pPr algn="just">
                        <a:spcAft>
                          <a:spcPts val="0"/>
                        </a:spcAft>
                      </a:pPr>
                      <a:r>
                        <a:rPr lang="fr-FR" sz="2500">
                          <a:effectLst/>
                          <a:latin typeface="+mn-lt"/>
                          <a:ea typeface="MS Mincho"/>
                          <a:cs typeface="Times New Roman"/>
                        </a:rPr>
                        <a:t>-Ne jamais injecter le vaccin dans la fesse,</a:t>
                      </a:r>
                    </a:p>
                  </a:txBody>
                  <a:tcPr marL="68580" marR="68580" marT="0" marB="0" anchor="ctr"/>
                </a:tc>
              </a:tr>
              <a:tr h="392884">
                <a:tc>
                  <a:txBody>
                    <a:bodyPr/>
                    <a:lstStyle/>
                    <a:p>
                      <a:pPr algn="just">
                        <a:spcAft>
                          <a:spcPts val="0"/>
                        </a:spcAft>
                      </a:pPr>
                      <a:r>
                        <a:rPr lang="fr-FR" sz="2500" dirty="0">
                          <a:effectLst/>
                          <a:latin typeface="+mn-lt"/>
                          <a:ea typeface="MS Mincho"/>
                          <a:cs typeface="Times New Roman"/>
                        </a:rPr>
                        <a:t>Volume de la dose</a:t>
                      </a:r>
                    </a:p>
                  </a:txBody>
                  <a:tcPr marL="68580" marR="68580" marT="0" marB="0" anchor="ctr"/>
                </a:tc>
                <a:tc>
                  <a:txBody>
                    <a:bodyPr/>
                    <a:lstStyle/>
                    <a:p>
                      <a:pPr algn="just">
                        <a:spcAft>
                          <a:spcPts val="0"/>
                        </a:spcAft>
                      </a:pPr>
                      <a:r>
                        <a:rPr lang="fr-FR" sz="2500">
                          <a:effectLst/>
                          <a:latin typeface="+mn-lt"/>
                          <a:ea typeface="MS Mincho"/>
                          <a:cs typeface="Times New Roman"/>
                        </a:rPr>
                        <a:t>0,5 ml</a:t>
                      </a:r>
                    </a:p>
                  </a:txBody>
                  <a:tcPr marL="68580" marR="68580" marT="0" marB="0" anchor="ctr"/>
                </a:tc>
              </a:tr>
              <a:tr h="392884">
                <a:tc>
                  <a:txBody>
                    <a:bodyPr/>
                    <a:lstStyle/>
                    <a:p>
                      <a:pPr algn="just">
                        <a:spcAft>
                          <a:spcPts val="0"/>
                        </a:spcAft>
                      </a:pPr>
                      <a:r>
                        <a:rPr lang="fr-FR" sz="2500" dirty="0">
                          <a:effectLst/>
                          <a:latin typeface="+mn-lt"/>
                          <a:ea typeface="MS Mincho"/>
                          <a:cs typeface="Times New Roman"/>
                        </a:rPr>
                        <a:t>Rappel</a:t>
                      </a:r>
                    </a:p>
                  </a:txBody>
                  <a:tcPr marL="68580" marR="68580" marT="0" marB="0" anchor="ctr"/>
                </a:tc>
                <a:tc>
                  <a:txBody>
                    <a:bodyPr/>
                    <a:lstStyle/>
                    <a:p>
                      <a:pPr algn="just">
                        <a:spcAft>
                          <a:spcPts val="0"/>
                        </a:spcAft>
                      </a:pPr>
                      <a:r>
                        <a:rPr lang="fr-FR" sz="2500">
                          <a:effectLst/>
                          <a:latin typeface="+mn-lt"/>
                          <a:ea typeface="MS Mincho"/>
                          <a:cs typeface="Times New Roman"/>
                        </a:rPr>
                        <a:t>Aucun  </a:t>
                      </a:r>
                    </a:p>
                  </a:txBody>
                  <a:tcPr marL="68580" marR="68580" marT="0" marB="0" anchor="ctr"/>
                </a:tc>
              </a:tr>
              <a:tr h="392884">
                <a:tc>
                  <a:txBody>
                    <a:bodyPr/>
                    <a:lstStyle/>
                    <a:p>
                      <a:pPr algn="just">
                        <a:spcAft>
                          <a:spcPts val="0"/>
                        </a:spcAft>
                      </a:pPr>
                      <a:r>
                        <a:rPr lang="fr-FR" sz="2500" dirty="0">
                          <a:effectLst/>
                          <a:latin typeface="+mn-lt"/>
                          <a:ea typeface="MS Mincho"/>
                          <a:cs typeface="Times New Roman"/>
                        </a:rPr>
                        <a:t>Point d’administration</a:t>
                      </a:r>
                    </a:p>
                  </a:txBody>
                  <a:tcPr marL="68580" marR="68580" marT="0" marB="0" anchor="ctr"/>
                </a:tc>
                <a:tc>
                  <a:txBody>
                    <a:bodyPr/>
                    <a:lstStyle/>
                    <a:p>
                      <a:pPr algn="just">
                        <a:spcAft>
                          <a:spcPts val="0"/>
                        </a:spcAft>
                      </a:pPr>
                      <a:r>
                        <a:rPr lang="fr-FR" sz="2500" dirty="0">
                          <a:effectLst/>
                          <a:latin typeface="+mn-lt"/>
                          <a:ea typeface="MS Mincho"/>
                          <a:cs typeface="Times New Roman"/>
                        </a:rPr>
                        <a:t>La face antéro externe de la cuisse droite</a:t>
                      </a:r>
                    </a:p>
                  </a:txBody>
                  <a:tcPr marL="68580" marR="68580" marT="0" marB="0" anchor="ctr"/>
                </a:tc>
              </a:tr>
              <a:tr h="392884">
                <a:tc>
                  <a:txBody>
                    <a:bodyPr/>
                    <a:lstStyle/>
                    <a:p>
                      <a:pPr algn="just">
                        <a:spcAft>
                          <a:spcPts val="0"/>
                        </a:spcAft>
                      </a:pPr>
                      <a:r>
                        <a:rPr lang="fr-FR" sz="2500">
                          <a:effectLst/>
                          <a:latin typeface="+mn-lt"/>
                          <a:ea typeface="MS Mincho"/>
                          <a:cs typeface="Times New Roman"/>
                        </a:rPr>
                        <a:t>Voie d’administration </a:t>
                      </a:r>
                    </a:p>
                  </a:txBody>
                  <a:tcPr marL="68580" marR="68580" marT="0" marB="0" anchor="ctr"/>
                </a:tc>
                <a:tc>
                  <a:txBody>
                    <a:bodyPr/>
                    <a:lstStyle/>
                    <a:p>
                      <a:pPr algn="just">
                        <a:spcAft>
                          <a:spcPts val="0"/>
                        </a:spcAft>
                      </a:pPr>
                      <a:r>
                        <a:rPr lang="fr-FR" sz="2500" dirty="0">
                          <a:effectLst/>
                          <a:latin typeface="+mn-lt"/>
                          <a:ea typeface="MS Mincho"/>
                          <a:cs typeface="Times New Roman"/>
                        </a:rPr>
                        <a:t>Intra musculaire (IM)</a:t>
                      </a:r>
                    </a:p>
                  </a:txBody>
                  <a:tcPr marL="68580" marR="68580" marT="0" marB="0" anchor="ctr"/>
                </a:tc>
              </a:tr>
              <a:tr h="392884">
                <a:tc>
                  <a:txBody>
                    <a:bodyPr/>
                    <a:lstStyle/>
                    <a:p>
                      <a:pPr algn="just">
                        <a:spcAft>
                          <a:spcPts val="0"/>
                        </a:spcAft>
                      </a:pPr>
                      <a:r>
                        <a:rPr lang="fr-FR" sz="2500">
                          <a:effectLst/>
                          <a:latin typeface="+mn-lt"/>
                          <a:ea typeface="MS Mincho"/>
                          <a:cs typeface="Times New Roman"/>
                        </a:rPr>
                        <a:t>Conservation</a:t>
                      </a:r>
                    </a:p>
                  </a:txBody>
                  <a:tcPr marL="68580" marR="68580" marT="0" marB="0" anchor="ctr"/>
                </a:tc>
                <a:tc>
                  <a:txBody>
                    <a:bodyPr/>
                    <a:lstStyle/>
                    <a:p>
                      <a:pPr algn="just">
                        <a:spcAft>
                          <a:spcPts val="0"/>
                        </a:spcAft>
                      </a:pPr>
                      <a:r>
                        <a:rPr lang="fr-FR" sz="2500" dirty="0">
                          <a:effectLst/>
                          <a:latin typeface="+mn-lt"/>
                          <a:ea typeface="MS Mincho"/>
                          <a:cs typeface="Times New Roman"/>
                        </a:rPr>
                        <a:t>entre 2°C et 8°C. Il ne doit pas être congelé</a:t>
                      </a:r>
                    </a:p>
                  </a:txBody>
                  <a:tcPr marL="68580" marR="68580" marT="0" marB="0" anchor="ctr"/>
                </a:tc>
              </a:tr>
            </a:tbl>
          </a:graphicData>
        </a:graphic>
      </p:graphicFrame>
    </p:spTree>
    <p:extLst>
      <p:ext uri="{BB962C8B-B14F-4D97-AF65-F5344CB8AC3E}">
        <p14:creationId xmlns:p14="http://schemas.microsoft.com/office/powerpoint/2010/main" val="36985707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691116"/>
            <a:ext cx="9144000" cy="2913321"/>
          </a:xfrm>
        </p:spPr>
        <p:txBody>
          <a:bodyPr>
            <a:noAutofit/>
          </a:bodyPr>
          <a:lstStyle/>
          <a:p>
            <a:r>
              <a:rPr lang="fr-FR" sz="5200" b="1" dirty="0" smtClean="0">
                <a:solidFill>
                  <a:schemeClr val="accent5">
                    <a:lumMod val="50000"/>
                  </a:schemeClr>
                </a:solidFill>
                <a:latin typeface="+mn-lt"/>
              </a:rPr>
              <a:t>DESCRIPTION DES DIFFÉRENTS  VACCINS  DU PEV(5)</a:t>
            </a:r>
            <a:r>
              <a:rPr lang="fr-FR" sz="5200" dirty="0" smtClean="0">
                <a:solidFill>
                  <a:schemeClr val="accent5">
                    <a:lumMod val="50000"/>
                  </a:schemeClr>
                </a:solidFill>
                <a:latin typeface="+mn-lt"/>
              </a:rPr>
              <a:t/>
            </a:r>
            <a:br>
              <a:rPr lang="fr-FR" sz="5200" dirty="0" smtClean="0">
                <a:solidFill>
                  <a:schemeClr val="accent5">
                    <a:lumMod val="50000"/>
                  </a:schemeClr>
                </a:solidFill>
                <a:latin typeface="+mn-lt"/>
              </a:rPr>
            </a:br>
            <a:endParaRPr lang="fr-FR" sz="5200" dirty="0">
              <a:latin typeface="+mn-lt"/>
            </a:endParaRPr>
          </a:p>
        </p:txBody>
      </p:sp>
      <p:sp>
        <p:nvSpPr>
          <p:cNvPr id="3" name="Sous-titre 2"/>
          <p:cNvSpPr>
            <a:spLocks noGrp="1"/>
          </p:cNvSpPr>
          <p:nvPr>
            <p:ph type="subTitle" idx="1"/>
          </p:nvPr>
        </p:nvSpPr>
        <p:spPr/>
        <p:txBody>
          <a:bodyPr/>
          <a:lstStyle/>
          <a:p>
            <a:r>
              <a:rPr lang="fr-FR" b="1" dirty="0" smtClean="0"/>
              <a:t>VOIR TABLEAU </a:t>
            </a:r>
            <a:r>
              <a:rPr lang="fr-FR" b="1" dirty="0"/>
              <a:t>5</a:t>
            </a:r>
          </a:p>
          <a:p>
            <a:r>
              <a:rPr lang="fr-FR" sz="3200" b="1" dirty="0">
                <a:solidFill>
                  <a:srgbClr val="C00000"/>
                </a:solidFill>
              </a:rPr>
              <a:t>Le vaccin </a:t>
            </a:r>
            <a:r>
              <a:rPr lang="fr-FR" sz="3200" b="1" dirty="0" err="1">
                <a:solidFill>
                  <a:srgbClr val="C00000"/>
                </a:solidFill>
              </a:rPr>
              <a:t>RotaTeq</a:t>
            </a:r>
            <a:endParaRPr lang="fr-FR" sz="3200" dirty="0">
              <a:solidFill>
                <a:srgbClr val="C00000"/>
              </a:solidFill>
            </a:endParaRPr>
          </a:p>
          <a:p>
            <a:endParaRPr lang="fr-FR" sz="3200" dirty="0"/>
          </a:p>
        </p:txBody>
      </p:sp>
    </p:spTree>
    <p:extLst>
      <p:ext uri="{BB962C8B-B14F-4D97-AF65-F5344CB8AC3E}">
        <p14:creationId xmlns:p14="http://schemas.microsoft.com/office/powerpoint/2010/main" val="3915508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723013"/>
            <a:ext cx="9144000" cy="5241851"/>
          </a:xfrm>
        </p:spPr>
        <p:txBody>
          <a:bodyPr/>
          <a:lstStyle/>
          <a:p>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1492268756"/>
              </p:ext>
            </p:extLst>
          </p:nvPr>
        </p:nvGraphicFramePr>
        <p:xfrm>
          <a:off x="1594884" y="719666"/>
          <a:ext cx="9856381" cy="5527040"/>
        </p:xfrm>
        <a:graphic>
          <a:graphicData uri="http://schemas.openxmlformats.org/drawingml/2006/table">
            <a:tbl>
              <a:tblPr firstRow="1" bandRow="1">
                <a:tableStyleId>{5C22544A-7EE6-4342-B048-85BDC9FD1C3A}</a:tableStyleId>
              </a:tblPr>
              <a:tblGrid>
                <a:gridCol w="3763476"/>
                <a:gridCol w="6092905"/>
              </a:tblGrid>
              <a:tr h="370840">
                <a:tc>
                  <a:txBody>
                    <a:bodyPr/>
                    <a:lstStyle/>
                    <a:p>
                      <a:pPr algn="just">
                        <a:spcAft>
                          <a:spcPts val="0"/>
                        </a:spcAft>
                      </a:pPr>
                      <a:r>
                        <a:rPr lang="fr-FR" sz="2400" dirty="0">
                          <a:effectLst/>
                          <a:latin typeface="+mn-lt"/>
                          <a:ea typeface="MS Mincho"/>
                          <a:cs typeface="Times New Roman"/>
                        </a:rPr>
                        <a:t>Type de vaccin</a:t>
                      </a:r>
                    </a:p>
                  </a:txBody>
                  <a:tcPr marL="68580" marR="68580" marT="0" marB="0" anchor="ctr"/>
                </a:tc>
                <a:tc>
                  <a:txBody>
                    <a:bodyPr/>
                    <a:lstStyle/>
                    <a:p>
                      <a:pPr algn="just">
                        <a:spcAft>
                          <a:spcPts val="0"/>
                        </a:spcAft>
                      </a:pPr>
                      <a:r>
                        <a:rPr lang="fr-FR" sz="2400">
                          <a:effectLst/>
                          <a:latin typeface="+mn-lt"/>
                          <a:ea typeface="MS Mincho"/>
                          <a:cs typeface="Times New Roman"/>
                        </a:rPr>
                        <a:t>un vaccin vivant atténué. </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Présentation</a:t>
                      </a:r>
                    </a:p>
                  </a:txBody>
                  <a:tcPr marL="68580" marR="68580" marT="0" marB="0" anchor="ctr"/>
                </a:tc>
                <a:tc>
                  <a:txBody>
                    <a:bodyPr/>
                    <a:lstStyle/>
                    <a:p>
                      <a:pPr algn="just">
                        <a:spcAft>
                          <a:spcPts val="0"/>
                        </a:spcAft>
                      </a:pPr>
                      <a:r>
                        <a:rPr lang="fr-FR" sz="2400">
                          <a:effectLst/>
                          <a:latin typeface="+mn-lt"/>
                          <a:ea typeface="MS Mincho"/>
                          <a:cs typeface="Times New Roman"/>
                        </a:rPr>
                        <a:t>sous forme liquide en flacon monodose (tube de 2ml)</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Effets secondaires</a:t>
                      </a:r>
                    </a:p>
                  </a:txBody>
                  <a:tcPr marL="68580" marR="68580" marT="0" marB="0" anchor="ctr"/>
                </a:tc>
                <a:tc>
                  <a:txBody>
                    <a:bodyPr/>
                    <a:lstStyle/>
                    <a:p>
                      <a:pPr algn="just">
                        <a:spcAft>
                          <a:spcPts val="0"/>
                        </a:spcAft>
                      </a:pPr>
                      <a:r>
                        <a:rPr lang="fr-FR" sz="2400">
                          <a:effectLst/>
                          <a:latin typeface="+mn-lt"/>
                          <a:ea typeface="MS Mincho"/>
                          <a:cs typeface="Times New Roman"/>
                        </a:rPr>
                        <a:t>Parfois l’irritabilité et la perte de l’appétit</a:t>
                      </a:r>
                    </a:p>
                  </a:txBody>
                  <a:tcPr marL="68580" marR="68580" marT="0" marB="0" anchor="ctr"/>
                </a:tc>
              </a:tr>
              <a:tr h="1646314">
                <a:tc>
                  <a:txBody>
                    <a:bodyPr/>
                    <a:lstStyle/>
                    <a:p>
                      <a:pPr algn="just">
                        <a:spcAft>
                          <a:spcPts val="0"/>
                        </a:spcAft>
                      </a:pPr>
                      <a:r>
                        <a:rPr lang="fr-FR" sz="2400" dirty="0">
                          <a:effectLst/>
                          <a:latin typeface="+mn-lt"/>
                          <a:ea typeface="MS Mincho"/>
                          <a:cs typeface="Times New Roman"/>
                        </a:rPr>
                        <a:t>Contre-indications</a:t>
                      </a:r>
                    </a:p>
                  </a:txBody>
                  <a:tcPr marL="68580" marR="68580" marT="0" marB="0" anchor="ctr"/>
                </a:tc>
                <a:tc>
                  <a:txBody>
                    <a:bodyPr/>
                    <a:lstStyle/>
                    <a:p>
                      <a:pPr>
                        <a:spcAft>
                          <a:spcPts val="0"/>
                        </a:spcAft>
                      </a:pPr>
                      <a:r>
                        <a:rPr lang="fr-FR" sz="2400" dirty="0">
                          <a:effectLst/>
                          <a:latin typeface="+mn-lt"/>
                          <a:ea typeface="MS Mincho"/>
                          <a:cs typeface="Times New Roman"/>
                        </a:rPr>
                        <a:t>Hypersensibilité après une administration antérieure du vaccin, antécédent d’invagination intestinale, immunodépression, diarrhée et vomissements</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Nombre de doses</a:t>
                      </a:r>
                    </a:p>
                  </a:txBody>
                  <a:tcPr marL="68580" marR="68580" marT="0" marB="0" anchor="ctr"/>
                </a:tc>
                <a:tc>
                  <a:txBody>
                    <a:bodyPr/>
                    <a:lstStyle/>
                    <a:p>
                      <a:pPr algn="just">
                        <a:spcAft>
                          <a:spcPts val="0"/>
                        </a:spcAft>
                      </a:pPr>
                      <a:r>
                        <a:rPr lang="fr-FR" sz="2400">
                          <a:effectLst/>
                          <a:latin typeface="+mn-lt"/>
                          <a:ea typeface="MS Mincho"/>
                          <a:cs typeface="Times New Roman"/>
                        </a:rPr>
                        <a:t>Trois</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Période d’inoculation</a:t>
                      </a:r>
                    </a:p>
                  </a:txBody>
                  <a:tcPr marL="68580" marR="68580" marT="0" marB="0" anchor="ctr"/>
                </a:tc>
                <a:tc>
                  <a:txBody>
                    <a:bodyPr/>
                    <a:lstStyle/>
                    <a:p>
                      <a:pPr algn="just">
                        <a:spcAft>
                          <a:spcPts val="0"/>
                        </a:spcAft>
                      </a:pPr>
                      <a:r>
                        <a:rPr lang="fr-FR" sz="2400">
                          <a:effectLst/>
                          <a:latin typeface="+mn-lt"/>
                          <a:ea typeface="MS Mincho"/>
                          <a:cs typeface="Times New Roman"/>
                        </a:rPr>
                        <a:t>6,10 et 14 semaines après la naissance</a:t>
                      </a:r>
                    </a:p>
                  </a:txBody>
                  <a:tcPr marL="68580" marR="68580" marT="0" marB="0" anchor="ctr"/>
                </a:tc>
              </a:tr>
              <a:tr h="370840">
                <a:tc>
                  <a:txBody>
                    <a:bodyPr/>
                    <a:lstStyle/>
                    <a:p>
                      <a:pPr algn="just">
                        <a:spcAft>
                          <a:spcPts val="0"/>
                        </a:spcAft>
                      </a:pPr>
                      <a:r>
                        <a:rPr lang="fr-FR" sz="2400" dirty="0">
                          <a:effectLst/>
                          <a:latin typeface="+mn-lt"/>
                          <a:ea typeface="MS Mincho"/>
                          <a:cs typeface="Times New Roman"/>
                        </a:rPr>
                        <a:t>Rappel</a:t>
                      </a:r>
                    </a:p>
                  </a:txBody>
                  <a:tcPr marL="68580" marR="68580" marT="0" marB="0" anchor="ctr"/>
                </a:tc>
                <a:tc>
                  <a:txBody>
                    <a:bodyPr/>
                    <a:lstStyle/>
                    <a:p>
                      <a:pPr algn="just">
                        <a:spcAft>
                          <a:spcPts val="0"/>
                        </a:spcAft>
                      </a:pPr>
                      <a:r>
                        <a:rPr lang="fr-FR" sz="2400" dirty="0">
                          <a:effectLst/>
                          <a:latin typeface="+mn-lt"/>
                          <a:ea typeface="MS Mincho"/>
                          <a:cs typeface="Times New Roman"/>
                        </a:rPr>
                        <a:t>Aucun</a:t>
                      </a:r>
                    </a:p>
                  </a:txBody>
                  <a:tcPr marL="68580" marR="68580" marT="0" marB="0" anchor="ctr"/>
                </a:tc>
              </a:tr>
              <a:tr h="370840">
                <a:tc>
                  <a:txBody>
                    <a:bodyPr/>
                    <a:lstStyle/>
                    <a:p>
                      <a:pPr algn="just">
                        <a:spcAft>
                          <a:spcPts val="0"/>
                        </a:spcAft>
                      </a:pPr>
                      <a:r>
                        <a:rPr lang="fr-FR" sz="2400">
                          <a:effectLst/>
                          <a:latin typeface="+mn-lt"/>
                          <a:ea typeface="MS Mincho"/>
                          <a:cs typeface="Times New Roman"/>
                        </a:rPr>
                        <a:t>Dose à injecter </a:t>
                      </a:r>
                    </a:p>
                  </a:txBody>
                  <a:tcPr marL="68580" marR="68580" marT="0" marB="0" anchor="ctr"/>
                </a:tc>
                <a:tc>
                  <a:txBody>
                    <a:bodyPr/>
                    <a:lstStyle/>
                    <a:p>
                      <a:pPr algn="just">
                        <a:spcAft>
                          <a:spcPts val="0"/>
                        </a:spcAft>
                      </a:pPr>
                      <a:r>
                        <a:rPr lang="fr-FR" sz="2400" dirty="0">
                          <a:effectLst/>
                          <a:latin typeface="+mn-lt"/>
                          <a:ea typeface="MS Mincho"/>
                          <a:cs typeface="Times New Roman"/>
                        </a:rPr>
                        <a:t>2 ml</a:t>
                      </a:r>
                    </a:p>
                  </a:txBody>
                  <a:tcPr marL="68580" marR="68580" marT="0" marB="0" anchor="ctr"/>
                </a:tc>
              </a:tr>
              <a:tr h="370840">
                <a:tc>
                  <a:txBody>
                    <a:bodyPr/>
                    <a:lstStyle/>
                    <a:p>
                      <a:pPr algn="just">
                        <a:spcAft>
                          <a:spcPts val="0"/>
                        </a:spcAft>
                      </a:pPr>
                      <a:r>
                        <a:rPr lang="fr-FR" sz="2400">
                          <a:effectLst/>
                          <a:latin typeface="+mn-lt"/>
                          <a:ea typeface="MS Mincho"/>
                          <a:cs typeface="Times New Roman"/>
                        </a:rPr>
                        <a:t>Voie d’administration</a:t>
                      </a:r>
                    </a:p>
                  </a:txBody>
                  <a:tcPr marL="68580" marR="68580" marT="0" marB="0" anchor="ctr"/>
                </a:tc>
                <a:tc>
                  <a:txBody>
                    <a:bodyPr/>
                    <a:lstStyle/>
                    <a:p>
                      <a:pPr algn="just">
                        <a:spcAft>
                          <a:spcPts val="0"/>
                        </a:spcAft>
                      </a:pPr>
                      <a:r>
                        <a:rPr lang="fr-FR" sz="2400" dirty="0">
                          <a:effectLst/>
                          <a:latin typeface="+mn-lt"/>
                          <a:ea typeface="MS Mincho"/>
                          <a:cs typeface="Times New Roman"/>
                        </a:rPr>
                        <a:t>Orale</a:t>
                      </a:r>
                    </a:p>
                  </a:txBody>
                  <a:tcPr marL="68580" marR="68580" marT="0" marB="0" anchor="ctr"/>
                </a:tc>
              </a:tr>
              <a:tr h="370840">
                <a:tc>
                  <a:txBody>
                    <a:bodyPr/>
                    <a:lstStyle/>
                    <a:p>
                      <a:pPr algn="just">
                        <a:spcAft>
                          <a:spcPts val="0"/>
                        </a:spcAft>
                      </a:pPr>
                      <a:r>
                        <a:rPr lang="fr-FR" sz="2400">
                          <a:effectLst/>
                          <a:latin typeface="+mn-lt"/>
                          <a:ea typeface="MS Mincho"/>
                          <a:cs typeface="Times New Roman"/>
                        </a:rPr>
                        <a:t>Conservation</a:t>
                      </a:r>
                    </a:p>
                  </a:txBody>
                  <a:tcPr marL="68580" marR="68580" marT="0" marB="0" anchor="ctr"/>
                </a:tc>
                <a:tc>
                  <a:txBody>
                    <a:bodyPr/>
                    <a:lstStyle/>
                    <a:p>
                      <a:pPr algn="just">
                        <a:spcAft>
                          <a:spcPts val="0"/>
                        </a:spcAft>
                      </a:pPr>
                      <a:r>
                        <a:rPr lang="fr-FR" sz="2400" dirty="0">
                          <a:effectLst/>
                          <a:latin typeface="+mn-lt"/>
                          <a:ea typeface="MS Mincho"/>
                          <a:cs typeface="Times New Roman"/>
                        </a:rPr>
                        <a:t>entre 2°C et 8°C. </a:t>
                      </a:r>
                    </a:p>
                  </a:txBody>
                  <a:tcPr marL="68580" marR="68580" marT="0" marB="0" anchor="ctr"/>
                </a:tc>
              </a:tr>
            </a:tbl>
          </a:graphicData>
        </a:graphic>
      </p:graphicFrame>
    </p:spTree>
    <p:extLst>
      <p:ext uri="{BB962C8B-B14F-4D97-AF65-F5344CB8AC3E}">
        <p14:creationId xmlns:p14="http://schemas.microsoft.com/office/powerpoint/2010/main" val="26514831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b="1" dirty="0">
                <a:solidFill>
                  <a:schemeClr val="accent5">
                    <a:lumMod val="50000"/>
                  </a:schemeClr>
                </a:solidFill>
              </a:rPr>
              <a:t>DESCRIPTION DES DIFFÉRENTS  VACCINS  DU PEV(6)</a:t>
            </a:r>
            <a:r>
              <a:rPr lang="fr-FR" dirty="0">
                <a:solidFill>
                  <a:schemeClr val="accent5">
                    <a:lumMod val="50000"/>
                  </a:schemeClr>
                </a:solidFill>
              </a:rPr>
              <a:t/>
            </a:r>
            <a:br>
              <a:rPr lang="fr-FR" dirty="0">
                <a:solidFill>
                  <a:schemeClr val="accent5">
                    <a:lumMod val="50000"/>
                  </a:schemeClr>
                </a:solidFill>
              </a:rPr>
            </a:br>
            <a:endParaRPr lang="fr-FR" dirty="0"/>
          </a:p>
        </p:txBody>
      </p:sp>
      <p:sp>
        <p:nvSpPr>
          <p:cNvPr id="3" name="Sous-titre 2"/>
          <p:cNvSpPr>
            <a:spLocks noGrp="1"/>
          </p:cNvSpPr>
          <p:nvPr>
            <p:ph type="subTitle" idx="1"/>
          </p:nvPr>
        </p:nvSpPr>
        <p:spPr/>
        <p:txBody>
          <a:bodyPr>
            <a:normAutofit/>
          </a:bodyPr>
          <a:lstStyle/>
          <a:p>
            <a:r>
              <a:rPr lang="fr-FR" sz="3200" b="1" u="sng" dirty="0"/>
              <a:t>TABLEAU 6</a:t>
            </a:r>
          </a:p>
          <a:p>
            <a:r>
              <a:rPr lang="fr-FR" sz="3200" b="1" dirty="0">
                <a:solidFill>
                  <a:srgbClr val="C00000"/>
                </a:solidFill>
              </a:rPr>
              <a:t>Le PCV13 (vaccin anti </a:t>
            </a:r>
            <a:r>
              <a:rPr lang="fr-FR" sz="3200" b="1" dirty="0" err="1">
                <a:solidFill>
                  <a:srgbClr val="C00000"/>
                </a:solidFill>
              </a:rPr>
              <a:t>pneumococcique</a:t>
            </a:r>
            <a:r>
              <a:rPr lang="fr-FR" sz="3200" b="1" dirty="0">
                <a:solidFill>
                  <a:srgbClr val="C00000"/>
                </a:solidFill>
              </a:rPr>
              <a:t> conjugué</a:t>
            </a:r>
            <a:endParaRPr lang="fr-FR" sz="3200" dirty="0"/>
          </a:p>
        </p:txBody>
      </p:sp>
    </p:spTree>
    <p:extLst>
      <p:ext uri="{BB962C8B-B14F-4D97-AF65-F5344CB8AC3E}">
        <p14:creationId xmlns:p14="http://schemas.microsoft.com/office/powerpoint/2010/main" val="35681973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489097"/>
            <a:ext cx="9144000" cy="5358809"/>
          </a:xfrm>
        </p:spPr>
        <p:txBody>
          <a:bodyPr/>
          <a:lstStyle/>
          <a:p>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880194659"/>
              </p:ext>
            </p:extLst>
          </p:nvPr>
        </p:nvGraphicFramePr>
        <p:xfrm>
          <a:off x="1594885" y="472549"/>
          <a:ext cx="9548036" cy="5814021"/>
        </p:xfrm>
        <a:graphic>
          <a:graphicData uri="http://schemas.openxmlformats.org/drawingml/2006/table">
            <a:tbl>
              <a:tblPr firstRow="1" bandRow="1">
                <a:tableStyleId>{5C22544A-7EE6-4342-B048-85BDC9FD1C3A}</a:tableStyleId>
              </a:tblPr>
              <a:tblGrid>
                <a:gridCol w="3125971"/>
                <a:gridCol w="6422065"/>
              </a:tblGrid>
              <a:tr h="675768">
                <a:tc>
                  <a:txBody>
                    <a:bodyPr/>
                    <a:lstStyle/>
                    <a:p>
                      <a:pPr algn="just">
                        <a:spcAft>
                          <a:spcPts val="0"/>
                        </a:spcAft>
                      </a:pPr>
                      <a:r>
                        <a:rPr lang="fr-FR" sz="2600" dirty="0" smtClean="0">
                          <a:effectLst/>
                          <a:latin typeface="+mn-lt"/>
                          <a:ea typeface="MS Mincho"/>
                          <a:cs typeface="Times New Roman"/>
                        </a:rPr>
                        <a:t>Type de vaccin</a:t>
                      </a:r>
                      <a:endParaRPr lang="fr-FR" sz="2600" dirty="0">
                        <a:effectLst/>
                        <a:latin typeface="+mn-lt"/>
                        <a:ea typeface="MS Mincho"/>
                        <a:cs typeface="Times New Roman"/>
                      </a:endParaRPr>
                    </a:p>
                  </a:txBody>
                  <a:tcPr marL="68580" marR="68580" marT="0" marB="0" anchor="ctr"/>
                </a:tc>
                <a:tc>
                  <a:txBody>
                    <a:bodyPr/>
                    <a:lstStyle/>
                    <a:p>
                      <a:pPr algn="just">
                        <a:spcAft>
                          <a:spcPts val="0"/>
                        </a:spcAft>
                      </a:pPr>
                      <a:r>
                        <a:rPr lang="fr-FR" sz="2600" dirty="0">
                          <a:effectLst/>
                          <a:latin typeface="+mn-lt"/>
                          <a:ea typeface="MS Mincho"/>
                          <a:cs typeface="Times New Roman"/>
                        </a:rPr>
                        <a:t> </a:t>
                      </a:r>
                    </a:p>
                    <a:p>
                      <a:pPr algn="just">
                        <a:spcAft>
                          <a:spcPts val="0"/>
                        </a:spcAft>
                      </a:pPr>
                      <a:r>
                        <a:rPr lang="fr-FR" sz="2600" dirty="0">
                          <a:effectLst/>
                          <a:latin typeface="+mn-lt"/>
                          <a:ea typeface="MS Mincho"/>
                          <a:cs typeface="Times New Roman"/>
                        </a:rPr>
                        <a:t>Vaccin conjugué à la protéine de polysaccharide </a:t>
                      </a:r>
                    </a:p>
                  </a:txBody>
                  <a:tcPr marL="68580" marR="68580" marT="0" marB="0" anchor="ctr"/>
                </a:tc>
              </a:tr>
              <a:tr h="390977">
                <a:tc>
                  <a:txBody>
                    <a:bodyPr/>
                    <a:lstStyle/>
                    <a:p>
                      <a:pPr algn="just">
                        <a:spcAft>
                          <a:spcPts val="0"/>
                        </a:spcAft>
                      </a:pPr>
                      <a:r>
                        <a:rPr lang="fr-FR" sz="2400" dirty="0">
                          <a:effectLst/>
                          <a:latin typeface="+mn-lt"/>
                          <a:ea typeface="MS Mincho"/>
                          <a:cs typeface="Times New Roman"/>
                        </a:rPr>
                        <a:t>Présentation</a:t>
                      </a:r>
                    </a:p>
                  </a:txBody>
                  <a:tcPr marL="68580" marR="68580" marT="0" marB="0" anchor="ctr"/>
                </a:tc>
                <a:tc>
                  <a:txBody>
                    <a:bodyPr/>
                    <a:lstStyle/>
                    <a:p>
                      <a:pPr algn="just">
                        <a:spcAft>
                          <a:spcPts val="0"/>
                        </a:spcAft>
                      </a:pPr>
                      <a:r>
                        <a:rPr lang="fr-FR" sz="2400">
                          <a:effectLst/>
                          <a:latin typeface="+mn-lt"/>
                          <a:ea typeface="MS Mincho"/>
                          <a:cs typeface="Times New Roman"/>
                        </a:rPr>
                        <a:t>Sous forme liquide en flacon monodose</a:t>
                      </a:r>
                    </a:p>
                  </a:txBody>
                  <a:tcPr marL="68580" marR="68580" marT="0" marB="0" anchor="ctr"/>
                </a:tc>
              </a:tr>
              <a:tr h="326813">
                <a:tc>
                  <a:txBody>
                    <a:bodyPr/>
                    <a:lstStyle/>
                    <a:p>
                      <a:pPr algn="just">
                        <a:spcAft>
                          <a:spcPts val="0"/>
                        </a:spcAft>
                      </a:pPr>
                      <a:r>
                        <a:rPr lang="fr-FR" sz="2400" dirty="0">
                          <a:effectLst/>
                          <a:latin typeface="+mn-lt"/>
                          <a:ea typeface="MS Mincho"/>
                          <a:cs typeface="Times New Roman"/>
                        </a:rPr>
                        <a:t>Nombre de doses</a:t>
                      </a:r>
                    </a:p>
                  </a:txBody>
                  <a:tcPr marL="68580" marR="68580" marT="0" marB="0" anchor="ctr"/>
                </a:tc>
                <a:tc>
                  <a:txBody>
                    <a:bodyPr/>
                    <a:lstStyle/>
                    <a:p>
                      <a:pPr algn="just">
                        <a:spcAft>
                          <a:spcPts val="0"/>
                        </a:spcAft>
                      </a:pPr>
                      <a:r>
                        <a:rPr lang="fr-FR" sz="2400">
                          <a:effectLst/>
                          <a:latin typeface="+mn-lt"/>
                          <a:ea typeface="MS Mincho"/>
                          <a:cs typeface="Times New Roman"/>
                        </a:rPr>
                        <a:t>Trois</a:t>
                      </a:r>
                    </a:p>
                  </a:txBody>
                  <a:tcPr marL="68580" marR="68580" marT="0" marB="0" anchor="ctr"/>
                </a:tc>
              </a:tr>
              <a:tr h="425422">
                <a:tc>
                  <a:txBody>
                    <a:bodyPr/>
                    <a:lstStyle/>
                    <a:p>
                      <a:pPr algn="just">
                        <a:spcAft>
                          <a:spcPts val="0"/>
                        </a:spcAft>
                      </a:pPr>
                      <a:r>
                        <a:rPr lang="fr-FR" sz="2400" dirty="0">
                          <a:effectLst/>
                          <a:latin typeface="+mn-lt"/>
                          <a:ea typeface="MS Mincho"/>
                          <a:cs typeface="Times New Roman"/>
                        </a:rPr>
                        <a:t>Période d’inoculation</a:t>
                      </a:r>
                    </a:p>
                  </a:txBody>
                  <a:tcPr marL="68580" marR="68580" marT="0" marB="0" anchor="ctr"/>
                </a:tc>
                <a:tc>
                  <a:txBody>
                    <a:bodyPr/>
                    <a:lstStyle/>
                    <a:p>
                      <a:pPr algn="just">
                        <a:spcAft>
                          <a:spcPts val="0"/>
                        </a:spcAft>
                      </a:pPr>
                      <a:r>
                        <a:rPr lang="fr-FR" sz="2400" dirty="0">
                          <a:effectLst/>
                          <a:latin typeface="+mn-lt"/>
                          <a:ea typeface="MS Mincho"/>
                          <a:cs typeface="Times New Roman"/>
                        </a:rPr>
                        <a:t>6,10 et 14 semaines après la naissance</a:t>
                      </a:r>
                    </a:p>
                  </a:txBody>
                  <a:tcPr marL="68580" marR="68580" marT="0" marB="0" anchor="ctr"/>
                </a:tc>
              </a:tr>
              <a:tr h="326813">
                <a:tc>
                  <a:txBody>
                    <a:bodyPr/>
                    <a:lstStyle/>
                    <a:p>
                      <a:pPr algn="just">
                        <a:spcAft>
                          <a:spcPts val="0"/>
                        </a:spcAft>
                      </a:pPr>
                      <a:r>
                        <a:rPr lang="fr-FR" sz="2400" dirty="0">
                          <a:effectLst/>
                          <a:latin typeface="+mn-lt"/>
                          <a:ea typeface="MS Mincho"/>
                          <a:cs typeface="Times New Roman"/>
                        </a:rPr>
                        <a:t>Rappel</a:t>
                      </a:r>
                    </a:p>
                  </a:txBody>
                  <a:tcPr marL="68580" marR="68580" marT="0" marB="0" anchor="ctr"/>
                </a:tc>
                <a:tc>
                  <a:txBody>
                    <a:bodyPr/>
                    <a:lstStyle/>
                    <a:p>
                      <a:pPr algn="just">
                        <a:spcAft>
                          <a:spcPts val="0"/>
                        </a:spcAft>
                      </a:pPr>
                      <a:r>
                        <a:rPr lang="fr-FR" sz="2400" dirty="0">
                          <a:effectLst/>
                          <a:latin typeface="+mn-lt"/>
                          <a:ea typeface="MS Mincho"/>
                          <a:cs typeface="Times New Roman"/>
                        </a:rPr>
                        <a:t>Aucun</a:t>
                      </a:r>
                    </a:p>
                  </a:txBody>
                  <a:tcPr marL="68580" marR="68580" marT="0" marB="0" anchor="ctr"/>
                </a:tc>
              </a:tr>
              <a:tr h="653626">
                <a:tc>
                  <a:txBody>
                    <a:bodyPr/>
                    <a:lstStyle/>
                    <a:p>
                      <a:pPr algn="just">
                        <a:spcAft>
                          <a:spcPts val="0"/>
                        </a:spcAft>
                      </a:pPr>
                      <a:r>
                        <a:rPr lang="fr-FR" sz="2400" dirty="0">
                          <a:effectLst/>
                          <a:latin typeface="+mn-lt"/>
                          <a:ea typeface="MS Mincho"/>
                          <a:cs typeface="Times New Roman"/>
                        </a:rPr>
                        <a:t>Contre-indications</a:t>
                      </a:r>
                    </a:p>
                  </a:txBody>
                  <a:tcPr marL="68580" marR="68580" marT="0" marB="0" anchor="ctr"/>
                </a:tc>
                <a:tc>
                  <a:txBody>
                    <a:bodyPr/>
                    <a:lstStyle/>
                    <a:p>
                      <a:pPr algn="just">
                        <a:spcAft>
                          <a:spcPts val="0"/>
                        </a:spcAft>
                      </a:pPr>
                      <a:r>
                        <a:rPr lang="fr-FR" sz="2400" dirty="0">
                          <a:effectLst/>
                          <a:latin typeface="+mn-lt"/>
                          <a:ea typeface="MS Mincho"/>
                          <a:cs typeface="Times New Roman"/>
                        </a:rPr>
                        <a:t>Hypersensibilité connue à une dose antérieure</a:t>
                      </a:r>
                    </a:p>
                  </a:txBody>
                  <a:tcPr marL="68580" marR="68580" marT="0" marB="0" anchor="ctr"/>
                </a:tc>
              </a:tr>
              <a:tr h="781954">
                <a:tc>
                  <a:txBody>
                    <a:bodyPr/>
                    <a:lstStyle/>
                    <a:p>
                      <a:pPr algn="just">
                        <a:spcAft>
                          <a:spcPts val="0"/>
                        </a:spcAft>
                      </a:pPr>
                      <a:r>
                        <a:rPr lang="fr-FR" sz="2400">
                          <a:effectLst/>
                          <a:latin typeface="+mn-lt"/>
                          <a:ea typeface="MS Mincho"/>
                          <a:cs typeface="Times New Roman"/>
                        </a:rPr>
                        <a:t>Réactions indésirables</a:t>
                      </a:r>
                    </a:p>
                  </a:txBody>
                  <a:tcPr marL="68580" marR="68580" marT="0" marB="0" anchor="ctr"/>
                </a:tc>
                <a:tc>
                  <a:txBody>
                    <a:bodyPr/>
                    <a:lstStyle/>
                    <a:p>
                      <a:pPr>
                        <a:spcAft>
                          <a:spcPts val="0"/>
                        </a:spcAft>
                      </a:pPr>
                      <a:r>
                        <a:rPr lang="fr-FR" sz="2400" dirty="0">
                          <a:effectLst/>
                          <a:latin typeface="+mn-lt"/>
                          <a:ea typeface="MS Mincho"/>
                          <a:cs typeface="Times New Roman"/>
                        </a:rPr>
                        <a:t>Réactions locales (rougeurs, douleurs et tuméfactions),fièvre</a:t>
                      </a:r>
                    </a:p>
                  </a:txBody>
                  <a:tcPr marL="68580" marR="68580" marT="0" marB="0" anchor="ctr"/>
                </a:tc>
              </a:tr>
              <a:tr h="390977">
                <a:tc>
                  <a:txBody>
                    <a:bodyPr/>
                    <a:lstStyle/>
                    <a:p>
                      <a:pPr algn="just">
                        <a:spcAft>
                          <a:spcPts val="0"/>
                        </a:spcAft>
                      </a:pPr>
                      <a:r>
                        <a:rPr lang="fr-FR" sz="2400">
                          <a:effectLst/>
                          <a:latin typeface="+mn-lt"/>
                          <a:ea typeface="MS Mincho"/>
                          <a:cs typeface="Times New Roman"/>
                        </a:rPr>
                        <a:t>Dose à injecter</a:t>
                      </a:r>
                    </a:p>
                  </a:txBody>
                  <a:tcPr marL="68580" marR="68580" marT="0" marB="0" anchor="ctr"/>
                </a:tc>
                <a:tc>
                  <a:txBody>
                    <a:bodyPr/>
                    <a:lstStyle/>
                    <a:p>
                      <a:pPr algn="just">
                        <a:spcAft>
                          <a:spcPts val="0"/>
                        </a:spcAft>
                      </a:pPr>
                      <a:r>
                        <a:rPr lang="fr-FR" sz="2400" dirty="0">
                          <a:effectLst/>
                          <a:latin typeface="+mn-lt"/>
                          <a:ea typeface="MS Mincho"/>
                          <a:cs typeface="Times New Roman"/>
                        </a:rPr>
                        <a:t>0,5 ml</a:t>
                      </a:r>
                    </a:p>
                  </a:txBody>
                  <a:tcPr marL="68580" marR="68580" marT="0" marB="0" anchor="ctr"/>
                </a:tc>
              </a:tr>
              <a:tr h="390977">
                <a:tc>
                  <a:txBody>
                    <a:bodyPr/>
                    <a:lstStyle/>
                    <a:p>
                      <a:pPr algn="just">
                        <a:spcAft>
                          <a:spcPts val="0"/>
                        </a:spcAft>
                      </a:pPr>
                      <a:r>
                        <a:rPr lang="fr-FR" sz="2400">
                          <a:effectLst/>
                          <a:latin typeface="+mn-lt"/>
                          <a:ea typeface="MS Mincho"/>
                          <a:cs typeface="Times New Roman"/>
                        </a:rPr>
                        <a:t>Point d’administration</a:t>
                      </a:r>
                    </a:p>
                  </a:txBody>
                  <a:tcPr marL="68580" marR="68580" marT="0" marB="0" anchor="ctr"/>
                </a:tc>
                <a:tc>
                  <a:txBody>
                    <a:bodyPr/>
                    <a:lstStyle/>
                    <a:p>
                      <a:pPr algn="just">
                        <a:spcAft>
                          <a:spcPts val="0"/>
                        </a:spcAft>
                      </a:pPr>
                      <a:r>
                        <a:rPr lang="fr-FR" sz="2400" dirty="0">
                          <a:effectLst/>
                          <a:latin typeface="+mn-lt"/>
                          <a:ea typeface="MS Mincho"/>
                          <a:cs typeface="Times New Roman"/>
                        </a:rPr>
                        <a:t>Le muscle antérolatéral de la cuisse</a:t>
                      </a:r>
                    </a:p>
                  </a:txBody>
                  <a:tcPr marL="68580" marR="68580" marT="0" marB="0" anchor="ctr"/>
                </a:tc>
              </a:tr>
              <a:tr h="390977">
                <a:tc>
                  <a:txBody>
                    <a:bodyPr/>
                    <a:lstStyle/>
                    <a:p>
                      <a:pPr algn="just">
                        <a:spcAft>
                          <a:spcPts val="0"/>
                        </a:spcAft>
                      </a:pPr>
                      <a:r>
                        <a:rPr lang="fr-FR" sz="2400" dirty="0">
                          <a:effectLst/>
                          <a:latin typeface="+mn-lt"/>
                          <a:ea typeface="MS Mincho"/>
                          <a:cs typeface="Times New Roman"/>
                        </a:rPr>
                        <a:t>Voie  d’administration</a:t>
                      </a:r>
                    </a:p>
                  </a:txBody>
                  <a:tcPr marL="68580" marR="68580" marT="0" marB="0" anchor="ctr"/>
                </a:tc>
                <a:tc>
                  <a:txBody>
                    <a:bodyPr/>
                    <a:lstStyle/>
                    <a:p>
                      <a:pPr algn="just">
                        <a:spcAft>
                          <a:spcPts val="0"/>
                        </a:spcAft>
                      </a:pPr>
                      <a:r>
                        <a:rPr lang="fr-FR" sz="2400" dirty="0">
                          <a:effectLst/>
                          <a:latin typeface="+mn-lt"/>
                          <a:ea typeface="MS Mincho"/>
                          <a:cs typeface="Times New Roman"/>
                        </a:rPr>
                        <a:t>Intramusculaire</a:t>
                      </a:r>
                    </a:p>
                  </a:txBody>
                  <a:tcPr marL="68580" marR="68580" marT="0" marB="0" anchor="ctr"/>
                </a:tc>
              </a:tr>
              <a:tr h="390977">
                <a:tc>
                  <a:txBody>
                    <a:bodyPr/>
                    <a:lstStyle/>
                    <a:p>
                      <a:pPr algn="just">
                        <a:spcAft>
                          <a:spcPts val="0"/>
                        </a:spcAft>
                      </a:pPr>
                      <a:r>
                        <a:rPr lang="fr-FR" sz="2400" dirty="0">
                          <a:effectLst/>
                          <a:latin typeface="+mn-lt"/>
                          <a:ea typeface="MS Mincho"/>
                          <a:cs typeface="Times New Roman"/>
                        </a:rPr>
                        <a:t>Conservation</a:t>
                      </a:r>
                    </a:p>
                  </a:txBody>
                  <a:tcPr marL="68580" marR="68580" marT="0" marB="0" anchor="ctr"/>
                </a:tc>
                <a:tc>
                  <a:txBody>
                    <a:bodyPr/>
                    <a:lstStyle/>
                    <a:p>
                      <a:pPr algn="just">
                        <a:spcAft>
                          <a:spcPts val="0"/>
                        </a:spcAft>
                      </a:pPr>
                      <a:r>
                        <a:rPr lang="fr-FR" sz="2400" dirty="0">
                          <a:effectLst/>
                          <a:latin typeface="+mn-lt"/>
                          <a:ea typeface="MS Mincho"/>
                          <a:cs typeface="Times New Roman"/>
                        </a:rPr>
                        <a:t>entre 2°C et 8°C. Ne jamais congeler</a:t>
                      </a:r>
                    </a:p>
                  </a:txBody>
                  <a:tcPr marL="68580" marR="68580" marT="0" marB="0" anchor="ctr"/>
                </a:tc>
              </a:tr>
            </a:tbl>
          </a:graphicData>
        </a:graphic>
      </p:graphicFrame>
    </p:spTree>
    <p:extLst>
      <p:ext uri="{BB962C8B-B14F-4D97-AF65-F5344CB8AC3E}">
        <p14:creationId xmlns:p14="http://schemas.microsoft.com/office/powerpoint/2010/main" val="41846395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776178"/>
            <a:ext cx="9144000" cy="2913320"/>
          </a:xfrm>
        </p:spPr>
        <p:txBody>
          <a:bodyPr>
            <a:normAutofit fontScale="90000"/>
          </a:bodyPr>
          <a:lstStyle/>
          <a:p>
            <a:r>
              <a:rPr lang="fr-FR" sz="5800" b="1" dirty="0">
                <a:solidFill>
                  <a:schemeClr val="accent5">
                    <a:lumMod val="50000"/>
                  </a:schemeClr>
                </a:solidFill>
                <a:latin typeface="+mn-lt"/>
              </a:rPr>
              <a:t>DESCRIPTION DES DIFFÉRENTS  VACCINS  DU PEV(7</a:t>
            </a:r>
            <a:r>
              <a:rPr lang="fr-FR" b="1" dirty="0">
                <a:solidFill>
                  <a:schemeClr val="accent5">
                    <a:lumMod val="50000"/>
                  </a:schemeClr>
                </a:solidFill>
              </a:rPr>
              <a:t>)</a:t>
            </a:r>
            <a:r>
              <a:rPr lang="fr-FR" dirty="0">
                <a:solidFill>
                  <a:schemeClr val="accent5">
                    <a:lumMod val="50000"/>
                  </a:schemeClr>
                </a:solidFill>
              </a:rPr>
              <a:t/>
            </a:r>
            <a:br>
              <a:rPr lang="fr-FR" dirty="0">
                <a:solidFill>
                  <a:schemeClr val="accent5">
                    <a:lumMod val="50000"/>
                  </a:schemeClr>
                </a:solidFill>
              </a:rPr>
            </a:br>
            <a:endParaRPr lang="fr-FR" dirty="0"/>
          </a:p>
        </p:txBody>
      </p:sp>
      <p:sp>
        <p:nvSpPr>
          <p:cNvPr id="3" name="Sous-titre 2"/>
          <p:cNvSpPr>
            <a:spLocks noGrp="1"/>
          </p:cNvSpPr>
          <p:nvPr>
            <p:ph type="subTitle" idx="1"/>
          </p:nvPr>
        </p:nvSpPr>
        <p:spPr/>
        <p:txBody>
          <a:bodyPr>
            <a:normAutofit/>
          </a:bodyPr>
          <a:lstStyle/>
          <a:p>
            <a:r>
              <a:rPr lang="fr-FR" sz="3200" b="1" u="sng" dirty="0"/>
              <a:t>TABLEAU 7</a:t>
            </a:r>
          </a:p>
          <a:p>
            <a:r>
              <a:rPr lang="fr-FR" sz="3200" b="1" i="1" dirty="0">
                <a:solidFill>
                  <a:srgbClr val="C00000"/>
                </a:solidFill>
              </a:rPr>
              <a:t>Le VAR : Vaccin </a:t>
            </a:r>
            <a:r>
              <a:rPr lang="fr-FR" sz="3200" b="1" i="1" dirty="0" err="1">
                <a:solidFill>
                  <a:srgbClr val="C00000"/>
                </a:solidFill>
              </a:rPr>
              <a:t>antirougeoleux</a:t>
            </a:r>
            <a:endParaRPr lang="fr-FR" sz="3200" dirty="0">
              <a:solidFill>
                <a:srgbClr val="C00000"/>
              </a:solidFill>
            </a:endParaRPr>
          </a:p>
        </p:txBody>
      </p:sp>
    </p:spTree>
    <p:extLst>
      <p:ext uri="{BB962C8B-B14F-4D97-AF65-F5344CB8AC3E}">
        <p14:creationId xmlns:p14="http://schemas.microsoft.com/office/powerpoint/2010/main" val="1075065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744279"/>
            <a:ext cx="9144000" cy="1307805"/>
          </a:xfrm>
        </p:spPr>
        <p:txBody>
          <a:bodyPr/>
          <a:lstStyle/>
          <a:p>
            <a:r>
              <a:rPr lang="fr-FR" b="1" dirty="0">
                <a:solidFill>
                  <a:schemeClr val="accent5">
                    <a:lumMod val="50000"/>
                  </a:schemeClr>
                </a:solidFill>
                <a:latin typeface="Arial" panose="020B0604020202020204" pitchFamily="34" charset="0"/>
                <a:cs typeface="Arial" panose="020B0604020202020204" pitchFamily="34" charset="0"/>
              </a:rPr>
              <a:t>OBJECTIF GÉNÉRAL</a:t>
            </a:r>
            <a:endParaRPr lang="fr-FR" dirty="0"/>
          </a:p>
        </p:txBody>
      </p:sp>
      <p:sp>
        <p:nvSpPr>
          <p:cNvPr id="3" name="Sous-titre 2"/>
          <p:cNvSpPr>
            <a:spLocks noGrp="1"/>
          </p:cNvSpPr>
          <p:nvPr>
            <p:ph type="subTitle" idx="1"/>
          </p:nvPr>
        </p:nvSpPr>
        <p:spPr>
          <a:xfrm>
            <a:off x="1524000" y="1956391"/>
            <a:ext cx="9144000" cy="3912781"/>
          </a:xfrm>
        </p:spPr>
        <p:txBody>
          <a:bodyPr/>
          <a:lstStyle/>
          <a:p>
            <a:endParaRPr lang="fr-FR" dirty="0" smtClean="0">
              <a:latin typeface="Arial" panose="020B0604020202020204" pitchFamily="34" charset="0"/>
              <a:cs typeface="Arial" panose="020B0604020202020204" pitchFamily="34" charset="0"/>
            </a:endParaRPr>
          </a:p>
          <a:p>
            <a:endParaRPr lang="fr-FR" dirty="0" smtClean="0">
              <a:latin typeface="Arial" panose="020B0604020202020204" pitchFamily="34" charset="0"/>
              <a:cs typeface="Arial" panose="020B0604020202020204" pitchFamily="34" charset="0"/>
            </a:endParaRPr>
          </a:p>
          <a:p>
            <a:r>
              <a:rPr lang="fr-FR" sz="3200" dirty="0" smtClean="0">
                <a:latin typeface="Arial" panose="020B0604020202020204" pitchFamily="34" charset="0"/>
                <a:cs typeface="Arial" panose="020B0604020202020204" pitchFamily="34" charset="0"/>
              </a:rPr>
              <a:t>A </a:t>
            </a:r>
            <a:r>
              <a:rPr lang="fr-FR" sz="3200" dirty="0">
                <a:latin typeface="Arial" panose="020B0604020202020204" pitchFamily="34" charset="0"/>
                <a:cs typeface="Arial" panose="020B0604020202020204" pitchFamily="34" charset="0"/>
              </a:rPr>
              <a:t>la fin du cours, l’étudiant de la L1 doit  être capable connaitre le Programme Elargi de Vaccination</a:t>
            </a:r>
            <a:endParaRPr lang="fr-FR" sz="3200" dirty="0"/>
          </a:p>
        </p:txBody>
      </p:sp>
    </p:spTree>
    <p:extLst>
      <p:ext uri="{BB962C8B-B14F-4D97-AF65-F5344CB8AC3E}">
        <p14:creationId xmlns:p14="http://schemas.microsoft.com/office/powerpoint/2010/main" val="30196734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393405"/>
            <a:ext cx="9144000" cy="4864395"/>
          </a:xfrm>
        </p:spPr>
        <p:txBody>
          <a:bodyPr/>
          <a:lstStyle/>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1116721575"/>
              </p:ext>
            </p:extLst>
          </p:nvPr>
        </p:nvGraphicFramePr>
        <p:xfrm>
          <a:off x="1350335" y="341144"/>
          <a:ext cx="10388009" cy="5901421"/>
        </p:xfrm>
        <a:graphic>
          <a:graphicData uri="http://schemas.openxmlformats.org/drawingml/2006/table">
            <a:tbl>
              <a:tblPr firstRow="1" bandRow="1">
                <a:tableStyleId>{5C22544A-7EE6-4342-B048-85BDC9FD1C3A}</a:tableStyleId>
              </a:tblPr>
              <a:tblGrid>
                <a:gridCol w="3461833"/>
                <a:gridCol w="6926176"/>
              </a:tblGrid>
              <a:tr h="570585">
                <a:tc>
                  <a:txBody>
                    <a:bodyPr/>
                    <a:lstStyle/>
                    <a:p>
                      <a:pPr algn="just">
                        <a:spcAft>
                          <a:spcPts val="0"/>
                        </a:spcAft>
                      </a:pPr>
                      <a:r>
                        <a:rPr lang="fr-FR" sz="2300" dirty="0">
                          <a:effectLst/>
                          <a:latin typeface="+mn-lt"/>
                          <a:ea typeface="MS Mincho"/>
                          <a:cs typeface="Times New Roman"/>
                        </a:rPr>
                        <a:t>Type de vaccin</a:t>
                      </a:r>
                    </a:p>
                  </a:txBody>
                  <a:tcPr marL="68580" marR="68580" marT="0" marB="0" anchor="ctr"/>
                </a:tc>
                <a:tc>
                  <a:txBody>
                    <a:bodyPr/>
                    <a:lstStyle/>
                    <a:p>
                      <a:pPr algn="just">
                        <a:spcAft>
                          <a:spcPts val="0"/>
                        </a:spcAft>
                      </a:pPr>
                      <a:r>
                        <a:rPr lang="fr-FR" sz="2300">
                          <a:effectLst/>
                          <a:latin typeface="+mn-lt"/>
                          <a:ea typeface="MS Mincho"/>
                          <a:cs typeface="Times New Roman"/>
                        </a:rPr>
                        <a:t>vaccin  vivant atténué</a:t>
                      </a:r>
                    </a:p>
                  </a:txBody>
                  <a:tcPr marL="68580" marR="68580" marT="0" marB="0" anchor="ctr"/>
                </a:tc>
              </a:tr>
              <a:tr h="570585">
                <a:tc>
                  <a:txBody>
                    <a:bodyPr/>
                    <a:lstStyle/>
                    <a:p>
                      <a:pPr algn="just">
                        <a:spcAft>
                          <a:spcPts val="0"/>
                        </a:spcAft>
                      </a:pPr>
                      <a:r>
                        <a:rPr lang="fr-FR" sz="2300" dirty="0">
                          <a:effectLst/>
                          <a:latin typeface="+mn-lt"/>
                          <a:ea typeface="MS Mincho"/>
                          <a:cs typeface="Times New Roman"/>
                        </a:rPr>
                        <a:t>Nombre de doses</a:t>
                      </a:r>
                    </a:p>
                  </a:txBody>
                  <a:tcPr marL="68580" marR="68580" marT="0" marB="0" anchor="ctr"/>
                </a:tc>
                <a:tc>
                  <a:txBody>
                    <a:bodyPr/>
                    <a:lstStyle/>
                    <a:p>
                      <a:pPr>
                        <a:spcAft>
                          <a:spcPts val="0"/>
                        </a:spcAft>
                      </a:pPr>
                      <a:r>
                        <a:rPr lang="fr-FR" sz="2300">
                          <a:effectLst/>
                          <a:latin typeface="+mn-lt"/>
                          <a:ea typeface="MS Mincho"/>
                          <a:cs typeface="Times New Roman"/>
                        </a:rPr>
                        <a:t>Une dose, 2</a:t>
                      </a:r>
                      <a:r>
                        <a:rPr lang="fr-FR" sz="2300" baseline="30000">
                          <a:effectLst/>
                          <a:latin typeface="+mn-lt"/>
                          <a:ea typeface="MS Mincho"/>
                          <a:cs typeface="Times New Roman"/>
                        </a:rPr>
                        <a:t>ème</a:t>
                      </a:r>
                      <a:r>
                        <a:rPr lang="fr-FR" sz="2300">
                          <a:effectLst/>
                          <a:latin typeface="+mn-lt"/>
                          <a:ea typeface="MS Mincho"/>
                          <a:cs typeface="Times New Roman"/>
                        </a:rPr>
                        <a:t>  possibilité au plus tôt un mois après la 1</a:t>
                      </a:r>
                      <a:r>
                        <a:rPr lang="fr-FR" sz="2300" baseline="30000">
                          <a:effectLst/>
                          <a:latin typeface="+mn-lt"/>
                          <a:ea typeface="MS Mincho"/>
                          <a:cs typeface="Times New Roman"/>
                        </a:rPr>
                        <a:t>ère</a:t>
                      </a:r>
                      <a:r>
                        <a:rPr lang="fr-FR" sz="2300">
                          <a:effectLst/>
                          <a:latin typeface="+mn-lt"/>
                          <a:ea typeface="MS Mincho"/>
                          <a:cs typeface="Times New Roman"/>
                        </a:rPr>
                        <a:t> dose</a:t>
                      </a:r>
                    </a:p>
                  </a:txBody>
                  <a:tcPr marL="68580" marR="68580" marT="0" marB="0" anchor="ctr"/>
                </a:tc>
              </a:tr>
              <a:tr h="435800">
                <a:tc>
                  <a:txBody>
                    <a:bodyPr/>
                    <a:lstStyle/>
                    <a:p>
                      <a:pPr algn="just">
                        <a:spcAft>
                          <a:spcPts val="0"/>
                        </a:spcAft>
                      </a:pPr>
                      <a:r>
                        <a:rPr lang="fr-FR" sz="2300" dirty="0">
                          <a:effectLst/>
                          <a:latin typeface="+mn-lt"/>
                          <a:ea typeface="MS Mincho"/>
                          <a:cs typeface="Times New Roman"/>
                        </a:rPr>
                        <a:t>Période d’inoculation</a:t>
                      </a:r>
                    </a:p>
                  </a:txBody>
                  <a:tcPr marL="68580" marR="68580" marT="0" marB="0" anchor="ctr"/>
                </a:tc>
                <a:tc>
                  <a:txBody>
                    <a:bodyPr/>
                    <a:lstStyle/>
                    <a:p>
                      <a:pPr>
                        <a:spcAft>
                          <a:spcPts val="0"/>
                        </a:spcAft>
                      </a:pPr>
                      <a:r>
                        <a:rPr lang="fr-FR" sz="2300">
                          <a:effectLst/>
                          <a:latin typeface="+mn-lt"/>
                          <a:ea typeface="MS Mincho"/>
                          <a:cs typeface="Times New Roman"/>
                        </a:rPr>
                        <a:t>Entre 9 et 11 mois dans les pays où la rougeole est fortement endémique</a:t>
                      </a:r>
                    </a:p>
                  </a:txBody>
                  <a:tcPr marL="68580" marR="68580" marT="0" marB="0" anchor="ctr"/>
                </a:tc>
              </a:tr>
              <a:tr h="471270">
                <a:tc>
                  <a:txBody>
                    <a:bodyPr/>
                    <a:lstStyle/>
                    <a:p>
                      <a:pPr algn="just">
                        <a:spcAft>
                          <a:spcPts val="0"/>
                        </a:spcAft>
                      </a:pPr>
                      <a:r>
                        <a:rPr lang="fr-FR" sz="2300">
                          <a:effectLst/>
                          <a:latin typeface="+mn-lt"/>
                          <a:ea typeface="MS Mincho"/>
                          <a:cs typeface="Times New Roman"/>
                        </a:rPr>
                        <a:t>Rappel</a:t>
                      </a:r>
                    </a:p>
                  </a:txBody>
                  <a:tcPr marL="68580" marR="68580" marT="0" marB="0" anchor="ctr"/>
                </a:tc>
                <a:tc>
                  <a:txBody>
                    <a:bodyPr/>
                    <a:lstStyle/>
                    <a:p>
                      <a:pPr>
                        <a:spcAft>
                          <a:spcPts val="0"/>
                        </a:spcAft>
                      </a:pPr>
                      <a:r>
                        <a:rPr lang="fr-FR" sz="2300" dirty="0">
                          <a:effectLst/>
                          <a:latin typeface="+mn-lt"/>
                          <a:ea typeface="MS Mincho"/>
                          <a:cs typeface="Times New Roman"/>
                        </a:rPr>
                        <a:t>Une 2</a:t>
                      </a:r>
                      <a:r>
                        <a:rPr lang="fr-FR" sz="2300" baseline="30000" dirty="0">
                          <a:effectLst/>
                          <a:latin typeface="+mn-lt"/>
                          <a:ea typeface="MS Mincho"/>
                          <a:cs typeface="Times New Roman"/>
                        </a:rPr>
                        <a:t>ème</a:t>
                      </a:r>
                      <a:r>
                        <a:rPr lang="fr-FR" sz="2300" dirty="0">
                          <a:effectLst/>
                          <a:latin typeface="+mn-lt"/>
                          <a:ea typeface="MS Mincho"/>
                          <a:cs typeface="Times New Roman"/>
                        </a:rPr>
                        <a:t> possibilité de vaccination anti rougeoleux est recommandée (dans la routine ou lors de campagnes) </a:t>
                      </a:r>
                    </a:p>
                  </a:txBody>
                  <a:tcPr marL="68580" marR="68580" marT="0" marB="0" anchor="ctr"/>
                </a:tc>
              </a:tr>
              <a:tr h="340070">
                <a:tc>
                  <a:txBody>
                    <a:bodyPr/>
                    <a:lstStyle/>
                    <a:p>
                      <a:pPr algn="just">
                        <a:spcAft>
                          <a:spcPts val="0"/>
                        </a:spcAft>
                      </a:pPr>
                      <a:r>
                        <a:rPr lang="fr-FR" sz="2300">
                          <a:effectLst/>
                          <a:latin typeface="+mn-lt"/>
                          <a:ea typeface="MS Mincho"/>
                          <a:cs typeface="Times New Roman"/>
                        </a:rPr>
                        <a:t>Réactions indésirables</a:t>
                      </a:r>
                    </a:p>
                  </a:txBody>
                  <a:tcPr marL="68580" marR="68580" marT="0" marB="0" anchor="ctr"/>
                </a:tc>
                <a:tc>
                  <a:txBody>
                    <a:bodyPr/>
                    <a:lstStyle/>
                    <a:p>
                      <a:pPr>
                        <a:spcAft>
                          <a:spcPts val="0"/>
                        </a:spcAft>
                      </a:pPr>
                      <a:r>
                        <a:rPr lang="fr-FR" sz="2300" dirty="0">
                          <a:effectLst/>
                          <a:latin typeface="+mn-lt"/>
                          <a:ea typeface="MS Mincho"/>
                          <a:cs typeface="Times New Roman"/>
                        </a:rPr>
                        <a:t>Malaise, fièvre, rash cutané au bout de 5 à 12 jours, rarement encéphalite, anaphylaxie</a:t>
                      </a:r>
                    </a:p>
                  </a:txBody>
                  <a:tcPr marL="68580" marR="68580" marT="0" marB="0" anchor="ctr"/>
                </a:tc>
              </a:tr>
              <a:tr h="399265">
                <a:tc>
                  <a:txBody>
                    <a:bodyPr/>
                    <a:lstStyle/>
                    <a:p>
                      <a:pPr algn="just">
                        <a:spcAft>
                          <a:spcPts val="0"/>
                        </a:spcAft>
                      </a:pPr>
                      <a:r>
                        <a:rPr lang="fr-FR" sz="2300">
                          <a:effectLst/>
                          <a:latin typeface="+mn-lt"/>
                          <a:ea typeface="MS Mincho"/>
                          <a:cs typeface="Times New Roman"/>
                        </a:rPr>
                        <a:t>Précautions particulières</a:t>
                      </a:r>
                    </a:p>
                  </a:txBody>
                  <a:tcPr marL="68580" marR="68580" marT="0" marB="0" anchor="ctr"/>
                </a:tc>
                <a:tc>
                  <a:txBody>
                    <a:bodyPr/>
                    <a:lstStyle/>
                    <a:p>
                      <a:pPr>
                        <a:spcAft>
                          <a:spcPts val="0"/>
                        </a:spcAft>
                      </a:pPr>
                      <a:r>
                        <a:rPr lang="fr-FR" sz="2300" dirty="0">
                          <a:effectLst/>
                          <a:latin typeface="+mn-lt"/>
                          <a:ea typeface="MS Mincho"/>
                          <a:cs typeface="Times New Roman"/>
                        </a:rPr>
                        <a:t>Aucune</a:t>
                      </a:r>
                    </a:p>
                  </a:txBody>
                  <a:tcPr marL="68580" marR="68580" marT="0" marB="0" anchor="ctr"/>
                </a:tc>
              </a:tr>
              <a:tr h="374811">
                <a:tc>
                  <a:txBody>
                    <a:bodyPr/>
                    <a:lstStyle/>
                    <a:p>
                      <a:pPr algn="just">
                        <a:spcAft>
                          <a:spcPts val="0"/>
                        </a:spcAft>
                      </a:pPr>
                      <a:r>
                        <a:rPr lang="fr-FR" sz="2300">
                          <a:effectLst/>
                          <a:latin typeface="+mn-lt"/>
                          <a:ea typeface="MS Mincho"/>
                          <a:cs typeface="Times New Roman"/>
                        </a:rPr>
                        <a:t>Dose à injecter</a:t>
                      </a:r>
                    </a:p>
                  </a:txBody>
                  <a:tcPr marL="68580" marR="68580" marT="0" marB="0" anchor="ctr"/>
                </a:tc>
                <a:tc>
                  <a:txBody>
                    <a:bodyPr/>
                    <a:lstStyle/>
                    <a:p>
                      <a:pPr>
                        <a:spcAft>
                          <a:spcPts val="0"/>
                        </a:spcAft>
                      </a:pPr>
                      <a:r>
                        <a:rPr lang="fr-FR" sz="2300" dirty="0">
                          <a:effectLst/>
                          <a:latin typeface="+mn-lt"/>
                          <a:ea typeface="MS Mincho"/>
                          <a:cs typeface="Times New Roman"/>
                        </a:rPr>
                        <a:t>0,5 ml</a:t>
                      </a:r>
                    </a:p>
                  </a:txBody>
                  <a:tcPr marL="68580" marR="68580" marT="0" marB="0" anchor="ctr"/>
                </a:tc>
              </a:tr>
              <a:tr h="570585">
                <a:tc>
                  <a:txBody>
                    <a:bodyPr/>
                    <a:lstStyle/>
                    <a:p>
                      <a:pPr algn="just">
                        <a:spcAft>
                          <a:spcPts val="0"/>
                        </a:spcAft>
                      </a:pPr>
                      <a:r>
                        <a:rPr lang="fr-FR" sz="2300">
                          <a:effectLst/>
                          <a:latin typeface="+mn-lt"/>
                          <a:ea typeface="MS Mincho"/>
                          <a:cs typeface="Times New Roman"/>
                        </a:rPr>
                        <a:t>Point d’administration</a:t>
                      </a:r>
                    </a:p>
                  </a:txBody>
                  <a:tcPr marL="68580" marR="68580" marT="0" marB="0" anchor="ctr"/>
                </a:tc>
                <a:tc>
                  <a:txBody>
                    <a:bodyPr/>
                    <a:lstStyle/>
                    <a:p>
                      <a:pPr>
                        <a:spcAft>
                          <a:spcPts val="0"/>
                        </a:spcAft>
                      </a:pPr>
                      <a:r>
                        <a:rPr lang="fr-FR" sz="2300" dirty="0">
                          <a:effectLst/>
                          <a:latin typeface="+mn-lt"/>
                          <a:ea typeface="MS Mincho"/>
                          <a:cs typeface="Times New Roman"/>
                        </a:rPr>
                        <a:t>A mi-hauteur de la face externe de la cuisse/haut du bras selon l’âge</a:t>
                      </a:r>
                    </a:p>
                  </a:txBody>
                  <a:tcPr marL="68580" marR="68580" marT="0" marB="0" anchor="ctr"/>
                </a:tc>
              </a:tr>
              <a:tr h="182880">
                <a:tc>
                  <a:txBody>
                    <a:bodyPr/>
                    <a:lstStyle/>
                    <a:p>
                      <a:pPr algn="just">
                        <a:spcAft>
                          <a:spcPts val="0"/>
                        </a:spcAft>
                      </a:pPr>
                      <a:r>
                        <a:rPr lang="fr-FR" sz="2300">
                          <a:effectLst/>
                          <a:latin typeface="+mn-lt"/>
                          <a:ea typeface="MS Mincho"/>
                          <a:cs typeface="Times New Roman"/>
                        </a:rPr>
                        <a:t>Voie  d’administration</a:t>
                      </a:r>
                    </a:p>
                  </a:txBody>
                  <a:tcPr marL="68580" marR="68580" marT="0" marB="0" anchor="ctr"/>
                </a:tc>
                <a:tc>
                  <a:txBody>
                    <a:bodyPr/>
                    <a:lstStyle/>
                    <a:p>
                      <a:pPr>
                        <a:spcAft>
                          <a:spcPts val="0"/>
                        </a:spcAft>
                      </a:pPr>
                      <a:r>
                        <a:rPr lang="fr-FR" sz="2300" dirty="0">
                          <a:effectLst/>
                          <a:latin typeface="+mn-lt"/>
                          <a:ea typeface="MS Mincho"/>
                          <a:cs typeface="Times New Roman"/>
                        </a:rPr>
                        <a:t>Sous-cutanée</a:t>
                      </a:r>
                    </a:p>
                  </a:txBody>
                  <a:tcPr marL="68580" marR="68580" marT="0" marB="0" anchor="ctr"/>
                </a:tc>
              </a:tr>
              <a:tr h="253055">
                <a:tc>
                  <a:txBody>
                    <a:bodyPr/>
                    <a:lstStyle/>
                    <a:p>
                      <a:pPr algn="just">
                        <a:spcAft>
                          <a:spcPts val="0"/>
                        </a:spcAft>
                      </a:pPr>
                      <a:r>
                        <a:rPr lang="fr-FR" sz="2300">
                          <a:effectLst/>
                          <a:latin typeface="+mn-lt"/>
                          <a:ea typeface="MS Mincho"/>
                          <a:cs typeface="Times New Roman"/>
                        </a:rPr>
                        <a:t>Conservation</a:t>
                      </a:r>
                    </a:p>
                  </a:txBody>
                  <a:tcPr marL="68580" marR="68580" marT="0" marB="0" anchor="ctr"/>
                </a:tc>
                <a:tc>
                  <a:txBody>
                    <a:bodyPr/>
                    <a:lstStyle/>
                    <a:p>
                      <a:pPr algn="just">
                        <a:spcAft>
                          <a:spcPts val="0"/>
                        </a:spcAft>
                      </a:pPr>
                      <a:r>
                        <a:rPr lang="fr-FR" sz="2300" dirty="0">
                          <a:effectLst/>
                          <a:latin typeface="+mn-lt"/>
                          <a:ea typeface="MS Mincho"/>
                          <a:cs typeface="Times New Roman"/>
                        </a:rPr>
                        <a:t>entre 2°C et 8°C. </a:t>
                      </a:r>
                    </a:p>
                  </a:txBody>
                  <a:tcPr marL="68580" marR="68580" marT="0" marB="0" anchor="ctr"/>
                </a:tc>
              </a:tr>
            </a:tbl>
          </a:graphicData>
        </a:graphic>
      </p:graphicFrame>
    </p:spTree>
    <p:extLst>
      <p:ext uri="{BB962C8B-B14F-4D97-AF65-F5344CB8AC3E}">
        <p14:creationId xmlns:p14="http://schemas.microsoft.com/office/powerpoint/2010/main" val="961317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b="1" dirty="0">
                <a:solidFill>
                  <a:schemeClr val="accent5">
                    <a:lumMod val="50000"/>
                  </a:schemeClr>
                </a:solidFill>
              </a:rPr>
              <a:t>DESCRIPTION DES DIFFÉRENTS  VACCINS  DU PEV(8)</a:t>
            </a:r>
            <a:r>
              <a:rPr lang="fr-FR" dirty="0">
                <a:solidFill>
                  <a:schemeClr val="accent5">
                    <a:lumMod val="50000"/>
                  </a:schemeClr>
                </a:solidFill>
              </a:rPr>
              <a:t/>
            </a:r>
            <a:br>
              <a:rPr lang="fr-FR" dirty="0">
                <a:solidFill>
                  <a:schemeClr val="accent5">
                    <a:lumMod val="50000"/>
                  </a:schemeClr>
                </a:solidFill>
              </a:rPr>
            </a:br>
            <a:endParaRPr lang="fr-FR" dirty="0"/>
          </a:p>
        </p:txBody>
      </p:sp>
      <p:sp>
        <p:nvSpPr>
          <p:cNvPr id="3" name="Sous-titre 2"/>
          <p:cNvSpPr>
            <a:spLocks noGrp="1"/>
          </p:cNvSpPr>
          <p:nvPr>
            <p:ph type="subTitle" idx="1"/>
          </p:nvPr>
        </p:nvSpPr>
        <p:spPr/>
        <p:txBody>
          <a:bodyPr>
            <a:normAutofit fontScale="92500" lnSpcReduction="20000"/>
          </a:bodyPr>
          <a:lstStyle/>
          <a:p>
            <a:r>
              <a:rPr lang="fr-FR" sz="3500" b="1" u="sng" dirty="0">
                <a:solidFill>
                  <a:srgbClr val="C00000"/>
                </a:solidFill>
              </a:rPr>
              <a:t>TABLEAU 8</a:t>
            </a:r>
          </a:p>
          <a:p>
            <a:r>
              <a:rPr lang="fr-FR" sz="3500" b="1" i="1" dirty="0">
                <a:solidFill>
                  <a:srgbClr val="C00000"/>
                </a:solidFill>
              </a:rPr>
              <a:t>Le VAA : Vaccin antiamaril (contre la fièvre jaune)</a:t>
            </a:r>
            <a:r>
              <a:rPr lang="fr-FR" sz="3500" b="1" dirty="0">
                <a:solidFill>
                  <a:srgbClr val="C00000"/>
                </a:solidFill>
              </a:rPr>
              <a:t/>
            </a:r>
            <a:br>
              <a:rPr lang="fr-FR" sz="3500" b="1" dirty="0">
                <a:solidFill>
                  <a:srgbClr val="C00000"/>
                </a:solidFill>
              </a:rPr>
            </a:br>
            <a:endParaRPr lang="fr-FR" sz="3500" b="1" u="sng" dirty="0">
              <a:solidFill>
                <a:srgbClr val="C00000"/>
              </a:solidFill>
            </a:endParaRPr>
          </a:p>
          <a:p>
            <a:endParaRPr lang="fr-FR" dirty="0"/>
          </a:p>
        </p:txBody>
      </p:sp>
    </p:spTree>
    <p:extLst>
      <p:ext uri="{BB962C8B-B14F-4D97-AF65-F5344CB8AC3E}">
        <p14:creationId xmlns:p14="http://schemas.microsoft.com/office/powerpoint/2010/main" val="39062424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520995"/>
            <a:ext cx="9144000" cy="5475768"/>
          </a:xfrm>
        </p:spPr>
        <p:txBody>
          <a:bodyPr/>
          <a:lstStyle/>
          <a:p>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134370859"/>
              </p:ext>
            </p:extLst>
          </p:nvPr>
        </p:nvGraphicFramePr>
        <p:xfrm>
          <a:off x="1488558" y="464484"/>
          <a:ext cx="9813852" cy="5547360"/>
        </p:xfrm>
        <a:graphic>
          <a:graphicData uri="http://schemas.openxmlformats.org/drawingml/2006/table">
            <a:tbl>
              <a:tblPr firstRow="1" bandRow="1">
                <a:tableStyleId>{5C22544A-7EE6-4342-B048-85BDC9FD1C3A}</a:tableStyleId>
              </a:tblPr>
              <a:tblGrid>
                <a:gridCol w="3304180"/>
                <a:gridCol w="6509672"/>
              </a:tblGrid>
              <a:tr h="370840">
                <a:tc>
                  <a:txBody>
                    <a:bodyPr/>
                    <a:lstStyle/>
                    <a:p>
                      <a:pPr algn="just">
                        <a:spcAft>
                          <a:spcPts val="0"/>
                        </a:spcAft>
                      </a:pPr>
                      <a:r>
                        <a:rPr lang="fr-FR" sz="2600" dirty="0">
                          <a:effectLst/>
                          <a:latin typeface="+mn-lt"/>
                          <a:ea typeface="MS Mincho"/>
                          <a:cs typeface="Times New Roman"/>
                        </a:rPr>
                        <a:t>Type de vaccin</a:t>
                      </a:r>
                    </a:p>
                  </a:txBody>
                  <a:tcPr marL="68580" marR="68580" marT="0" marB="0" anchor="ctr"/>
                </a:tc>
                <a:tc>
                  <a:txBody>
                    <a:bodyPr/>
                    <a:lstStyle/>
                    <a:p>
                      <a:pPr algn="just">
                        <a:spcAft>
                          <a:spcPts val="0"/>
                        </a:spcAft>
                      </a:pPr>
                      <a:r>
                        <a:rPr lang="fr-FR" sz="2600">
                          <a:effectLst/>
                          <a:latin typeface="+mn-lt"/>
                          <a:ea typeface="MS Mincho"/>
                          <a:cs typeface="Times New Roman"/>
                        </a:rPr>
                        <a:t>vaccin  vivant </a:t>
                      </a:r>
                    </a:p>
                  </a:txBody>
                  <a:tcPr marL="68580" marR="68580" marT="0" marB="0" anchor="ctr"/>
                </a:tc>
              </a:tr>
              <a:tr h="370840">
                <a:tc>
                  <a:txBody>
                    <a:bodyPr/>
                    <a:lstStyle/>
                    <a:p>
                      <a:pPr algn="just">
                        <a:spcAft>
                          <a:spcPts val="0"/>
                        </a:spcAft>
                      </a:pPr>
                      <a:r>
                        <a:rPr lang="fr-FR" sz="2600" dirty="0">
                          <a:effectLst/>
                          <a:latin typeface="+mn-lt"/>
                          <a:ea typeface="MS Mincho"/>
                          <a:cs typeface="Times New Roman"/>
                        </a:rPr>
                        <a:t>Rappel</a:t>
                      </a:r>
                    </a:p>
                  </a:txBody>
                  <a:tcPr marL="68580" marR="68580" marT="0" marB="0" anchor="ctr"/>
                </a:tc>
                <a:tc>
                  <a:txBody>
                    <a:bodyPr/>
                    <a:lstStyle/>
                    <a:p>
                      <a:pPr>
                        <a:spcAft>
                          <a:spcPts val="0"/>
                        </a:spcAft>
                      </a:pPr>
                      <a:r>
                        <a:rPr lang="fr-FR" sz="2600" dirty="0">
                          <a:effectLst/>
                          <a:latin typeface="+mn-lt"/>
                          <a:ea typeface="MS Mincho"/>
                          <a:cs typeface="Times New Roman"/>
                        </a:rPr>
                        <a:t>Le règlement sanitaire international exige un rappel tous les 10 ans </a:t>
                      </a:r>
                    </a:p>
                  </a:txBody>
                  <a:tcPr marL="68580" marR="68580" marT="0" marB="0" anchor="ctr"/>
                </a:tc>
              </a:tr>
              <a:tr h="370840">
                <a:tc>
                  <a:txBody>
                    <a:bodyPr/>
                    <a:lstStyle/>
                    <a:p>
                      <a:pPr algn="just">
                        <a:spcAft>
                          <a:spcPts val="0"/>
                        </a:spcAft>
                      </a:pPr>
                      <a:r>
                        <a:rPr lang="fr-FR" sz="2600" dirty="0">
                          <a:effectLst/>
                          <a:latin typeface="+mn-lt"/>
                          <a:ea typeface="MS Mincho"/>
                          <a:cs typeface="Times New Roman"/>
                        </a:rPr>
                        <a:t>Nombre de doses</a:t>
                      </a:r>
                    </a:p>
                  </a:txBody>
                  <a:tcPr marL="68580" marR="68580" marT="0" marB="0" anchor="ctr"/>
                </a:tc>
                <a:tc>
                  <a:txBody>
                    <a:bodyPr/>
                    <a:lstStyle/>
                    <a:p>
                      <a:pPr>
                        <a:spcAft>
                          <a:spcPts val="0"/>
                        </a:spcAft>
                      </a:pPr>
                      <a:r>
                        <a:rPr lang="fr-FR" sz="2600" dirty="0">
                          <a:effectLst/>
                          <a:latin typeface="+mn-lt"/>
                          <a:ea typeface="MS Mincho"/>
                          <a:cs typeface="Times New Roman"/>
                        </a:rPr>
                        <a:t>Une dose</a:t>
                      </a:r>
                    </a:p>
                  </a:txBody>
                  <a:tcPr marL="68580" marR="68580" marT="0" marB="0" anchor="ctr"/>
                </a:tc>
              </a:tr>
              <a:tr h="370840">
                <a:tc>
                  <a:txBody>
                    <a:bodyPr/>
                    <a:lstStyle/>
                    <a:p>
                      <a:pPr algn="just">
                        <a:spcAft>
                          <a:spcPts val="0"/>
                        </a:spcAft>
                      </a:pPr>
                      <a:r>
                        <a:rPr lang="fr-FR" sz="2600" dirty="0">
                          <a:effectLst/>
                          <a:latin typeface="+mn-lt"/>
                          <a:ea typeface="MS Mincho"/>
                          <a:cs typeface="Times New Roman"/>
                        </a:rPr>
                        <a:t>Réactions indésirables</a:t>
                      </a:r>
                    </a:p>
                  </a:txBody>
                  <a:tcPr marL="68580" marR="68580" marT="0" marB="0" anchor="ctr"/>
                </a:tc>
                <a:tc>
                  <a:txBody>
                    <a:bodyPr/>
                    <a:lstStyle/>
                    <a:p>
                      <a:pPr>
                        <a:spcAft>
                          <a:spcPts val="0"/>
                        </a:spcAft>
                      </a:pPr>
                      <a:r>
                        <a:rPr lang="fr-FR" sz="2600" dirty="0">
                          <a:effectLst/>
                          <a:latin typeface="+mn-lt"/>
                          <a:ea typeface="MS Mincho"/>
                          <a:cs typeface="Times New Roman"/>
                        </a:rPr>
                        <a:t>Hypersensibilité aux œufs ; rarement, encéphalite chez le très jeune enfant ; insuffisance hépatique</a:t>
                      </a:r>
                    </a:p>
                  </a:txBody>
                  <a:tcPr marL="68580" marR="68580" marT="0" marB="0" anchor="ctr"/>
                </a:tc>
              </a:tr>
              <a:tr h="370840">
                <a:tc>
                  <a:txBody>
                    <a:bodyPr/>
                    <a:lstStyle/>
                    <a:p>
                      <a:pPr algn="just">
                        <a:spcAft>
                          <a:spcPts val="0"/>
                        </a:spcAft>
                      </a:pPr>
                      <a:r>
                        <a:rPr lang="fr-FR" sz="2600">
                          <a:effectLst/>
                          <a:latin typeface="+mn-lt"/>
                          <a:ea typeface="MS Mincho"/>
                          <a:cs typeface="Times New Roman"/>
                        </a:rPr>
                        <a:t>Période d’inoculation</a:t>
                      </a:r>
                    </a:p>
                  </a:txBody>
                  <a:tcPr marL="68580" marR="68580" marT="0" marB="0" anchor="ctr"/>
                </a:tc>
                <a:tc>
                  <a:txBody>
                    <a:bodyPr/>
                    <a:lstStyle/>
                    <a:p>
                      <a:pPr>
                        <a:spcAft>
                          <a:spcPts val="0"/>
                        </a:spcAft>
                      </a:pPr>
                      <a:r>
                        <a:rPr lang="fr-FR" sz="2600" dirty="0">
                          <a:effectLst/>
                          <a:latin typeface="+mn-lt"/>
                          <a:ea typeface="MS Mincho"/>
                          <a:cs typeface="Times New Roman"/>
                        </a:rPr>
                        <a:t>A 9 mois avec le vaccin anti rougeoleux</a:t>
                      </a:r>
                    </a:p>
                  </a:txBody>
                  <a:tcPr marL="68580" marR="68580" marT="0" marB="0" anchor="ctr"/>
                </a:tc>
              </a:tr>
              <a:tr h="370840">
                <a:tc>
                  <a:txBody>
                    <a:bodyPr/>
                    <a:lstStyle/>
                    <a:p>
                      <a:pPr algn="just">
                        <a:spcAft>
                          <a:spcPts val="0"/>
                        </a:spcAft>
                      </a:pPr>
                      <a:r>
                        <a:rPr lang="fr-FR" sz="2600">
                          <a:effectLst/>
                          <a:latin typeface="+mn-lt"/>
                          <a:ea typeface="MS Mincho"/>
                          <a:cs typeface="Times New Roman"/>
                        </a:rPr>
                        <a:t>Précautions particulières</a:t>
                      </a:r>
                    </a:p>
                  </a:txBody>
                  <a:tcPr marL="68580" marR="68580" marT="0" marB="0" anchor="ctr"/>
                </a:tc>
                <a:tc>
                  <a:txBody>
                    <a:bodyPr/>
                    <a:lstStyle/>
                    <a:p>
                      <a:pPr>
                        <a:spcAft>
                          <a:spcPts val="0"/>
                        </a:spcAft>
                      </a:pPr>
                      <a:r>
                        <a:rPr lang="fr-FR" sz="2600" dirty="0">
                          <a:effectLst/>
                          <a:latin typeface="+mn-lt"/>
                          <a:ea typeface="MS Mincho"/>
                          <a:cs typeface="Times New Roman"/>
                        </a:rPr>
                        <a:t>Ne pas administrer avant l’âge de 6 mois ; éviter durant la grossesse</a:t>
                      </a:r>
                    </a:p>
                  </a:txBody>
                  <a:tcPr marL="68580" marR="68580" marT="0" marB="0" anchor="ctr"/>
                </a:tc>
              </a:tr>
              <a:tr h="370840">
                <a:tc>
                  <a:txBody>
                    <a:bodyPr/>
                    <a:lstStyle/>
                    <a:p>
                      <a:pPr algn="just">
                        <a:spcAft>
                          <a:spcPts val="0"/>
                        </a:spcAft>
                      </a:pPr>
                      <a:r>
                        <a:rPr lang="fr-FR" sz="2600">
                          <a:effectLst/>
                          <a:latin typeface="+mn-lt"/>
                          <a:ea typeface="MS Mincho"/>
                          <a:cs typeface="Times New Roman"/>
                        </a:rPr>
                        <a:t>Dose à injecter </a:t>
                      </a:r>
                    </a:p>
                  </a:txBody>
                  <a:tcPr marL="68580" marR="68580" marT="0" marB="0" anchor="ctr"/>
                </a:tc>
                <a:tc>
                  <a:txBody>
                    <a:bodyPr/>
                    <a:lstStyle/>
                    <a:p>
                      <a:pPr>
                        <a:spcAft>
                          <a:spcPts val="0"/>
                        </a:spcAft>
                      </a:pPr>
                      <a:r>
                        <a:rPr lang="fr-FR" sz="2600" dirty="0">
                          <a:effectLst/>
                          <a:latin typeface="+mn-lt"/>
                          <a:ea typeface="MS Mincho"/>
                          <a:cs typeface="Times New Roman"/>
                        </a:rPr>
                        <a:t>0,5 ml</a:t>
                      </a:r>
                    </a:p>
                  </a:txBody>
                  <a:tcPr marL="68580" marR="68580" marT="0" marB="0" anchor="ctr"/>
                </a:tc>
              </a:tr>
              <a:tr h="370840">
                <a:tc>
                  <a:txBody>
                    <a:bodyPr/>
                    <a:lstStyle/>
                    <a:p>
                      <a:pPr algn="just">
                        <a:spcAft>
                          <a:spcPts val="0"/>
                        </a:spcAft>
                      </a:pPr>
                      <a:r>
                        <a:rPr lang="fr-FR" sz="2600">
                          <a:effectLst/>
                          <a:latin typeface="+mn-lt"/>
                          <a:ea typeface="MS Mincho"/>
                          <a:cs typeface="Times New Roman"/>
                        </a:rPr>
                        <a:t>Point d’administration</a:t>
                      </a:r>
                    </a:p>
                  </a:txBody>
                  <a:tcPr marL="68580" marR="68580" marT="0" marB="0" anchor="ctr"/>
                </a:tc>
                <a:tc>
                  <a:txBody>
                    <a:bodyPr/>
                    <a:lstStyle/>
                    <a:p>
                      <a:pPr>
                        <a:spcAft>
                          <a:spcPts val="0"/>
                        </a:spcAft>
                      </a:pPr>
                      <a:r>
                        <a:rPr lang="fr-FR" sz="2600" dirty="0">
                          <a:effectLst/>
                          <a:latin typeface="+mn-lt"/>
                          <a:ea typeface="MS Mincho"/>
                          <a:cs typeface="Times New Roman"/>
                        </a:rPr>
                        <a:t>Haut du bras droit</a:t>
                      </a:r>
                    </a:p>
                  </a:txBody>
                  <a:tcPr marL="68580" marR="68580" marT="0" marB="0" anchor="ctr"/>
                </a:tc>
              </a:tr>
              <a:tr h="370840">
                <a:tc>
                  <a:txBody>
                    <a:bodyPr/>
                    <a:lstStyle/>
                    <a:p>
                      <a:pPr algn="just">
                        <a:spcAft>
                          <a:spcPts val="0"/>
                        </a:spcAft>
                      </a:pPr>
                      <a:r>
                        <a:rPr lang="fr-FR" sz="2600">
                          <a:effectLst/>
                          <a:latin typeface="+mn-lt"/>
                          <a:ea typeface="MS Mincho"/>
                          <a:cs typeface="Times New Roman"/>
                        </a:rPr>
                        <a:t>Voie d’administration</a:t>
                      </a:r>
                    </a:p>
                  </a:txBody>
                  <a:tcPr marL="68580" marR="68580" marT="0" marB="0" anchor="ctr"/>
                </a:tc>
                <a:tc>
                  <a:txBody>
                    <a:bodyPr/>
                    <a:lstStyle/>
                    <a:p>
                      <a:pPr>
                        <a:spcAft>
                          <a:spcPts val="0"/>
                        </a:spcAft>
                      </a:pPr>
                      <a:r>
                        <a:rPr lang="fr-FR" sz="2600" dirty="0">
                          <a:effectLst/>
                          <a:latin typeface="+mn-lt"/>
                          <a:ea typeface="MS Mincho"/>
                          <a:cs typeface="Times New Roman"/>
                        </a:rPr>
                        <a:t>Sous-cutanée</a:t>
                      </a:r>
                    </a:p>
                  </a:txBody>
                  <a:tcPr marL="68580" marR="68580" marT="0" marB="0" anchor="ctr"/>
                </a:tc>
              </a:tr>
              <a:tr h="370840">
                <a:tc>
                  <a:txBody>
                    <a:bodyPr/>
                    <a:lstStyle/>
                    <a:p>
                      <a:pPr algn="just">
                        <a:spcAft>
                          <a:spcPts val="0"/>
                        </a:spcAft>
                      </a:pPr>
                      <a:r>
                        <a:rPr lang="fr-FR" sz="2600">
                          <a:effectLst/>
                          <a:latin typeface="+mn-lt"/>
                          <a:ea typeface="MS Mincho"/>
                          <a:cs typeface="Times New Roman"/>
                        </a:rPr>
                        <a:t>Conservation</a:t>
                      </a:r>
                    </a:p>
                  </a:txBody>
                  <a:tcPr marL="68580" marR="68580" marT="0" marB="0" anchor="ctr"/>
                </a:tc>
                <a:tc>
                  <a:txBody>
                    <a:bodyPr/>
                    <a:lstStyle/>
                    <a:p>
                      <a:pPr>
                        <a:spcAft>
                          <a:spcPts val="0"/>
                        </a:spcAft>
                      </a:pPr>
                      <a:r>
                        <a:rPr lang="fr-FR" sz="2600" dirty="0">
                          <a:effectLst/>
                          <a:latin typeface="+mn-lt"/>
                          <a:ea typeface="MS Mincho"/>
                          <a:cs typeface="Times New Roman"/>
                        </a:rPr>
                        <a:t>entre 2°c et 8°c. </a:t>
                      </a:r>
                    </a:p>
                  </a:txBody>
                  <a:tcPr marL="68580" marR="68580" marT="0" marB="0" anchor="ctr"/>
                </a:tc>
              </a:tr>
            </a:tbl>
          </a:graphicData>
        </a:graphic>
      </p:graphicFrame>
    </p:spTree>
    <p:extLst>
      <p:ext uri="{BB962C8B-B14F-4D97-AF65-F5344CB8AC3E}">
        <p14:creationId xmlns:p14="http://schemas.microsoft.com/office/powerpoint/2010/main" val="41513456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04037"/>
            <a:ext cx="9144000" cy="3105926"/>
          </a:xfrm>
        </p:spPr>
        <p:txBody>
          <a:bodyPr>
            <a:noAutofit/>
          </a:bodyPr>
          <a:lstStyle/>
          <a:p>
            <a:r>
              <a:rPr lang="fr-FR" sz="5200" b="1" dirty="0">
                <a:solidFill>
                  <a:schemeClr val="accent5">
                    <a:lumMod val="50000"/>
                  </a:schemeClr>
                </a:solidFill>
                <a:latin typeface="+mn-lt"/>
              </a:rPr>
              <a:t>DESCRIPTION DES DIFFÉRENTS  VACCINS  DU PEV(9)</a:t>
            </a:r>
            <a:r>
              <a:rPr lang="fr-FR" sz="5200" dirty="0">
                <a:solidFill>
                  <a:schemeClr val="accent5">
                    <a:lumMod val="50000"/>
                  </a:schemeClr>
                </a:solidFill>
                <a:latin typeface="+mn-lt"/>
              </a:rPr>
              <a:t/>
            </a:r>
            <a:br>
              <a:rPr lang="fr-FR" sz="5200" dirty="0">
                <a:solidFill>
                  <a:schemeClr val="accent5">
                    <a:lumMod val="50000"/>
                  </a:schemeClr>
                </a:solidFill>
                <a:latin typeface="+mn-lt"/>
              </a:rPr>
            </a:br>
            <a:endParaRPr lang="fr-FR" sz="5200" dirty="0">
              <a:latin typeface="+mn-lt"/>
            </a:endParaRPr>
          </a:p>
        </p:txBody>
      </p:sp>
      <p:sp>
        <p:nvSpPr>
          <p:cNvPr id="3" name="Sous-titre 2"/>
          <p:cNvSpPr>
            <a:spLocks noGrp="1"/>
          </p:cNvSpPr>
          <p:nvPr>
            <p:ph type="subTitle" idx="1"/>
          </p:nvPr>
        </p:nvSpPr>
        <p:spPr/>
        <p:txBody>
          <a:bodyPr>
            <a:normAutofit fontScale="70000" lnSpcReduction="20000"/>
          </a:bodyPr>
          <a:lstStyle/>
          <a:p>
            <a:r>
              <a:rPr lang="fr-FR" sz="4600" b="1" dirty="0"/>
              <a:t>TABLEAU 9</a:t>
            </a:r>
          </a:p>
          <a:p>
            <a:endParaRPr lang="fr-FR" b="1" i="1" dirty="0"/>
          </a:p>
          <a:p>
            <a:r>
              <a:rPr lang="fr-FR" sz="4100" b="1" i="1" dirty="0">
                <a:solidFill>
                  <a:srgbClr val="C00000"/>
                </a:solidFill>
              </a:rPr>
              <a:t>Le VAT : Vaccin antitétanique (contre le tétanos)</a:t>
            </a:r>
            <a:r>
              <a:rPr lang="fr-FR" sz="4100" dirty="0">
                <a:solidFill>
                  <a:srgbClr val="C00000"/>
                </a:solidFill>
              </a:rPr>
              <a:t/>
            </a:r>
            <a:br>
              <a:rPr lang="fr-FR" sz="4100" dirty="0">
                <a:solidFill>
                  <a:srgbClr val="C00000"/>
                </a:solidFill>
              </a:rPr>
            </a:br>
            <a:endParaRPr lang="fr-FR" sz="4100" dirty="0">
              <a:solidFill>
                <a:srgbClr val="C00000"/>
              </a:solidFill>
            </a:endParaRPr>
          </a:p>
          <a:p>
            <a:endParaRPr lang="fr-FR" dirty="0"/>
          </a:p>
        </p:txBody>
      </p:sp>
    </p:spTree>
    <p:extLst>
      <p:ext uri="{BB962C8B-B14F-4D97-AF65-F5344CB8AC3E}">
        <p14:creationId xmlns:p14="http://schemas.microsoft.com/office/powerpoint/2010/main" val="38701169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1424763"/>
            <a:ext cx="9144000" cy="3833037"/>
          </a:xfrm>
        </p:spPr>
        <p:txBody>
          <a:bodyPr/>
          <a:lstStyle/>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2276190687"/>
              </p:ext>
            </p:extLst>
          </p:nvPr>
        </p:nvGraphicFramePr>
        <p:xfrm>
          <a:off x="1541721" y="967562"/>
          <a:ext cx="9548037" cy="5209957"/>
        </p:xfrm>
        <a:graphic>
          <a:graphicData uri="http://schemas.openxmlformats.org/drawingml/2006/table">
            <a:tbl>
              <a:tblPr firstRow="1" bandRow="1">
                <a:tableStyleId>{5C22544A-7EE6-4342-B048-85BDC9FD1C3A}</a:tableStyleId>
              </a:tblPr>
              <a:tblGrid>
                <a:gridCol w="3912781"/>
                <a:gridCol w="5635256"/>
              </a:tblGrid>
              <a:tr h="400766">
                <a:tc>
                  <a:txBody>
                    <a:bodyPr/>
                    <a:lstStyle/>
                    <a:p>
                      <a:pPr algn="just">
                        <a:spcAft>
                          <a:spcPts val="0"/>
                        </a:spcAft>
                      </a:pPr>
                      <a:r>
                        <a:rPr lang="fr-FR" sz="2400" dirty="0">
                          <a:effectLst/>
                          <a:latin typeface="+mn-lt"/>
                          <a:ea typeface="MS Mincho"/>
                          <a:cs typeface="Times New Roman"/>
                        </a:rPr>
                        <a:t>Type de vaccin</a:t>
                      </a:r>
                    </a:p>
                  </a:txBody>
                  <a:tcPr marL="68580" marR="68580" marT="0" marB="0" anchor="ctr"/>
                </a:tc>
                <a:tc>
                  <a:txBody>
                    <a:bodyPr/>
                    <a:lstStyle/>
                    <a:p>
                      <a:pPr algn="just">
                        <a:spcAft>
                          <a:spcPts val="0"/>
                        </a:spcAft>
                      </a:pPr>
                      <a:r>
                        <a:rPr lang="fr-FR" sz="2400">
                          <a:effectLst/>
                          <a:latin typeface="+mn-lt"/>
                          <a:ea typeface="MS Mincho"/>
                          <a:cs typeface="Times New Roman"/>
                        </a:rPr>
                        <a:t>Anatoxine  </a:t>
                      </a:r>
                    </a:p>
                  </a:txBody>
                  <a:tcPr marL="68580" marR="68580" marT="0" marB="0" anchor="ctr"/>
                </a:tc>
              </a:tr>
              <a:tr h="400766">
                <a:tc>
                  <a:txBody>
                    <a:bodyPr/>
                    <a:lstStyle/>
                    <a:p>
                      <a:pPr algn="just">
                        <a:spcAft>
                          <a:spcPts val="0"/>
                        </a:spcAft>
                      </a:pPr>
                      <a:r>
                        <a:rPr lang="fr-FR" sz="2400">
                          <a:effectLst/>
                          <a:latin typeface="+mn-lt"/>
                          <a:ea typeface="MS Mincho"/>
                          <a:cs typeface="Times New Roman"/>
                        </a:rPr>
                        <a:t>Rappel</a:t>
                      </a:r>
                    </a:p>
                  </a:txBody>
                  <a:tcPr marL="68580" marR="68580" marT="0" marB="0" anchor="ctr"/>
                </a:tc>
                <a:tc>
                  <a:txBody>
                    <a:bodyPr/>
                    <a:lstStyle/>
                    <a:p>
                      <a:pPr algn="just">
                        <a:spcAft>
                          <a:spcPts val="0"/>
                        </a:spcAft>
                      </a:pPr>
                      <a:r>
                        <a:rPr lang="fr-FR" sz="2400">
                          <a:effectLst/>
                          <a:latin typeface="+mn-lt"/>
                          <a:ea typeface="MS Mincho"/>
                          <a:cs typeface="Times New Roman"/>
                        </a:rPr>
                        <a:t> Après les deux premières doses</a:t>
                      </a:r>
                    </a:p>
                  </a:txBody>
                  <a:tcPr marL="68580" marR="68580" marT="0" marB="0" anchor="ctr"/>
                </a:tc>
              </a:tr>
              <a:tr h="400766">
                <a:tc>
                  <a:txBody>
                    <a:bodyPr/>
                    <a:lstStyle/>
                    <a:p>
                      <a:pPr algn="just">
                        <a:spcAft>
                          <a:spcPts val="0"/>
                        </a:spcAft>
                      </a:pPr>
                      <a:r>
                        <a:rPr lang="fr-FR" sz="2400" dirty="0">
                          <a:effectLst/>
                          <a:latin typeface="+mn-lt"/>
                          <a:ea typeface="MS Mincho"/>
                          <a:cs typeface="Times New Roman"/>
                        </a:rPr>
                        <a:t>Nombre de doses</a:t>
                      </a:r>
                    </a:p>
                  </a:txBody>
                  <a:tcPr marL="68580" marR="68580" marT="0" marB="0" anchor="ctr"/>
                </a:tc>
                <a:tc>
                  <a:txBody>
                    <a:bodyPr/>
                    <a:lstStyle/>
                    <a:p>
                      <a:pPr algn="just">
                        <a:spcAft>
                          <a:spcPts val="0"/>
                        </a:spcAft>
                      </a:pPr>
                      <a:r>
                        <a:rPr lang="fr-FR" sz="2400">
                          <a:effectLst/>
                          <a:latin typeface="+mn-lt"/>
                          <a:ea typeface="MS Mincho"/>
                          <a:cs typeface="Times New Roman"/>
                        </a:rPr>
                        <a:t>Au moins deux doses initiales</a:t>
                      </a:r>
                    </a:p>
                  </a:txBody>
                  <a:tcPr marL="68580" marR="68580" marT="0" marB="0" anchor="ctr"/>
                </a:tc>
              </a:tr>
              <a:tr h="1603063">
                <a:tc>
                  <a:txBody>
                    <a:bodyPr/>
                    <a:lstStyle/>
                    <a:p>
                      <a:pPr algn="just">
                        <a:spcAft>
                          <a:spcPts val="0"/>
                        </a:spcAft>
                      </a:pPr>
                      <a:r>
                        <a:rPr lang="fr-FR" sz="2400" dirty="0">
                          <a:effectLst/>
                          <a:latin typeface="+mn-lt"/>
                          <a:ea typeface="MS Mincho"/>
                          <a:cs typeface="Times New Roman"/>
                        </a:rPr>
                        <a:t>Réactions indésirables</a:t>
                      </a:r>
                    </a:p>
                  </a:txBody>
                  <a:tcPr marL="68580" marR="68580" marT="0" marB="0" anchor="ctr"/>
                </a:tc>
                <a:tc>
                  <a:txBody>
                    <a:bodyPr/>
                    <a:lstStyle/>
                    <a:p>
                      <a:pPr algn="just">
                        <a:spcAft>
                          <a:spcPts val="0"/>
                        </a:spcAft>
                      </a:pPr>
                      <a:r>
                        <a:rPr lang="fr-FR" sz="2400">
                          <a:effectLst/>
                          <a:latin typeface="+mn-lt"/>
                          <a:ea typeface="MS Mincho"/>
                          <a:cs typeface="Times New Roman"/>
                        </a:rPr>
                        <a:t>Réactions locales ou générales bénignes courantes dont la fréquence augmente avec le nombre de doses</a:t>
                      </a:r>
                    </a:p>
                  </a:txBody>
                  <a:tcPr marL="68580" marR="68580" marT="0" marB="0" anchor="ctr"/>
                </a:tc>
              </a:tr>
              <a:tr h="400766">
                <a:tc>
                  <a:txBody>
                    <a:bodyPr/>
                    <a:lstStyle/>
                    <a:p>
                      <a:pPr algn="just">
                        <a:spcAft>
                          <a:spcPts val="0"/>
                        </a:spcAft>
                      </a:pPr>
                      <a:r>
                        <a:rPr lang="fr-FR" sz="2400" dirty="0">
                          <a:effectLst/>
                          <a:latin typeface="+mn-lt"/>
                          <a:ea typeface="MS Mincho"/>
                          <a:cs typeface="Times New Roman"/>
                        </a:rPr>
                        <a:t>Période d’inoculation</a:t>
                      </a:r>
                    </a:p>
                  </a:txBody>
                  <a:tcPr marL="68580" marR="68580" marT="0" marB="0" anchor="ctr"/>
                </a:tc>
                <a:tc>
                  <a:txBody>
                    <a:bodyPr/>
                    <a:lstStyle/>
                    <a:p>
                      <a:pPr algn="just">
                        <a:spcAft>
                          <a:spcPts val="0"/>
                        </a:spcAft>
                      </a:pPr>
                      <a:r>
                        <a:rPr lang="fr-FR" sz="2400">
                          <a:effectLst/>
                          <a:latin typeface="+mn-lt"/>
                          <a:ea typeface="MS Mincho"/>
                          <a:cs typeface="Times New Roman"/>
                        </a:rPr>
                        <a:t>Voir calendrier vaccinal (cf. page 39)</a:t>
                      </a:r>
                    </a:p>
                  </a:txBody>
                  <a:tcPr marL="68580" marR="68580" marT="0" marB="0" anchor="ctr"/>
                </a:tc>
              </a:tr>
              <a:tr h="400766">
                <a:tc>
                  <a:txBody>
                    <a:bodyPr/>
                    <a:lstStyle/>
                    <a:p>
                      <a:pPr algn="just">
                        <a:spcAft>
                          <a:spcPts val="0"/>
                        </a:spcAft>
                      </a:pPr>
                      <a:r>
                        <a:rPr lang="fr-FR" sz="2400" dirty="0">
                          <a:effectLst/>
                          <a:latin typeface="+mn-lt"/>
                          <a:ea typeface="MS Mincho"/>
                          <a:cs typeface="Times New Roman"/>
                        </a:rPr>
                        <a:t>Précautions particulières</a:t>
                      </a:r>
                    </a:p>
                  </a:txBody>
                  <a:tcPr marL="68580" marR="68580" marT="0" marB="0" anchor="ctr"/>
                </a:tc>
                <a:tc>
                  <a:txBody>
                    <a:bodyPr/>
                    <a:lstStyle/>
                    <a:p>
                      <a:pPr algn="just">
                        <a:spcAft>
                          <a:spcPts val="0"/>
                        </a:spcAft>
                      </a:pPr>
                      <a:r>
                        <a:rPr lang="fr-FR" sz="2400">
                          <a:effectLst/>
                          <a:latin typeface="+mn-lt"/>
                          <a:ea typeface="MS Mincho"/>
                          <a:cs typeface="Times New Roman"/>
                        </a:rPr>
                        <a:t>Diminuer la teneur en anatoxine </a:t>
                      </a:r>
                    </a:p>
                  </a:txBody>
                  <a:tcPr marL="68580" marR="68580" marT="0" marB="0" anchor="ctr"/>
                </a:tc>
              </a:tr>
              <a:tr h="400766">
                <a:tc>
                  <a:txBody>
                    <a:bodyPr/>
                    <a:lstStyle/>
                    <a:p>
                      <a:pPr algn="just">
                        <a:spcAft>
                          <a:spcPts val="0"/>
                        </a:spcAft>
                      </a:pPr>
                      <a:r>
                        <a:rPr lang="fr-FR" sz="2400" dirty="0">
                          <a:effectLst/>
                          <a:latin typeface="+mn-lt"/>
                          <a:ea typeface="MS Mincho"/>
                          <a:cs typeface="Times New Roman"/>
                        </a:rPr>
                        <a:t>Volume de la dose</a:t>
                      </a:r>
                    </a:p>
                  </a:txBody>
                  <a:tcPr marL="68580" marR="68580" marT="0" marB="0" anchor="ctr"/>
                </a:tc>
                <a:tc>
                  <a:txBody>
                    <a:bodyPr/>
                    <a:lstStyle/>
                    <a:p>
                      <a:pPr algn="just">
                        <a:spcAft>
                          <a:spcPts val="0"/>
                        </a:spcAft>
                      </a:pPr>
                      <a:r>
                        <a:rPr lang="fr-FR" sz="2400">
                          <a:effectLst/>
                          <a:latin typeface="+mn-lt"/>
                          <a:ea typeface="MS Mincho"/>
                          <a:cs typeface="Times New Roman"/>
                        </a:rPr>
                        <a:t>0,5 ml</a:t>
                      </a:r>
                    </a:p>
                  </a:txBody>
                  <a:tcPr marL="68580" marR="68580" marT="0" marB="0" anchor="ctr"/>
                </a:tc>
              </a:tr>
              <a:tr h="400766">
                <a:tc>
                  <a:txBody>
                    <a:bodyPr/>
                    <a:lstStyle/>
                    <a:p>
                      <a:pPr algn="just">
                        <a:spcAft>
                          <a:spcPts val="0"/>
                        </a:spcAft>
                      </a:pPr>
                      <a:r>
                        <a:rPr lang="fr-FR" sz="2400" dirty="0">
                          <a:effectLst/>
                          <a:latin typeface="+mn-lt"/>
                          <a:ea typeface="MS Mincho"/>
                          <a:cs typeface="Times New Roman"/>
                        </a:rPr>
                        <a:t>Point d’administration</a:t>
                      </a:r>
                    </a:p>
                  </a:txBody>
                  <a:tcPr marL="68580" marR="68580" marT="0" marB="0" anchor="ctr"/>
                </a:tc>
                <a:tc>
                  <a:txBody>
                    <a:bodyPr/>
                    <a:lstStyle/>
                    <a:p>
                      <a:pPr algn="just">
                        <a:spcAft>
                          <a:spcPts val="0"/>
                        </a:spcAft>
                      </a:pPr>
                      <a:r>
                        <a:rPr lang="fr-FR" sz="2400">
                          <a:effectLst/>
                          <a:latin typeface="+mn-lt"/>
                          <a:ea typeface="MS Mincho"/>
                          <a:cs typeface="Times New Roman"/>
                        </a:rPr>
                        <a:t>Face externe du haut du bras</a:t>
                      </a:r>
                    </a:p>
                  </a:txBody>
                  <a:tcPr marL="68580" marR="68580" marT="0" marB="0" anchor="ctr"/>
                </a:tc>
              </a:tr>
              <a:tr h="400766">
                <a:tc>
                  <a:txBody>
                    <a:bodyPr/>
                    <a:lstStyle/>
                    <a:p>
                      <a:pPr algn="just">
                        <a:spcAft>
                          <a:spcPts val="0"/>
                        </a:spcAft>
                      </a:pPr>
                      <a:r>
                        <a:rPr lang="fr-FR" sz="2400" dirty="0">
                          <a:effectLst/>
                          <a:latin typeface="+mn-lt"/>
                          <a:ea typeface="MS Mincho"/>
                          <a:cs typeface="Times New Roman"/>
                        </a:rPr>
                        <a:t>Voie  d’administration</a:t>
                      </a:r>
                    </a:p>
                  </a:txBody>
                  <a:tcPr marL="68580" marR="68580" marT="0" marB="0" anchor="ctr"/>
                </a:tc>
                <a:tc>
                  <a:txBody>
                    <a:bodyPr/>
                    <a:lstStyle/>
                    <a:p>
                      <a:pPr algn="just">
                        <a:spcAft>
                          <a:spcPts val="0"/>
                        </a:spcAft>
                      </a:pPr>
                      <a:r>
                        <a:rPr lang="fr-FR" sz="2400" dirty="0">
                          <a:effectLst/>
                          <a:latin typeface="+mn-lt"/>
                          <a:ea typeface="MS Mincho"/>
                          <a:cs typeface="Times New Roman"/>
                        </a:rPr>
                        <a:t>Intramusculaire</a:t>
                      </a:r>
                    </a:p>
                  </a:txBody>
                  <a:tcPr marL="68580" marR="68580" marT="0" marB="0" anchor="ctr"/>
                </a:tc>
              </a:tr>
              <a:tr h="400766">
                <a:tc>
                  <a:txBody>
                    <a:bodyPr/>
                    <a:lstStyle/>
                    <a:p>
                      <a:pPr algn="just">
                        <a:spcAft>
                          <a:spcPts val="0"/>
                        </a:spcAft>
                      </a:pPr>
                      <a:r>
                        <a:rPr lang="fr-FR" sz="2400">
                          <a:effectLst/>
                          <a:latin typeface="+mn-lt"/>
                          <a:ea typeface="MS Mincho"/>
                          <a:cs typeface="Times New Roman"/>
                        </a:rPr>
                        <a:t>Conservation</a:t>
                      </a:r>
                    </a:p>
                  </a:txBody>
                  <a:tcPr marL="68580" marR="68580" marT="0" marB="0" anchor="ctr"/>
                </a:tc>
                <a:tc>
                  <a:txBody>
                    <a:bodyPr/>
                    <a:lstStyle/>
                    <a:p>
                      <a:pPr algn="just">
                        <a:spcAft>
                          <a:spcPts val="0"/>
                        </a:spcAft>
                      </a:pPr>
                      <a:r>
                        <a:rPr lang="fr-FR" sz="2400" dirty="0">
                          <a:effectLst/>
                          <a:latin typeface="+mn-lt"/>
                          <a:ea typeface="MS Mincho"/>
                          <a:cs typeface="Times New Roman"/>
                        </a:rPr>
                        <a:t>entre 2°c et 8°c. Ne pas congeler</a:t>
                      </a:r>
                    </a:p>
                  </a:txBody>
                  <a:tcPr marL="68580" marR="68580" marT="0" marB="0" anchor="ctr"/>
                </a:tc>
              </a:tr>
            </a:tbl>
          </a:graphicData>
        </a:graphic>
      </p:graphicFrame>
    </p:spTree>
    <p:extLst>
      <p:ext uri="{BB962C8B-B14F-4D97-AF65-F5344CB8AC3E}">
        <p14:creationId xmlns:p14="http://schemas.microsoft.com/office/powerpoint/2010/main" val="3031091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839972"/>
            <a:ext cx="9144000" cy="2923954"/>
          </a:xfrm>
        </p:spPr>
        <p:txBody>
          <a:bodyPr>
            <a:noAutofit/>
          </a:bodyPr>
          <a:lstStyle/>
          <a:p>
            <a:r>
              <a:rPr lang="fr-FR" sz="5200" b="1" dirty="0">
                <a:solidFill>
                  <a:schemeClr val="accent5">
                    <a:lumMod val="50000"/>
                  </a:schemeClr>
                </a:solidFill>
                <a:latin typeface="+mn-lt"/>
              </a:rPr>
              <a:t>IV - ORGANISATION DU PROGRAMME ELARGI DE VACCINATION (PEV) 1</a:t>
            </a:r>
            <a:r>
              <a:rPr lang="fr-FR" sz="5200" dirty="0">
                <a:solidFill>
                  <a:schemeClr val="accent5">
                    <a:lumMod val="50000"/>
                  </a:schemeClr>
                </a:solidFill>
                <a:latin typeface="+mn-lt"/>
              </a:rPr>
              <a:t/>
            </a:r>
            <a:br>
              <a:rPr lang="fr-FR" sz="5200" dirty="0">
                <a:solidFill>
                  <a:schemeClr val="accent5">
                    <a:lumMod val="50000"/>
                  </a:schemeClr>
                </a:solidFill>
                <a:latin typeface="+mn-lt"/>
              </a:rPr>
            </a:br>
            <a:endParaRPr lang="fr-FR" sz="5200" dirty="0">
              <a:latin typeface="+mn-lt"/>
            </a:endParaRPr>
          </a:p>
        </p:txBody>
      </p:sp>
      <p:sp>
        <p:nvSpPr>
          <p:cNvPr id="3" name="Sous-titre 2"/>
          <p:cNvSpPr>
            <a:spLocks noGrp="1"/>
          </p:cNvSpPr>
          <p:nvPr>
            <p:ph type="subTitle" idx="1"/>
          </p:nvPr>
        </p:nvSpPr>
        <p:spPr>
          <a:xfrm>
            <a:off x="1524000" y="3040911"/>
            <a:ext cx="9144000" cy="3147238"/>
          </a:xfrm>
        </p:spPr>
        <p:txBody>
          <a:bodyPr>
            <a:normAutofit/>
          </a:bodyPr>
          <a:lstStyle/>
          <a:p>
            <a:pPr algn="l"/>
            <a:r>
              <a:rPr lang="fr-FR" sz="3200" dirty="0"/>
              <a:t>Les Programmes nationaux de vaccination (PEV) ont été recommandés aux Etats par l'</a:t>
            </a:r>
            <a:r>
              <a:rPr lang="fr-FR" sz="3200" u="sng" dirty="0">
                <a:hlinkClick r:id="rId2" tooltip="Organisation mondiale de la santé"/>
              </a:rPr>
              <a:t>Organisation mondiale de la santé</a:t>
            </a:r>
            <a:r>
              <a:rPr lang="fr-FR" sz="3200" dirty="0"/>
              <a:t> en 1974 pour rendre les </a:t>
            </a:r>
            <a:r>
              <a:rPr lang="fr-FR" sz="3200" u="sng" dirty="0">
                <a:hlinkClick r:id="rId3" tooltip="Vaccin"/>
              </a:rPr>
              <a:t>vaccins</a:t>
            </a:r>
            <a:r>
              <a:rPr lang="fr-FR" sz="3200" dirty="0"/>
              <a:t> accessibles à tous les enfants du monde et les femmes enceintes. </a:t>
            </a:r>
          </a:p>
          <a:p>
            <a:pPr algn="l"/>
            <a:endParaRPr lang="fr-FR" sz="3200" dirty="0"/>
          </a:p>
        </p:txBody>
      </p:sp>
    </p:spTree>
    <p:extLst>
      <p:ext uri="{BB962C8B-B14F-4D97-AF65-F5344CB8AC3E}">
        <p14:creationId xmlns:p14="http://schemas.microsoft.com/office/powerpoint/2010/main" val="35933375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563526"/>
            <a:ext cx="9144000" cy="3147237"/>
          </a:xfrm>
        </p:spPr>
        <p:txBody>
          <a:bodyPr>
            <a:noAutofit/>
          </a:bodyPr>
          <a:lstStyle/>
          <a:p>
            <a:r>
              <a:rPr lang="fr-FR" sz="5400" b="1" dirty="0">
                <a:solidFill>
                  <a:schemeClr val="accent5">
                    <a:lumMod val="50000"/>
                  </a:schemeClr>
                </a:solidFill>
                <a:latin typeface="+mn-lt"/>
              </a:rPr>
              <a:t>ORGANISATION DU PROGRAMME ELARGI DE VACCINATION (PEV) 2</a:t>
            </a:r>
            <a:r>
              <a:rPr lang="fr-FR" sz="5400" dirty="0">
                <a:solidFill>
                  <a:schemeClr val="accent5">
                    <a:lumMod val="50000"/>
                  </a:schemeClr>
                </a:solidFill>
                <a:latin typeface="+mn-lt"/>
              </a:rPr>
              <a:t/>
            </a:r>
            <a:br>
              <a:rPr lang="fr-FR" sz="5400" dirty="0">
                <a:solidFill>
                  <a:schemeClr val="accent5">
                    <a:lumMod val="50000"/>
                  </a:schemeClr>
                </a:solidFill>
                <a:latin typeface="+mn-lt"/>
              </a:rPr>
            </a:br>
            <a:endParaRPr lang="fr-FR" sz="5400" dirty="0">
              <a:latin typeface="+mn-lt"/>
            </a:endParaRPr>
          </a:p>
        </p:txBody>
      </p:sp>
      <p:sp>
        <p:nvSpPr>
          <p:cNvPr id="3" name="Sous-titre 2"/>
          <p:cNvSpPr>
            <a:spLocks noGrp="1"/>
          </p:cNvSpPr>
          <p:nvPr>
            <p:ph type="subTitle" idx="1"/>
          </p:nvPr>
        </p:nvSpPr>
        <p:spPr>
          <a:xfrm>
            <a:off x="1524000" y="2849526"/>
            <a:ext cx="9144000" cy="3466213"/>
          </a:xfrm>
        </p:spPr>
        <p:txBody>
          <a:bodyPr>
            <a:noAutofit/>
          </a:bodyPr>
          <a:lstStyle/>
          <a:p>
            <a:pPr algn="l">
              <a:buFont typeface="Wingdings" panose="05000000000000000000" pitchFamily="2" charset="2"/>
              <a:buChar char="q"/>
            </a:pPr>
            <a:r>
              <a:rPr lang="fr-FR" sz="3200" b="1" i="1" dirty="0">
                <a:solidFill>
                  <a:srgbClr val="C00000"/>
                </a:solidFill>
              </a:rPr>
              <a:t>Missions(1)</a:t>
            </a:r>
            <a:endParaRPr lang="fr-FR" sz="3200" dirty="0">
              <a:solidFill>
                <a:srgbClr val="C00000"/>
              </a:solidFill>
            </a:endParaRPr>
          </a:p>
          <a:p>
            <a:pPr marL="457200" lvl="0" indent="-457200" algn="l">
              <a:buFontTx/>
              <a:buChar char="-"/>
            </a:pPr>
            <a:r>
              <a:rPr lang="fr-FR" sz="3000" dirty="0" smtClean="0"/>
              <a:t>Assurer </a:t>
            </a:r>
            <a:r>
              <a:rPr lang="fr-FR" sz="3000" dirty="0"/>
              <a:t>l’immunisation totale des enfants de moins d’un an dans toutes les régions du monde </a:t>
            </a:r>
            <a:r>
              <a:rPr lang="fr-FR" sz="3000" dirty="0" smtClean="0"/>
              <a:t>;</a:t>
            </a:r>
          </a:p>
          <a:p>
            <a:pPr marL="457200" lvl="0" indent="-457200" algn="l">
              <a:buFontTx/>
              <a:buChar char="-"/>
            </a:pPr>
            <a:r>
              <a:rPr lang="fr-FR" sz="3000" dirty="0" smtClean="0"/>
              <a:t>Eradiquer </a:t>
            </a:r>
            <a:r>
              <a:rPr lang="fr-FR" sz="3000" dirty="0"/>
              <a:t>globalement la poliomyélite </a:t>
            </a:r>
            <a:r>
              <a:rPr lang="fr-FR" sz="3000" dirty="0" smtClean="0"/>
              <a:t>;</a:t>
            </a:r>
          </a:p>
          <a:p>
            <a:pPr marL="457200" lvl="0" indent="-457200" algn="l">
              <a:buFontTx/>
              <a:buChar char="-"/>
            </a:pPr>
            <a:r>
              <a:rPr lang="fr-FR" sz="3000" dirty="0" smtClean="0"/>
              <a:t>Réduire </a:t>
            </a:r>
            <a:r>
              <a:rPr lang="fr-FR" sz="3000" dirty="0"/>
              <a:t>le tétanos maternel et néonatal jusqu’à un taux d’incidence de moins de 1 cas pour 1000 naissances; </a:t>
            </a:r>
          </a:p>
          <a:p>
            <a:endParaRPr lang="fr-FR" sz="3200" dirty="0"/>
          </a:p>
        </p:txBody>
      </p:sp>
    </p:spTree>
    <p:extLst>
      <p:ext uri="{BB962C8B-B14F-4D97-AF65-F5344CB8AC3E}">
        <p14:creationId xmlns:p14="http://schemas.microsoft.com/office/powerpoint/2010/main" val="28417085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97713"/>
            <a:ext cx="9144000" cy="3189766"/>
          </a:xfrm>
        </p:spPr>
        <p:txBody>
          <a:bodyPr>
            <a:normAutofit fontScale="90000"/>
          </a:bodyPr>
          <a:lstStyle/>
          <a:p>
            <a:r>
              <a:rPr lang="fr-FR" sz="5700" b="1" dirty="0" smtClean="0">
                <a:solidFill>
                  <a:schemeClr val="accent5">
                    <a:lumMod val="50000"/>
                  </a:schemeClr>
                </a:solidFill>
                <a:latin typeface="+mn-lt"/>
              </a:rPr>
              <a:t/>
            </a:r>
            <a:br>
              <a:rPr lang="fr-FR" sz="5700" b="1" dirty="0" smtClean="0">
                <a:solidFill>
                  <a:schemeClr val="accent5">
                    <a:lumMod val="50000"/>
                  </a:schemeClr>
                </a:solidFill>
                <a:latin typeface="+mn-lt"/>
              </a:rPr>
            </a:br>
            <a:r>
              <a:rPr lang="fr-FR" sz="5700" b="1" dirty="0">
                <a:solidFill>
                  <a:schemeClr val="accent5">
                    <a:lumMod val="50000"/>
                  </a:schemeClr>
                </a:solidFill>
                <a:latin typeface="+mn-lt"/>
              </a:rPr>
              <a:t/>
            </a:r>
            <a:br>
              <a:rPr lang="fr-FR" sz="5700" b="1" dirty="0">
                <a:solidFill>
                  <a:schemeClr val="accent5">
                    <a:lumMod val="50000"/>
                  </a:schemeClr>
                </a:solidFill>
                <a:latin typeface="+mn-lt"/>
              </a:rPr>
            </a:br>
            <a:r>
              <a:rPr lang="fr-FR" sz="5600" b="1" dirty="0" smtClean="0">
                <a:solidFill>
                  <a:schemeClr val="accent5">
                    <a:lumMod val="50000"/>
                  </a:schemeClr>
                </a:solidFill>
                <a:latin typeface="+mn-lt"/>
              </a:rPr>
              <a:t>ORGANISATION </a:t>
            </a:r>
            <a:r>
              <a:rPr lang="fr-FR" sz="5600" b="1" dirty="0">
                <a:solidFill>
                  <a:schemeClr val="accent5">
                    <a:lumMod val="50000"/>
                  </a:schemeClr>
                </a:solidFill>
                <a:latin typeface="+mn-lt"/>
              </a:rPr>
              <a:t>DU PROGRAMME ELARGI DE VACCINATION (PEV </a:t>
            </a:r>
            <a:r>
              <a:rPr lang="fr-FR" sz="5600" b="1" dirty="0" smtClean="0">
                <a:solidFill>
                  <a:schemeClr val="accent5">
                    <a:lumMod val="50000"/>
                  </a:schemeClr>
                </a:solidFill>
                <a:latin typeface="+mn-lt"/>
              </a:rPr>
              <a:t>3)</a:t>
            </a:r>
            <a:r>
              <a:rPr lang="fr-FR" sz="5600" dirty="0">
                <a:solidFill>
                  <a:schemeClr val="accent5">
                    <a:lumMod val="50000"/>
                  </a:schemeClr>
                </a:solidFill>
              </a:rPr>
              <a:t/>
            </a:r>
            <a:br>
              <a:rPr lang="fr-FR" sz="5600" dirty="0">
                <a:solidFill>
                  <a:schemeClr val="accent5">
                    <a:lumMod val="50000"/>
                  </a:schemeClr>
                </a:solidFill>
              </a:rPr>
            </a:br>
            <a:endParaRPr lang="fr-FR" sz="5600" dirty="0"/>
          </a:p>
        </p:txBody>
      </p:sp>
      <p:sp>
        <p:nvSpPr>
          <p:cNvPr id="3" name="Sous-titre 2"/>
          <p:cNvSpPr>
            <a:spLocks noGrp="1"/>
          </p:cNvSpPr>
          <p:nvPr>
            <p:ph type="subTitle" idx="1"/>
          </p:nvPr>
        </p:nvSpPr>
        <p:spPr>
          <a:xfrm>
            <a:off x="1524000" y="2817627"/>
            <a:ext cx="9144000" cy="3413051"/>
          </a:xfrm>
        </p:spPr>
        <p:txBody>
          <a:bodyPr>
            <a:normAutofit/>
          </a:bodyPr>
          <a:lstStyle/>
          <a:p>
            <a:pPr lvl="0" algn="l"/>
            <a:r>
              <a:rPr lang="fr-FR" sz="3200" b="1" dirty="0">
                <a:solidFill>
                  <a:srgbClr val="C00000"/>
                </a:solidFill>
              </a:rPr>
              <a:t>Missions(2)</a:t>
            </a:r>
          </a:p>
          <a:p>
            <a:pPr marL="457200" lvl="0" indent="-457200" algn="l">
              <a:buFontTx/>
              <a:buChar char="-"/>
            </a:pPr>
            <a:r>
              <a:rPr lang="fr-FR" sz="3200" dirty="0" smtClean="0"/>
              <a:t>diminuer </a:t>
            </a:r>
            <a:r>
              <a:rPr lang="fr-FR" sz="3200" dirty="0"/>
              <a:t>de moitié le nombre de décès liés à la rougeole par rapport à 1999 ; </a:t>
            </a:r>
            <a:endParaRPr lang="fr-FR" sz="3200" dirty="0"/>
          </a:p>
          <a:p>
            <a:pPr marL="457200" lvl="0" indent="-457200" algn="l">
              <a:buFontTx/>
              <a:buChar char="-"/>
            </a:pPr>
            <a:r>
              <a:rPr lang="fr-FR" sz="3200" dirty="0" smtClean="0"/>
              <a:t>étendre </a:t>
            </a:r>
            <a:r>
              <a:rPr lang="fr-FR" sz="3200" dirty="0"/>
              <a:t>tous les nouveaux vaccins et les interventions préventives de santé  pour les enfants dans toutes les régions du monde;</a:t>
            </a:r>
          </a:p>
          <a:p>
            <a:pPr algn="l"/>
            <a:endParaRPr lang="fr-FR" sz="3200" dirty="0"/>
          </a:p>
          <a:p>
            <a:endParaRPr lang="fr-FR" sz="3200" dirty="0"/>
          </a:p>
          <a:p>
            <a:endParaRPr lang="fr-FR" dirty="0"/>
          </a:p>
        </p:txBody>
      </p:sp>
    </p:spTree>
    <p:extLst>
      <p:ext uri="{BB962C8B-B14F-4D97-AF65-F5344CB8AC3E}">
        <p14:creationId xmlns:p14="http://schemas.microsoft.com/office/powerpoint/2010/main" val="15537758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648586"/>
            <a:ext cx="9144000" cy="2861377"/>
          </a:xfrm>
        </p:spPr>
        <p:txBody>
          <a:bodyPr>
            <a:noAutofit/>
          </a:bodyPr>
          <a:lstStyle/>
          <a:p>
            <a:r>
              <a:rPr lang="fr-FR" sz="5100" b="1" dirty="0">
                <a:solidFill>
                  <a:schemeClr val="accent5">
                    <a:lumMod val="50000"/>
                  </a:schemeClr>
                </a:solidFill>
                <a:latin typeface="+mn-lt"/>
              </a:rPr>
              <a:t>ORGANISATION DU PROGRAMME ELARGI DE VACCINATION (PEV ) 4</a:t>
            </a:r>
            <a:r>
              <a:rPr lang="fr-FR" sz="5100" dirty="0">
                <a:solidFill>
                  <a:schemeClr val="accent5">
                    <a:lumMod val="50000"/>
                  </a:schemeClr>
                </a:solidFill>
                <a:latin typeface="+mn-lt"/>
              </a:rPr>
              <a:t/>
            </a:r>
            <a:br>
              <a:rPr lang="fr-FR" sz="5100" dirty="0">
                <a:solidFill>
                  <a:schemeClr val="accent5">
                    <a:lumMod val="50000"/>
                  </a:schemeClr>
                </a:solidFill>
                <a:latin typeface="+mn-lt"/>
              </a:rPr>
            </a:br>
            <a:endParaRPr lang="fr-FR" sz="5100" dirty="0">
              <a:latin typeface="+mn-lt"/>
            </a:endParaRPr>
          </a:p>
        </p:txBody>
      </p:sp>
      <p:sp>
        <p:nvSpPr>
          <p:cNvPr id="3" name="Sous-titre 2"/>
          <p:cNvSpPr>
            <a:spLocks noGrp="1"/>
          </p:cNvSpPr>
          <p:nvPr>
            <p:ph type="subTitle" idx="1"/>
          </p:nvPr>
        </p:nvSpPr>
        <p:spPr>
          <a:xfrm>
            <a:off x="1524000" y="3072809"/>
            <a:ext cx="9144000" cy="2184991"/>
          </a:xfrm>
        </p:spPr>
        <p:txBody>
          <a:bodyPr/>
          <a:lstStyle/>
          <a:p>
            <a:pPr algn="l">
              <a:buFont typeface="Wingdings" panose="05000000000000000000" pitchFamily="2" charset="2"/>
              <a:buChar char="q"/>
            </a:pPr>
            <a:r>
              <a:rPr lang="fr-FR" sz="3200" b="1" i="1" dirty="0">
                <a:solidFill>
                  <a:srgbClr val="C00000"/>
                </a:solidFill>
              </a:rPr>
              <a:t>Population cible vaccinale en Côte d’Ivoire</a:t>
            </a:r>
            <a:endParaRPr lang="fr-FR" sz="3200" b="1" dirty="0">
              <a:solidFill>
                <a:srgbClr val="C00000"/>
              </a:solidFill>
            </a:endParaRPr>
          </a:p>
          <a:p>
            <a:pPr marL="457200" lvl="0" indent="-457200" algn="l">
              <a:buFontTx/>
              <a:buChar char="-"/>
            </a:pPr>
            <a:r>
              <a:rPr lang="fr-FR" sz="3200" dirty="0" smtClean="0"/>
              <a:t>Les </a:t>
            </a:r>
            <a:r>
              <a:rPr lang="fr-FR" sz="3200" dirty="0"/>
              <a:t>enfants de 0 et 11 mois ; </a:t>
            </a:r>
            <a:endParaRPr lang="fr-FR" sz="3200" dirty="0" smtClean="0"/>
          </a:p>
          <a:p>
            <a:pPr marL="457200" lvl="0" indent="-457200" algn="l">
              <a:buFontTx/>
              <a:buChar char="-"/>
            </a:pPr>
            <a:r>
              <a:rPr lang="fr-FR" sz="3200" dirty="0" smtClean="0"/>
              <a:t>Les </a:t>
            </a:r>
            <a:r>
              <a:rPr lang="fr-FR" sz="3200" dirty="0"/>
              <a:t>femmes enceintes.</a:t>
            </a:r>
          </a:p>
          <a:p>
            <a:pPr algn="l"/>
            <a:endParaRPr lang="fr-FR" sz="3200" dirty="0"/>
          </a:p>
          <a:p>
            <a:endParaRPr lang="fr-FR" dirty="0"/>
          </a:p>
        </p:txBody>
      </p:sp>
    </p:spTree>
    <p:extLst>
      <p:ext uri="{BB962C8B-B14F-4D97-AF65-F5344CB8AC3E}">
        <p14:creationId xmlns:p14="http://schemas.microsoft.com/office/powerpoint/2010/main" val="7914806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04038"/>
            <a:ext cx="9144000" cy="2870790"/>
          </a:xfrm>
        </p:spPr>
        <p:txBody>
          <a:bodyPr>
            <a:normAutofit fontScale="90000"/>
          </a:bodyPr>
          <a:lstStyle/>
          <a:p>
            <a:r>
              <a:rPr lang="fr-FR" b="1" dirty="0">
                <a:solidFill>
                  <a:schemeClr val="accent5">
                    <a:lumMod val="50000"/>
                  </a:schemeClr>
                </a:solidFill>
              </a:rPr>
              <a:t> </a:t>
            </a:r>
            <a:r>
              <a:rPr lang="fr-FR" sz="5600" b="1" dirty="0">
                <a:solidFill>
                  <a:schemeClr val="accent5">
                    <a:lumMod val="50000"/>
                  </a:schemeClr>
                </a:solidFill>
                <a:latin typeface="+mn-lt"/>
              </a:rPr>
              <a:t>ORGANISATION DU PROGRAMME ELARGI DE VACCINATION (PEV) 5</a:t>
            </a:r>
            <a:r>
              <a:rPr lang="fr-FR" sz="5600" dirty="0">
                <a:solidFill>
                  <a:schemeClr val="accent5">
                    <a:lumMod val="50000"/>
                  </a:schemeClr>
                </a:solidFill>
                <a:latin typeface="+mn-lt"/>
              </a:rPr>
              <a:t/>
            </a:r>
            <a:br>
              <a:rPr lang="fr-FR" sz="5600" dirty="0">
                <a:solidFill>
                  <a:schemeClr val="accent5">
                    <a:lumMod val="50000"/>
                  </a:schemeClr>
                </a:solidFill>
                <a:latin typeface="+mn-lt"/>
              </a:rPr>
            </a:br>
            <a:endParaRPr lang="fr-FR" sz="5600" dirty="0">
              <a:latin typeface="+mn-lt"/>
            </a:endParaRPr>
          </a:p>
        </p:txBody>
      </p:sp>
      <p:sp>
        <p:nvSpPr>
          <p:cNvPr id="3" name="Sous-titre 2"/>
          <p:cNvSpPr>
            <a:spLocks noGrp="1"/>
          </p:cNvSpPr>
          <p:nvPr>
            <p:ph type="subTitle" idx="1"/>
          </p:nvPr>
        </p:nvSpPr>
        <p:spPr>
          <a:xfrm>
            <a:off x="1524000" y="2509283"/>
            <a:ext cx="9144000" cy="3827721"/>
          </a:xfrm>
        </p:spPr>
        <p:txBody>
          <a:bodyPr>
            <a:noAutofit/>
          </a:bodyPr>
          <a:lstStyle/>
          <a:p>
            <a:pPr algn="l">
              <a:buFont typeface="Wingdings" panose="05000000000000000000" pitchFamily="2" charset="2"/>
              <a:buChar char="q"/>
            </a:pPr>
            <a:r>
              <a:rPr lang="fr-FR" sz="3200" b="1" i="1" dirty="0">
                <a:solidFill>
                  <a:srgbClr val="C00000"/>
                </a:solidFill>
              </a:rPr>
              <a:t>Contre-indications vaccinales (1)</a:t>
            </a:r>
            <a:endParaRPr lang="fr-FR" sz="3200" dirty="0">
              <a:solidFill>
                <a:srgbClr val="C00000"/>
              </a:solidFill>
            </a:endParaRPr>
          </a:p>
          <a:p>
            <a:pPr marL="457200" lvl="0" indent="-457200" algn="l">
              <a:buFontTx/>
              <a:buChar char="-"/>
            </a:pPr>
            <a:r>
              <a:rPr lang="fr-FR" sz="3200" dirty="0" smtClean="0"/>
              <a:t>Ne </a:t>
            </a:r>
            <a:r>
              <a:rPr lang="fr-FR" sz="3200" dirty="0"/>
              <a:t>pas administrer la 2</a:t>
            </a:r>
            <a:r>
              <a:rPr lang="fr-FR" sz="3200" baseline="30000" dirty="0"/>
              <a:t>e</a:t>
            </a:r>
            <a:r>
              <a:rPr lang="fr-FR" sz="3200" dirty="0"/>
              <a:t> ou la 3</a:t>
            </a:r>
            <a:r>
              <a:rPr lang="fr-FR" sz="3200" baseline="30000" dirty="0"/>
              <a:t>e</a:t>
            </a:r>
            <a:r>
              <a:rPr lang="fr-FR" sz="3200" dirty="0"/>
              <a:t> dose d’un vaccin si  la </a:t>
            </a:r>
            <a:r>
              <a:rPr lang="fr-FR" sz="3200" dirty="0" smtClean="0"/>
              <a:t>1ère </a:t>
            </a:r>
            <a:r>
              <a:rPr lang="fr-FR" sz="3200" dirty="0"/>
              <a:t>ou la </a:t>
            </a:r>
            <a:r>
              <a:rPr lang="fr-FR" sz="3200" dirty="0" smtClean="0"/>
              <a:t>2</a:t>
            </a:r>
            <a:r>
              <a:rPr lang="fr-FR" sz="3200" baseline="30000" dirty="0" smtClean="0"/>
              <a:t>ème</a:t>
            </a:r>
            <a:r>
              <a:rPr lang="fr-FR" sz="3200" dirty="0" smtClean="0"/>
              <a:t> </a:t>
            </a:r>
            <a:r>
              <a:rPr lang="fr-FR" sz="3200" dirty="0" smtClean="0"/>
              <a:t> avait </a:t>
            </a:r>
            <a:r>
              <a:rPr lang="fr-FR" sz="3200" dirty="0"/>
              <a:t>provoqué chez l’enfant des convulsions ou un choc grave </a:t>
            </a:r>
            <a:r>
              <a:rPr lang="fr-FR" sz="3200" dirty="0" smtClean="0"/>
              <a:t>;</a:t>
            </a:r>
          </a:p>
          <a:p>
            <a:pPr marL="457200" lvl="0" indent="-457200" algn="l">
              <a:buFontTx/>
              <a:buChar char="-"/>
            </a:pPr>
            <a:r>
              <a:rPr lang="fr-FR" sz="3200" dirty="0" smtClean="0"/>
              <a:t>Ne </a:t>
            </a:r>
            <a:r>
              <a:rPr lang="fr-FR" sz="3200" dirty="0"/>
              <a:t>pas administrer le BCG ou le vaccin antiamaril (fièvre jaune) à un nourrisson qui montre des signes ou symptômes de SIDA ;</a:t>
            </a:r>
          </a:p>
          <a:p>
            <a:pPr algn="l"/>
            <a:endParaRPr lang="fr-FR" sz="3200" dirty="0"/>
          </a:p>
        </p:txBody>
      </p:sp>
    </p:spTree>
    <p:extLst>
      <p:ext uri="{BB962C8B-B14F-4D97-AF65-F5344CB8AC3E}">
        <p14:creationId xmlns:p14="http://schemas.microsoft.com/office/powerpoint/2010/main" val="1468798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C74469B-DF38-465F-9104-5C7E1608B78B}"/>
              </a:ext>
            </a:extLst>
          </p:cNvPr>
          <p:cNvSpPr>
            <a:spLocks noGrp="1"/>
          </p:cNvSpPr>
          <p:nvPr>
            <p:ph type="ctrTitle"/>
          </p:nvPr>
        </p:nvSpPr>
        <p:spPr>
          <a:xfrm>
            <a:off x="1524000" y="574158"/>
            <a:ext cx="9144000" cy="1828799"/>
          </a:xfrm>
        </p:spPr>
        <p:txBody>
          <a:bodyPr>
            <a:normAutofit/>
          </a:bodyPr>
          <a:lstStyle/>
          <a:p>
            <a:r>
              <a:rPr lang="fr-FR" sz="5400" b="1" dirty="0">
                <a:solidFill>
                  <a:schemeClr val="accent5">
                    <a:lumMod val="50000"/>
                  </a:schemeClr>
                </a:solidFill>
                <a:latin typeface="Arial" panose="020B0604020202020204" pitchFamily="34" charset="0"/>
                <a:cs typeface="Arial" panose="020B0604020202020204" pitchFamily="34" charset="0"/>
              </a:rPr>
              <a:t>OBJECTIFS  SPECIFIQUES(1)</a:t>
            </a:r>
            <a:endParaRPr lang="fr-FR" sz="5400" dirty="0"/>
          </a:p>
        </p:txBody>
      </p:sp>
      <p:sp>
        <p:nvSpPr>
          <p:cNvPr id="3" name="Sous-titre 2">
            <a:extLst>
              <a:ext uri="{FF2B5EF4-FFF2-40B4-BE49-F238E27FC236}">
                <a16:creationId xmlns:a16="http://schemas.microsoft.com/office/drawing/2014/main" xmlns="" id="{BEB48C19-2123-420D-806C-6EC568249872}"/>
              </a:ext>
            </a:extLst>
          </p:cNvPr>
          <p:cNvSpPr>
            <a:spLocks noGrp="1"/>
          </p:cNvSpPr>
          <p:nvPr>
            <p:ph type="subTitle" idx="1"/>
          </p:nvPr>
        </p:nvSpPr>
        <p:spPr>
          <a:xfrm>
            <a:off x="1524000" y="2509284"/>
            <a:ext cx="9144000" cy="3487478"/>
          </a:xfrm>
        </p:spPr>
        <p:txBody>
          <a:bodyPr>
            <a:normAutofit/>
          </a:bodyPr>
          <a:lstStyle/>
          <a:p>
            <a:pPr lvl="0" algn="l"/>
            <a:r>
              <a:rPr lang="fr-FR" dirty="0" smtClean="0">
                <a:latin typeface="Arial" panose="020B0604020202020204" pitchFamily="34" charset="0"/>
                <a:cs typeface="Arial" panose="020B0604020202020204" pitchFamily="34" charset="0"/>
              </a:rPr>
              <a:t>1) </a:t>
            </a:r>
            <a:r>
              <a:rPr lang="fr-FR" sz="3200" dirty="0" smtClean="0">
                <a:latin typeface="Arial" panose="020B0604020202020204" pitchFamily="34" charset="0"/>
                <a:cs typeface="Arial" panose="020B0604020202020204" pitchFamily="34" charset="0"/>
              </a:rPr>
              <a:t>Définir </a:t>
            </a:r>
            <a:r>
              <a:rPr lang="fr-FR" sz="3200" dirty="0">
                <a:latin typeface="Arial" panose="020B0604020202020204" pitchFamily="34" charset="0"/>
                <a:cs typeface="Arial" panose="020B0604020202020204" pitchFamily="34" charset="0"/>
              </a:rPr>
              <a:t>en s’appuyant sur le cours, les différents concepts liés à la vaccination ;</a:t>
            </a:r>
          </a:p>
          <a:p>
            <a:pPr lvl="0" algn="l"/>
            <a:r>
              <a:rPr lang="fr-FR" sz="3200" dirty="0">
                <a:latin typeface="Arial" panose="020B0604020202020204" pitchFamily="34" charset="0"/>
                <a:cs typeface="Arial" panose="020B0604020202020204" pitchFamily="34" charset="0"/>
              </a:rPr>
              <a:t>2) Citer les maladies cibles du  programme élargi de vaccination (PEV) ;</a:t>
            </a:r>
          </a:p>
          <a:p>
            <a:pPr lvl="0" algn="l"/>
            <a:r>
              <a:rPr lang="fr-FR" sz="3200" dirty="0">
                <a:latin typeface="Arial" panose="020B0604020202020204" pitchFamily="34" charset="0"/>
                <a:cs typeface="Arial" panose="020B0604020202020204" pitchFamily="34" charset="0"/>
              </a:rPr>
              <a:t>3) Décrire selon le cours, les différents vaccins du PEV Ivoirien;</a:t>
            </a:r>
          </a:p>
          <a:p>
            <a:endParaRPr lang="fr-FR" sz="3200" dirty="0"/>
          </a:p>
        </p:txBody>
      </p:sp>
    </p:spTree>
    <p:extLst>
      <p:ext uri="{BB962C8B-B14F-4D97-AF65-F5344CB8AC3E}">
        <p14:creationId xmlns:p14="http://schemas.microsoft.com/office/powerpoint/2010/main" val="21882038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659219"/>
            <a:ext cx="9144000" cy="2147776"/>
          </a:xfrm>
        </p:spPr>
        <p:txBody>
          <a:bodyPr>
            <a:normAutofit fontScale="90000"/>
          </a:bodyPr>
          <a:lstStyle/>
          <a:p>
            <a:r>
              <a:rPr lang="fr-FR" sz="5000" b="1" dirty="0">
                <a:solidFill>
                  <a:schemeClr val="accent5">
                    <a:lumMod val="50000"/>
                  </a:schemeClr>
                </a:solidFill>
                <a:latin typeface="+mn-lt"/>
              </a:rPr>
              <a:t>ORGANISATION DU PROGRAMME ELARGI DE VACCINATION (PEV) 6</a:t>
            </a:r>
            <a:endParaRPr lang="fr-FR" sz="5000" dirty="0">
              <a:latin typeface="+mn-lt"/>
            </a:endParaRPr>
          </a:p>
        </p:txBody>
      </p:sp>
      <p:sp>
        <p:nvSpPr>
          <p:cNvPr id="3" name="Sous-titre 2"/>
          <p:cNvSpPr>
            <a:spLocks noGrp="1"/>
          </p:cNvSpPr>
          <p:nvPr>
            <p:ph type="subTitle" idx="1"/>
          </p:nvPr>
        </p:nvSpPr>
        <p:spPr>
          <a:xfrm>
            <a:off x="1524000" y="2775097"/>
            <a:ext cx="9144000" cy="3381153"/>
          </a:xfrm>
        </p:spPr>
        <p:txBody>
          <a:bodyPr>
            <a:normAutofit/>
          </a:bodyPr>
          <a:lstStyle/>
          <a:p>
            <a:pPr lvl="0" algn="l">
              <a:buFont typeface="Wingdings" panose="05000000000000000000" pitchFamily="2" charset="2"/>
              <a:buChar char="q"/>
            </a:pPr>
            <a:r>
              <a:rPr lang="fr-FR" sz="3000" b="1" dirty="0">
                <a:solidFill>
                  <a:srgbClr val="C00000"/>
                </a:solidFill>
              </a:rPr>
              <a:t>Contre-indications vaccinales (2)</a:t>
            </a:r>
          </a:p>
          <a:p>
            <a:pPr lvl="0" algn="l"/>
            <a:r>
              <a:rPr lang="fr-FR" sz="3000" dirty="0" smtClean="0"/>
              <a:t>Reporter </a:t>
            </a:r>
            <a:r>
              <a:rPr lang="fr-FR" sz="3000" dirty="0"/>
              <a:t>la vaccination après la guérison dans les états morbides suivants </a:t>
            </a:r>
            <a:r>
              <a:rPr lang="fr-FR" sz="3000" dirty="0" smtClean="0"/>
              <a:t>:</a:t>
            </a:r>
          </a:p>
          <a:p>
            <a:pPr marL="342900" lvl="0" indent="-342900" algn="l">
              <a:buFontTx/>
              <a:buChar char="-"/>
            </a:pPr>
            <a:r>
              <a:rPr lang="fr-FR" sz="3000" dirty="0"/>
              <a:t>M</a:t>
            </a:r>
            <a:r>
              <a:rPr lang="fr-FR" sz="3000" dirty="0" smtClean="0"/>
              <a:t>aladie </a:t>
            </a:r>
            <a:r>
              <a:rPr lang="fr-FR" sz="3000" dirty="0"/>
              <a:t>grave nécessitant une hospitalisation ou accompagnée d’une fièvre de plus de 39°c sauf en cas d’épidémie</a:t>
            </a:r>
            <a:r>
              <a:rPr lang="fr-FR" sz="3000" dirty="0" smtClean="0"/>
              <a:t>);</a:t>
            </a:r>
          </a:p>
          <a:p>
            <a:pPr marL="342900" lvl="0" indent="-342900" algn="l">
              <a:buFontTx/>
              <a:buChar char="-"/>
            </a:pPr>
            <a:r>
              <a:rPr lang="fr-FR" sz="3000" dirty="0" smtClean="0"/>
              <a:t>Altération </a:t>
            </a:r>
            <a:r>
              <a:rPr lang="fr-FR" sz="3000" dirty="0"/>
              <a:t>de l’état général de l’enfant;</a:t>
            </a:r>
          </a:p>
          <a:p>
            <a:endParaRPr lang="fr-FR" sz="3000" dirty="0"/>
          </a:p>
          <a:p>
            <a:endParaRPr lang="fr-FR" sz="3000" dirty="0"/>
          </a:p>
        </p:txBody>
      </p:sp>
    </p:spTree>
    <p:extLst>
      <p:ext uri="{BB962C8B-B14F-4D97-AF65-F5344CB8AC3E}">
        <p14:creationId xmlns:p14="http://schemas.microsoft.com/office/powerpoint/2010/main" val="3554786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584791"/>
            <a:ext cx="9144000" cy="2925172"/>
          </a:xfrm>
        </p:spPr>
        <p:txBody>
          <a:bodyPr>
            <a:noAutofit/>
          </a:bodyPr>
          <a:lstStyle/>
          <a:p>
            <a:r>
              <a:rPr lang="fr-FR" sz="5000" b="1" dirty="0">
                <a:solidFill>
                  <a:schemeClr val="accent5">
                    <a:lumMod val="50000"/>
                  </a:schemeClr>
                </a:solidFill>
                <a:latin typeface="+mn-lt"/>
              </a:rPr>
              <a:t>ORGANISATION DU PROGRAMME ELARGI DE VACCINATION (PEV) 7</a:t>
            </a:r>
            <a:r>
              <a:rPr lang="fr-FR" sz="5000" dirty="0">
                <a:solidFill>
                  <a:schemeClr val="accent5">
                    <a:lumMod val="50000"/>
                  </a:schemeClr>
                </a:solidFill>
                <a:latin typeface="+mn-lt"/>
              </a:rPr>
              <a:t/>
            </a:r>
            <a:br>
              <a:rPr lang="fr-FR" sz="5000" dirty="0">
                <a:solidFill>
                  <a:schemeClr val="accent5">
                    <a:lumMod val="50000"/>
                  </a:schemeClr>
                </a:solidFill>
                <a:latin typeface="+mn-lt"/>
              </a:rPr>
            </a:br>
            <a:endParaRPr lang="fr-FR" sz="5000" dirty="0">
              <a:latin typeface="+mn-lt"/>
            </a:endParaRPr>
          </a:p>
        </p:txBody>
      </p:sp>
      <p:sp>
        <p:nvSpPr>
          <p:cNvPr id="3" name="Sous-titre 2"/>
          <p:cNvSpPr>
            <a:spLocks noGrp="1"/>
          </p:cNvSpPr>
          <p:nvPr>
            <p:ph type="subTitle" idx="1"/>
          </p:nvPr>
        </p:nvSpPr>
        <p:spPr>
          <a:xfrm>
            <a:off x="1493948" y="2691685"/>
            <a:ext cx="9744665" cy="3613422"/>
          </a:xfrm>
        </p:spPr>
        <p:txBody>
          <a:bodyPr>
            <a:normAutofit/>
          </a:bodyPr>
          <a:lstStyle/>
          <a:p>
            <a:pPr algn="l">
              <a:buFont typeface="Wingdings" panose="05000000000000000000" pitchFamily="2" charset="2"/>
              <a:buChar char="q"/>
            </a:pPr>
            <a:endParaRPr lang="fr-FR" b="1" i="1" dirty="0" smtClean="0">
              <a:solidFill>
                <a:srgbClr val="C00000"/>
              </a:solidFill>
            </a:endParaRPr>
          </a:p>
          <a:p>
            <a:pPr algn="l">
              <a:buFont typeface="Wingdings" panose="05000000000000000000" pitchFamily="2" charset="2"/>
              <a:buChar char="q"/>
            </a:pPr>
            <a:r>
              <a:rPr lang="fr-FR" sz="3200" b="1" i="1" dirty="0" smtClean="0">
                <a:solidFill>
                  <a:srgbClr val="C00000"/>
                </a:solidFill>
              </a:rPr>
              <a:t>Calendriers </a:t>
            </a:r>
            <a:r>
              <a:rPr lang="fr-FR" sz="3200" b="1" i="1" dirty="0">
                <a:solidFill>
                  <a:srgbClr val="C00000"/>
                </a:solidFill>
              </a:rPr>
              <a:t>de vaccination en vigueur en C.I (1)</a:t>
            </a:r>
            <a:endParaRPr lang="fr-FR" sz="3200" dirty="0">
              <a:solidFill>
                <a:srgbClr val="C00000"/>
              </a:solidFill>
            </a:endParaRPr>
          </a:p>
          <a:p>
            <a:r>
              <a:rPr lang="fr-FR" sz="3200" b="1" i="1" dirty="0"/>
              <a:t>          </a:t>
            </a:r>
            <a:r>
              <a:rPr lang="fr-FR" sz="3200" b="1" u="sng" dirty="0">
                <a:solidFill>
                  <a:schemeClr val="accent6">
                    <a:lumMod val="75000"/>
                  </a:schemeClr>
                </a:solidFill>
              </a:rPr>
              <a:t>Enfant de moins de 0 à 11 </a:t>
            </a:r>
            <a:r>
              <a:rPr lang="fr-FR" sz="3200" b="1" u="sng" dirty="0" smtClean="0">
                <a:solidFill>
                  <a:schemeClr val="accent6">
                    <a:lumMod val="75000"/>
                  </a:schemeClr>
                </a:solidFill>
              </a:rPr>
              <a:t>mois</a:t>
            </a:r>
          </a:p>
          <a:p>
            <a:endParaRPr lang="fr-FR" sz="3200" b="1" u="sng" dirty="0">
              <a:solidFill>
                <a:schemeClr val="accent6">
                  <a:lumMod val="75000"/>
                </a:schemeClr>
              </a:solidFill>
            </a:endParaRPr>
          </a:p>
          <a:p>
            <a:endParaRPr lang="fr-FR" b="1" u="sng" dirty="0" smtClean="0">
              <a:solidFill>
                <a:schemeClr val="accent6">
                  <a:lumMod val="75000"/>
                </a:schemeClr>
              </a:solidFill>
            </a:endParaRPr>
          </a:p>
          <a:p>
            <a:endParaRPr lang="fr-FR" dirty="0"/>
          </a:p>
          <a:p>
            <a:endParaRPr lang="fr-FR" dirty="0"/>
          </a:p>
        </p:txBody>
      </p:sp>
    </p:spTree>
    <p:extLst>
      <p:ext uri="{BB962C8B-B14F-4D97-AF65-F5344CB8AC3E}">
        <p14:creationId xmlns:p14="http://schemas.microsoft.com/office/powerpoint/2010/main" val="29311446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733647"/>
            <a:ext cx="9144000" cy="5241851"/>
          </a:xfrm>
        </p:spPr>
        <p:txBody>
          <a:bodyPr/>
          <a:lstStyle/>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3057796612"/>
              </p:ext>
            </p:extLst>
          </p:nvPr>
        </p:nvGraphicFramePr>
        <p:xfrm>
          <a:off x="1552354" y="719666"/>
          <a:ext cx="9144000" cy="5192037"/>
        </p:xfrm>
        <a:graphic>
          <a:graphicData uri="http://schemas.openxmlformats.org/drawingml/2006/table">
            <a:tbl>
              <a:tblPr firstRow="1" bandRow="1">
                <a:tableStyleId>{5C22544A-7EE6-4342-B048-85BDC9FD1C3A}</a:tableStyleId>
              </a:tblPr>
              <a:tblGrid>
                <a:gridCol w="3062176"/>
                <a:gridCol w="6081824"/>
              </a:tblGrid>
              <a:tr h="526093">
                <a:tc>
                  <a:txBody>
                    <a:bodyPr/>
                    <a:lstStyle/>
                    <a:p>
                      <a:pPr algn="just">
                        <a:spcAft>
                          <a:spcPts val="0"/>
                        </a:spcAft>
                      </a:pPr>
                      <a:r>
                        <a:rPr lang="fr-FR" sz="2800" dirty="0">
                          <a:solidFill>
                            <a:schemeClr val="bg2">
                              <a:lumMod val="10000"/>
                            </a:schemeClr>
                          </a:solidFill>
                          <a:effectLst/>
                        </a:rPr>
                        <a:t>Age</a:t>
                      </a:r>
                      <a:endParaRPr lang="fr-FR" sz="2800" dirty="0">
                        <a:solidFill>
                          <a:schemeClr val="bg2">
                            <a:lumMod val="10000"/>
                          </a:schemeClr>
                        </a:solidFill>
                        <a:effectLst/>
                        <a:latin typeface="Cambria"/>
                        <a:ea typeface="MS Mincho"/>
                        <a:cs typeface="Times New Roman"/>
                      </a:endParaRPr>
                    </a:p>
                  </a:txBody>
                  <a:tcPr marL="68580" marR="68580" marT="0" marB="0" anchor="b"/>
                </a:tc>
                <a:tc>
                  <a:txBody>
                    <a:bodyPr/>
                    <a:lstStyle/>
                    <a:p>
                      <a:pPr algn="just">
                        <a:spcAft>
                          <a:spcPts val="0"/>
                        </a:spcAft>
                      </a:pPr>
                      <a:r>
                        <a:rPr lang="fr-FR" sz="2800" dirty="0">
                          <a:solidFill>
                            <a:schemeClr val="bg2">
                              <a:lumMod val="10000"/>
                            </a:schemeClr>
                          </a:solidFill>
                          <a:effectLst/>
                        </a:rPr>
                        <a:t>Antigènes à administrer</a:t>
                      </a:r>
                      <a:endParaRPr lang="fr-FR" sz="2800" dirty="0">
                        <a:solidFill>
                          <a:schemeClr val="bg2">
                            <a:lumMod val="10000"/>
                          </a:schemeClr>
                        </a:solidFill>
                        <a:effectLst/>
                        <a:latin typeface="Cambria"/>
                        <a:ea typeface="MS Mincho"/>
                        <a:cs typeface="Times New Roman"/>
                      </a:endParaRPr>
                    </a:p>
                  </a:txBody>
                  <a:tcPr marL="68580" marR="68580" marT="0" marB="0" anchor="b"/>
                </a:tc>
              </a:tr>
              <a:tr h="526093">
                <a:tc>
                  <a:txBody>
                    <a:bodyPr/>
                    <a:lstStyle/>
                    <a:p>
                      <a:pPr algn="just">
                        <a:spcAft>
                          <a:spcPts val="0"/>
                        </a:spcAft>
                      </a:pPr>
                      <a:r>
                        <a:rPr lang="fr-FR" sz="2800" dirty="0">
                          <a:solidFill>
                            <a:schemeClr val="bg2">
                              <a:lumMod val="10000"/>
                            </a:schemeClr>
                          </a:solidFill>
                          <a:effectLst/>
                        </a:rPr>
                        <a:t>Naissance</a:t>
                      </a:r>
                      <a:endParaRPr lang="fr-FR" sz="2800" dirty="0">
                        <a:solidFill>
                          <a:schemeClr val="bg2">
                            <a:lumMod val="10000"/>
                          </a:schemeClr>
                        </a:solidFill>
                        <a:effectLst/>
                        <a:latin typeface="Cambria"/>
                        <a:ea typeface="MS Mincho"/>
                        <a:cs typeface="Times New Roman"/>
                      </a:endParaRPr>
                    </a:p>
                  </a:txBody>
                  <a:tcPr marL="68580" marR="68580" marT="0" marB="0" anchor="b"/>
                </a:tc>
                <a:tc>
                  <a:txBody>
                    <a:bodyPr/>
                    <a:lstStyle/>
                    <a:p>
                      <a:pPr algn="just">
                        <a:spcAft>
                          <a:spcPts val="0"/>
                        </a:spcAft>
                      </a:pPr>
                      <a:r>
                        <a:rPr lang="fr-FR" sz="2800" dirty="0">
                          <a:effectLst/>
                        </a:rPr>
                        <a:t>BCG+VPO-0</a:t>
                      </a:r>
                      <a:endParaRPr lang="fr-FR" sz="2800" dirty="0">
                        <a:effectLst/>
                        <a:latin typeface="Cambria"/>
                        <a:ea typeface="MS Mincho"/>
                        <a:cs typeface="Times New Roman"/>
                      </a:endParaRPr>
                    </a:p>
                  </a:txBody>
                  <a:tcPr marL="68580" marR="68580" marT="0" marB="0" anchor="b"/>
                </a:tc>
              </a:tr>
              <a:tr h="1052186">
                <a:tc>
                  <a:txBody>
                    <a:bodyPr/>
                    <a:lstStyle/>
                    <a:p>
                      <a:pPr algn="just">
                        <a:spcAft>
                          <a:spcPts val="0"/>
                        </a:spcAft>
                      </a:pPr>
                      <a:r>
                        <a:rPr lang="fr-FR" sz="2800" dirty="0">
                          <a:solidFill>
                            <a:schemeClr val="bg2">
                              <a:lumMod val="10000"/>
                            </a:schemeClr>
                          </a:solidFill>
                          <a:effectLst/>
                        </a:rPr>
                        <a:t>6 semaines</a:t>
                      </a:r>
                      <a:endParaRPr lang="fr-FR" sz="2800" dirty="0">
                        <a:solidFill>
                          <a:schemeClr val="bg2">
                            <a:lumMod val="10000"/>
                          </a:schemeClr>
                        </a:solidFill>
                        <a:effectLst/>
                        <a:latin typeface="Cambria"/>
                        <a:ea typeface="MS Mincho"/>
                        <a:cs typeface="Times New Roman"/>
                      </a:endParaRPr>
                    </a:p>
                  </a:txBody>
                  <a:tcPr marL="68580" marR="68580" marT="0" marB="0" anchor="b"/>
                </a:tc>
                <a:tc>
                  <a:txBody>
                    <a:bodyPr/>
                    <a:lstStyle/>
                    <a:p>
                      <a:pPr algn="just">
                        <a:spcAft>
                          <a:spcPts val="0"/>
                        </a:spcAft>
                      </a:pPr>
                      <a:r>
                        <a:rPr lang="fr-FR" sz="2800" dirty="0">
                          <a:effectLst/>
                        </a:rPr>
                        <a:t>DTC1-HepB1-Hib1+ VPO1+ Pcv13-1+ Rota1</a:t>
                      </a:r>
                      <a:endParaRPr lang="fr-FR" sz="2800" dirty="0">
                        <a:effectLst/>
                        <a:latin typeface="Cambria"/>
                        <a:ea typeface="MS Mincho"/>
                        <a:cs typeface="Times New Roman"/>
                      </a:endParaRPr>
                    </a:p>
                  </a:txBody>
                  <a:tcPr marL="68580" marR="68580" marT="0" marB="0" anchor="b"/>
                </a:tc>
              </a:tr>
              <a:tr h="1052186">
                <a:tc>
                  <a:txBody>
                    <a:bodyPr/>
                    <a:lstStyle/>
                    <a:p>
                      <a:pPr algn="just">
                        <a:spcAft>
                          <a:spcPts val="0"/>
                        </a:spcAft>
                      </a:pPr>
                      <a:r>
                        <a:rPr lang="fr-FR" sz="2800" dirty="0">
                          <a:solidFill>
                            <a:schemeClr val="bg2">
                              <a:lumMod val="10000"/>
                            </a:schemeClr>
                          </a:solidFill>
                          <a:effectLst/>
                        </a:rPr>
                        <a:t>10 semaines</a:t>
                      </a:r>
                      <a:endParaRPr lang="fr-FR" sz="2800" dirty="0">
                        <a:solidFill>
                          <a:schemeClr val="bg2">
                            <a:lumMod val="10000"/>
                          </a:schemeClr>
                        </a:solidFill>
                        <a:effectLst/>
                        <a:latin typeface="Cambria"/>
                        <a:ea typeface="MS Mincho"/>
                        <a:cs typeface="Times New Roman"/>
                      </a:endParaRPr>
                    </a:p>
                  </a:txBody>
                  <a:tcPr marL="68580" marR="68580" marT="0" marB="0" anchor="b"/>
                </a:tc>
                <a:tc>
                  <a:txBody>
                    <a:bodyPr/>
                    <a:lstStyle/>
                    <a:p>
                      <a:pPr algn="just">
                        <a:spcAft>
                          <a:spcPts val="0"/>
                        </a:spcAft>
                      </a:pPr>
                      <a:r>
                        <a:rPr lang="fr-FR" sz="2800" dirty="0">
                          <a:effectLst/>
                        </a:rPr>
                        <a:t>DTC2-HepB2-Hib2+ VPO 2+ Pcv13-2+ Rota2</a:t>
                      </a:r>
                      <a:endParaRPr lang="fr-FR" sz="2800" dirty="0">
                        <a:effectLst/>
                        <a:latin typeface="Cambria"/>
                        <a:ea typeface="MS Mincho"/>
                        <a:cs typeface="Times New Roman"/>
                      </a:endParaRPr>
                    </a:p>
                  </a:txBody>
                  <a:tcPr marL="68580" marR="68580" marT="0" marB="0" anchor="b"/>
                </a:tc>
              </a:tr>
              <a:tr h="1052186">
                <a:tc>
                  <a:txBody>
                    <a:bodyPr/>
                    <a:lstStyle/>
                    <a:p>
                      <a:pPr algn="just">
                        <a:spcAft>
                          <a:spcPts val="0"/>
                        </a:spcAft>
                      </a:pPr>
                      <a:r>
                        <a:rPr lang="fr-FR" sz="2800" dirty="0">
                          <a:solidFill>
                            <a:schemeClr val="bg2">
                              <a:lumMod val="10000"/>
                            </a:schemeClr>
                          </a:solidFill>
                          <a:effectLst/>
                        </a:rPr>
                        <a:t>14 semaines</a:t>
                      </a:r>
                      <a:endParaRPr lang="fr-FR" sz="2800" dirty="0">
                        <a:solidFill>
                          <a:schemeClr val="bg2">
                            <a:lumMod val="10000"/>
                          </a:schemeClr>
                        </a:solidFill>
                        <a:effectLst/>
                        <a:latin typeface="Cambria"/>
                        <a:ea typeface="MS Mincho"/>
                        <a:cs typeface="Times New Roman"/>
                      </a:endParaRPr>
                    </a:p>
                  </a:txBody>
                  <a:tcPr marL="68580" marR="68580" marT="0" marB="0" anchor="b"/>
                </a:tc>
                <a:tc>
                  <a:txBody>
                    <a:bodyPr/>
                    <a:lstStyle/>
                    <a:p>
                      <a:pPr algn="just">
                        <a:spcAft>
                          <a:spcPts val="0"/>
                        </a:spcAft>
                      </a:pPr>
                      <a:r>
                        <a:rPr lang="fr-FR" sz="2800" dirty="0">
                          <a:effectLst/>
                        </a:rPr>
                        <a:t>DTC3-HepB3-Hib3 + VPO3+ Pcv13-3+ VPI+ Rota 3</a:t>
                      </a:r>
                      <a:endParaRPr lang="fr-FR" sz="2800" dirty="0">
                        <a:effectLst/>
                        <a:latin typeface="Cambria"/>
                        <a:ea typeface="MS Mincho"/>
                        <a:cs typeface="Times New Roman"/>
                      </a:endParaRPr>
                    </a:p>
                  </a:txBody>
                  <a:tcPr marL="68580" marR="68580" marT="0" marB="0" anchor="b"/>
                </a:tc>
              </a:tr>
              <a:tr h="526093">
                <a:tc>
                  <a:txBody>
                    <a:bodyPr/>
                    <a:lstStyle/>
                    <a:p>
                      <a:pPr algn="just">
                        <a:spcAft>
                          <a:spcPts val="0"/>
                        </a:spcAft>
                      </a:pPr>
                      <a:r>
                        <a:rPr lang="fr-FR" sz="2800" dirty="0">
                          <a:solidFill>
                            <a:schemeClr val="bg2">
                              <a:lumMod val="10000"/>
                            </a:schemeClr>
                          </a:solidFill>
                          <a:effectLst/>
                        </a:rPr>
                        <a:t>9 mois</a:t>
                      </a:r>
                      <a:endParaRPr lang="fr-FR" sz="2800" dirty="0">
                        <a:solidFill>
                          <a:schemeClr val="bg2">
                            <a:lumMod val="10000"/>
                          </a:schemeClr>
                        </a:solidFill>
                        <a:effectLst/>
                        <a:latin typeface="Cambria"/>
                        <a:ea typeface="MS Mincho"/>
                        <a:cs typeface="Times New Roman"/>
                      </a:endParaRPr>
                    </a:p>
                  </a:txBody>
                  <a:tcPr marL="68580" marR="68580" marT="0" marB="0" anchor="b"/>
                </a:tc>
                <a:tc>
                  <a:txBody>
                    <a:bodyPr/>
                    <a:lstStyle/>
                    <a:p>
                      <a:pPr algn="just">
                        <a:spcAft>
                          <a:spcPts val="0"/>
                        </a:spcAft>
                      </a:pPr>
                      <a:r>
                        <a:rPr lang="fr-FR" sz="2800" dirty="0">
                          <a:effectLst/>
                        </a:rPr>
                        <a:t>VAR+ VAA</a:t>
                      </a:r>
                      <a:endParaRPr lang="fr-FR" sz="2800" dirty="0">
                        <a:effectLst/>
                        <a:latin typeface="Cambria"/>
                        <a:ea typeface="MS Mincho"/>
                        <a:cs typeface="Times New Roman"/>
                      </a:endParaRPr>
                    </a:p>
                  </a:txBody>
                  <a:tcPr marL="68580" marR="68580" marT="0" marB="0" anchor="b"/>
                </a:tc>
              </a:tr>
              <a:tr h="457200">
                <a:tc>
                  <a:txBody>
                    <a:bodyPr/>
                    <a:lstStyle/>
                    <a:p>
                      <a:endParaRPr lang="fr-FR"/>
                    </a:p>
                  </a:txBody>
                  <a:tcPr/>
                </a:tc>
                <a:tc>
                  <a:txBody>
                    <a:bodyPr/>
                    <a:lstStyle/>
                    <a:p>
                      <a:endParaRPr lang="fr-FR" dirty="0"/>
                    </a:p>
                  </a:txBody>
                  <a:tcPr/>
                </a:tc>
              </a:tr>
            </a:tbl>
          </a:graphicData>
        </a:graphic>
      </p:graphicFrame>
    </p:spTree>
    <p:extLst>
      <p:ext uri="{BB962C8B-B14F-4D97-AF65-F5344CB8AC3E}">
        <p14:creationId xmlns:p14="http://schemas.microsoft.com/office/powerpoint/2010/main" val="36571170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329609"/>
            <a:ext cx="9144000" cy="2658140"/>
          </a:xfrm>
        </p:spPr>
        <p:txBody>
          <a:bodyPr>
            <a:normAutofit/>
          </a:bodyPr>
          <a:lstStyle/>
          <a:p>
            <a:r>
              <a:rPr lang="fr-FR" sz="5100" b="1" dirty="0">
                <a:solidFill>
                  <a:schemeClr val="accent5">
                    <a:lumMod val="50000"/>
                  </a:schemeClr>
                </a:solidFill>
                <a:latin typeface="+mn-lt"/>
              </a:rPr>
              <a:t>ORGANISATION DU PROGRAMME ELARGI DE VACCINATION (PEV) 8</a:t>
            </a:r>
            <a:endParaRPr lang="fr-FR" sz="5100" dirty="0">
              <a:latin typeface="+mn-lt"/>
            </a:endParaRPr>
          </a:p>
        </p:txBody>
      </p:sp>
      <p:sp>
        <p:nvSpPr>
          <p:cNvPr id="3" name="Sous-titre 2"/>
          <p:cNvSpPr>
            <a:spLocks noGrp="1"/>
          </p:cNvSpPr>
          <p:nvPr>
            <p:ph type="subTitle" idx="1"/>
          </p:nvPr>
        </p:nvSpPr>
        <p:spPr>
          <a:xfrm>
            <a:off x="1524000" y="2870791"/>
            <a:ext cx="9144000" cy="3083442"/>
          </a:xfrm>
        </p:spPr>
        <p:txBody>
          <a:bodyPr>
            <a:normAutofit fontScale="77500" lnSpcReduction="20000"/>
          </a:bodyPr>
          <a:lstStyle/>
          <a:p>
            <a:endParaRPr lang="fr-FR" b="1" i="1" dirty="0" smtClean="0">
              <a:solidFill>
                <a:srgbClr val="C00000"/>
              </a:solidFill>
            </a:endParaRPr>
          </a:p>
          <a:p>
            <a:r>
              <a:rPr lang="fr-FR" sz="3500" b="1" i="1" dirty="0" smtClean="0">
                <a:solidFill>
                  <a:srgbClr val="C00000"/>
                </a:solidFill>
              </a:rPr>
              <a:t>Calendriers </a:t>
            </a:r>
            <a:r>
              <a:rPr lang="fr-FR" sz="3500" b="1" i="1" dirty="0">
                <a:solidFill>
                  <a:srgbClr val="C00000"/>
                </a:solidFill>
              </a:rPr>
              <a:t>de vaccination en vigueur en C.I (2)</a:t>
            </a:r>
            <a:endParaRPr lang="fr-FR" sz="3500" b="1" dirty="0">
              <a:solidFill>
                <a:srgbClr val="C00000"/>
              </a:solidFill>
            </a:endParaRPr>
          </a:p>
          <a:p>
            <a:endParaRPr lang="fr-FR" sz="3500" b="1" dirty="0">
              <a:solidFill>
                <a:srgbClr val="C00000"/>
              </a:solidFill>
            </a:endParaRPr>
          </a:p>
          <a:p>
            <a:r>
              <a:rPr lang="fr-FR" b="1" u="sng" dirty="0"/>
              <a:t>NB</a:t>
            </a:r>
            <a:r>
              <a:rPr lang="fr-FR" b="1" dirty="0"/>
              <a:t> : </a:t>
            </a:r>
            <a:r>
              <a:rPr lang="fr-FR" sz="4100" dirty="0" smtClean="0"/>
              <a:t>nourrisson infecté </a:t>
            </a:r>
            <a:r>
              <a:rPr lang="fr-FR" sz="4100" dirty="0" smtClean="0"/>
              <a:t>par le </a:t>
            </a:r>
            <a:r>
              <a:rPr lang="fr-FR" sz="4100" dirty="0" smtClean="0"/>
              <a:t>VIH </a:t>
            </a:r>
            <a:r>
              <a:rPr lang="fr-FR" sz="4100" dirty="0"/>
              <a:t>avérée ou présumée et/ou des signes et des symptômes de SIDA doit recevoir le vaccin anti rougeoleux à 6 mois, puis à nouveau à 9 mois</a:t>
            </a:r>
            <a:r>
              <a:rPr lang="fr-FR" b="1" i="1" dirty="0"/>
              <a:t>.</a:t>
            </a:r>
            <a:endParaRPr lang="fr-FR" b="1" dirty="0"/>
          </a:p>
          <a:p>
            <a:endParaRPr lang="fr-FR" b="1" dirty="0"/>
          </a:p>
          <a:p>
            <a:endParaRPr lang="fr-FR" dirty="0"/>
          </a:p>
        </p:txBody>
      </p:sp>
    </p:spTree>
    <p:extLst>
      <p:ext uri="{BB962C8B-B14F-4D97-AF65-F5344CB8AC3E}">
        <p14:creationId xmlns:p14="http://schemas.microsoft.com/office/powerpoint/2010/main" val="33227474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542261"/>
            <a:ext cx="9144000" cy="2690038"/>
          </a:xfrm>
        </p:spPr>
        <p:txBody>
          <a:bodyPr>
            <a:noAutofit/>
          </a:bodyPr>
          <a:lstStyle/>
          <a:p>
            <a:r>
              <a:rPr lang="fr-FR" sz="5200" b="1" dirty="0">
                <a:solidFill>
                  <a:schemeClr val="accent5">
                    <a:lumMod val="50000"/>
                  </a:schemeClr>
                </a:solidFill>
                <a:latin typeface="+mn-lt"/>
              </a:rPr>
              <a:t>ORGANISATION DU PROGRAMME ELARGI DE VACCINATION (PEV) 9</a:t>
            </a:r>
            <a:endParaRPr lang="fr-FR" sz="5200" dirty="0">
              <a:latin typeface="+mn-lt"/>
            </a:endParaRPr>
          </a:p>
        </p:txBody>
      </p:sp>
      <p:sp>
        <p:nvSpPr>
          <p:cNvPr id="3" name="Sous-titre 2"/>
          <p:cNvSpPr>
            <a:spLocks noGrp="1"/>
          </p:cNvSpPr>
          <p:nvPr>
            <p:ph type="subTitle" idx="1"/>
          </p:nvPr>
        </p:nvSpPr>
        <p:spPr>
          <a:xfrm>
            <a:off x="1524000" y="3602037"/>
            <a:ext cx="9144000" cy="2511683"/>
          </a:xfrm>
        </p:spPr>
        <p:txBody>
          <a:bodyPr>
            <a:normAutofit/>
          </a:bodyPr>
          <a:lstStyle/>
          <a:p>
            <a:r>
              <a:rPr lang="fr-FR" sz="3200" b="1" i="1" dirty="0"/>
              <a:t>Voir TABLEAU</a:t>
            </a:r>
          </a:p>
          <a:p>
            <a:r>
              <a:rPr lang="fr-FR" sz="3200" b="1" i="1" dirty="0">
                <a:solidFill>
                  <a:srgbClr val="C00000"/>
                </a:solidFill>
              </a:rPr>
              <a:t>Calendriers de vaccination en vigueur en C.I (3)</a:t>
            </a:r>
            <a:endParaRPr lang="fr-FR" sz="3200" b="1" dirty="0">
              <a:solidFill>
                <a:srgbClr val="C00000"/>
              </a:solidFill>
            </a:endParaRPr>
          </a:p>
          <a:p>
            <a:r>
              <a:rPr lang="fr-FR" sz="3200" b="1" dirty="0">
                <a:solidFill>
                  <a:srgbClr val="C00000"/>
                </a:solidFill>
              </a:rPr>
              <a:t>      </a:t>
            </a:r>
            <a:r>
              <a:rPr lang="fr-FR" sz="3200" b="1" u="sng" dirty="0">
                <a:solidFill>
                  <a:schemeClr val="accent6">
                    <a:lumMod val="75000"/>
                  </a:schemeClr>
                </a:solidFill>
              </a:rPr>
              <a:t>Femmes enceintes </a:t>
            </a:r>
            <a:endParaRPr lang="fr-FR" sz="3200" u="sng" dirty="0">
              <a:solidFill>
                <a:schemeClr val="accent6">
                  <a:lumMod val="75000"/>
                </a:schemeClr>
              </a:solidFill>
            </a:endParaRPr>
          </a:p>
          <a:p>
            <a:endParaRPr lang="fr-FR" sz="3200" u="sng" dirty="0">
              <a:solidFill>
                <a:schemeClr val="accent6">
                  <a:lumMod val="75000"/>
                </a:schemeClr>
              </a:solidFill>
            </a:endParaRPr>
          </a:p>
          <a:p>
            <a:endParaRPr lang="fr-FR" dirty="0"/>
          </a:p>
        </p:txBody>
      </p:sp>
    </p:spTree>
    <p:extLst>
      <p:ext uri="{BB962C8B-B14F-4D97-AF65-F5344CB8AC3E}">
        <p14:creationId xmlns:p14="http://schemas.microsoft.com/office/powerpoint/2010/main" val="21129156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normAutofit/>
          </a:bodyPr>
          <a:lstStyle/>
          <a:p>
            <a:pPr fontAlgn="ct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3922296276"/>
              </p:ext>
            </p:extLst>
          </p:nvPr>
        </p:nvGraphicFramePr>
        <p:xfrm>
          <a:off x="1488559" y="1010096"/>
          <a:ext cx="9643730" cy="5199318"/>
        </p:xfrm>
        <a:graphic>
          <a:graphicData uri="http://schemas.openxmlformats.org/drawingml/2006/table">
            <a:tbl>
              <a:tblPr firstRow="1" bandRow="1">
                <a:tableStyleId>{5C22544A-7EE6-4342-B048-85BDC9FD1C3A}</a:tableStyleId>
              </a:tblPr>
              <a:tblGrid>
                <a:gridCol w="6794204"/>
                <a:gridCol w="2849526"/>
              </a:tblGrid>
              <a:tr h="594587">
                <a:tc>
                  <a:txBody>
                    <a:bodyPr/>
                    <a:lstStyle/>
                    <a:p>
                      <a:pPr algn="l">
                        <a:spcAft>
                          <a:spcPts val="0"/>
                        </a:spcAft>
                      </a:pPr>
                      <a:r>
                        <a:rPr lang="fr-FR" sz="2800" dirty="0" smtClean="0">
                          <a:solidFill>
                            <a:schemeClr val="tx1"/>
                          </a:solidFill>
                          <a:effectLst/>
                        </a:rPr>
                        <a:t>Périodes</a:t>
                      </a:r>
                      <a:endParaRPr lang="fr-FR" sz="2800" dirty="0">
                        <a:solidFill>
                          <a:schemeClr val="tx1"/>
                        </a:solidFill>
                        <a:effectLst/>
                        <a:latin typeface="Cambria"/>
                        <a:ea typeface="MS Mincho"/>
                        <a:cs typeface="Times New Roman"/>
                      </a:endParaRPr>
                    </a:p>
                  </a:txBody>
                  <a:tcPr marL="68580" marR="68580" marT="0" marB="0" anchor="ctr"/>
                </a:tc>
                <a:tc>
                  <a:txBody>
                    <a:bodyPr/>
                    <a:lstStyle/>
                    <a:p>
                      <a:pPr algn="l">
                        <a:spcAft>
                          <a:spcPts val="0"/>
                        </a:spcAft>
                      </a:pPr>
                      <a:r>
                        <a:rPr lang="fr-FR" sz="2800" dirty="0">
                          <a:effectLst/>
                        </a:rPr>
                        <a:t>Antigène</a:t>
                      </a:r>
                      <a:endParaRPr lang="fr-FR" sz="2800" dirty="0">
                        <a:effectLst/>
                        <a:latin typeface="Cambria"/>
                        <a:ea typeface="MS Mincho"/>
                        <a:cs typeface="Times New Roman"/>
                      </a:endParaRPr>
                    </a:p>
                  </a:txBody>
                  <a:tcPr marL="68580" marR="68580" marT="0" marB="0" anchor="ctr"/>
                </a:tc>
              </a:tr>
              <a:tr h="907244">
                <a:tc>
                  <a:txBody>
                    <a:bodyPr/>
                    <a:lstStyle/>
                    <a:p>
                      <a:pPr algn="just">
                        <a:spcAft>
                          <a:spcPts val="0"/>
                        </a:spcAft>
                      </a:pPr>
                      <a:r>
                        <a:rPr lang="fr-FR" sz="2800" b="0" dirty="0">
                          <a:solidFill>
                            <a:schemeClr val="tx1"/>
                          </a:solidFill>
                          <a:effectLst/>
                        </a:rPr>
                        <a:t>Dès le 1</a:t>
                      </a:r>
                      <a:r>
                        <a:rPr lang="fr-FR" sz="2800" b="0" baseline="30000" dirty="0">
                          <a:solidFill>
                            <a:schemeClr val="tx1"/>
                          </a:solidFill>
                          <a:effectLst/>
                        </a:rPr>
                        <a:t>er</a:t>
                      </a:r>
                      <a:r>
                        <a:rPr lang="fr-FR" sz="2800" b="0" dirty="0">
                          <a:solidFill>
                            <a:schemeClr val="tx1"/>
                          </a:solidFill>
                          <a:effectLst/>
                        </a:rPr>
                        <a:t> contact ou dès que possible pendant la grossesse</a:t>
                      </a:r>
                      <a:endParaRPr lang="fr-FR" sz="2800" b="0" dirty="0">
                        <a:solidFill>
                          <a:schemeClr val="tx1"/>
                        </a:solidFill>
                        <a:effectLst/>
                        <a:latin typeface="Cambria"/>
                        <a:ea typeface="MS Mincho"/>
                        <a:cs typeface="Times New Roman"/>
                      </a:endParaRPr>
                    </a:p>
                  </a:txBody>
                  <a:tcPr marL="68580" marR="68580" marT="0" marB="0" anchor="ctr"/>
                </a:tc>
                <a:tc>
                  <a:txBody>
                    <a:bodyPr/>
                    <a:lstStyle/>
                    <a:p>
                      <a:pPr algn="ctr">
                        <a:spcAft>
                          <a:spcPts val="0"/>
                        </a:spcAft>
                      </a:pPr>
                      <a:r>
                        <a:rPr lang="fr-FR" sz="2800" b="0" dirty="0">
                          <a:effectLst/>
                        </a:rPr>
                        <a:t>VAT-1</a:t>
                      </a:r>
                      <a:endParaRPr lang="fr-FR" sz="2800" b="0" dirty="0">
                        <a:effectLst/>
                        <a:latin typeface="Cambria"/>
                        <a:ea typeface="MS Mincho"/>
                        <a:cs typeface="Times New Roman"/>
                      </a:endParaRPr>
                    </a:p>
                  </a:txBody>
                  <a:tcPr marL="68580" marR="68580" marT="0" marB="0" anchor="ctr"/>
                </a:tc>
              </a:tr>
              <a:tr h="563578">
                <a:tc>
                  <a:txBody>
                    <a:bodyPr/>
                    <a:lstStyle/>
                    <a:p>
                      <a:pPr algn="just">
                        <a:spcAft>
                          <a:spcPts val="0"/>
                        </a:spcAft>
                      </a:pPr>
                      <a:r>
                        <a:rPr lang="fr-FR" sz="2800" b="0" dirty="0">
                          <a:solidFill>
                            <a:schemeClr val="tx1"/>
                          </a:solidFill>
                          <a:effectLst/>
                        </a:rPr>
                        <a:t>4 semaines après  le VAT-1 </a:t>
                      </a:r>
                      <a:endParaRPr lang="fr-FR" sz="2800" b="0" dirty="0">
                        <a:solidFill>
                          <a:schemeClr val="tx1"/>
                        </a:solidFill>
                        <a:effectLst/>
                        <a:latin typeface="Cambria"/>
                        <a:ea typeface="MS Mincho"/>
                        <a:cs typeface="Times New Roman"/>
                      </a:endParaRPr>
                    </a:p>
                  </a:txBody>
                  <a:tcPr marL="68580" marR="68580" marT="0" marB="0" anchor="ctr"/>
                </a:tc>
                <a:tc>
                  <a:txBody>
                    <a:bodyPr/>
                    <a:lstStyle/>
                    <a:p>
                      <a:pPr algn="ctr">
                        <a:spcAft>
                          <a:spcPts val="0"/>
                        </a:spcAft>
                      </a:pPr>
                      <a:r>
                        <a:rPr lang="fr-FR" sz="2800" b="0" dirty="0">
                          <a:effectLst/>
                        </a:rPr>
                        <a:t>VAT-2</a:t>
                      </a:r>
                      <a:endParaRPr lang="fr-FR" sz="2800" b="0" dirty="0">
                        <a:effectLst/>
                        <a:latin typeface="Cambria"/>
                        <a:ea typeface="MS Mincho"/>
                        <a:cs typeface="Times New Roman"/>
                      </a:endParaRPr>
                    </a:p>
                  </a:txBody>
                  <a:tcPr marL="68580" marR="68580" marT="0" marB="0" anchor="ctr"/>
                </a:tc>
              </a:tr>
              <a:tr h="941152">
                <a:tc>
                  <a:txBody>
                    <a:bodyPr/>
                    <a:lstStyle/>
                    <a:p>
                      <a:pPr algn="just">
                        <a:spcAft>
                          <a:spcPts val="0"/>
                        </a:spcAft>
                      </a:pPr>
                      <a:r>
                        <a:rPr lang="fr-FR" sz="2800" b="0" dirty="0">
                          <a:solidFill>
                            <a:schemeClr val="tx1"/>
                          </a:solidFill>
                          <a:effectLst/>
                        </a:rPr>
                        <a:t>6 mois après le VAT-2 ou au cours de la grossesse suivante</a:t>
                      </a:r>
                      <a:endParaRPr lang="fr-FR" sz="2800" b="0" dirty="0">
                        <a:solidFill>
                          <a:schemeClr val="tx1"/>
                        </a:solidFill>
                        <a:effectLst/>
                        <a:latin typeface="Cambria"/>
                        <a:ea typeface="MS Mincho"/>
                        <a:cs typeface="Times New Roman"/>
                      </a:endParaRPr>
                    </a:p>
                  </a:txBody>
                  <a:tcPr marL="68580" marR="68580" marT="0" marB="0" anchor="ctr"/>
                </a:tc>
                <a:tc>
                  <a:txBody>
                    <a:bodyPr/>
                    <a:lstStyle/>
                    <a:p>
                      <a:pPr algn="ctr">
                        <a:spcAft>
                          <a:spcPts val="0"/>
                        </a:spcAft>
                      </a:pPr>
                      <a:r>
                        <a:rPr lang="fr-FR" sz="2800" b="0" dirty="0">
                          <a:effectLst/>
                        </a:rPr>
                        <a:t>VAT-3</a:t>
                      </a:r>
                      <a:endParaRPr lang="fr-FR" sz="2800" b="0" dirty="0">
                        <a:effectLst/>
                        <a:latin typeface="Cambria"/>
                        <a:ea typeface="MS Mincho"/>
                        <a:cs typeface="Times New Roman"/>
                      </a:endParaRPr>
                    </a:p>
                  </a:txBody>
                  <a:tcPr marL="68580" marR="68580" marT="0" marB="0" anchor="ctr"/>
                </a:tc>
              </a:tr>
              <a:tr h="1198104">
                <a:tc>
                  <a:txBody>
                    <a:bodyPr/>
                    <a:lstStyle/>
                    <a:p>
                      <a:pPr algn="just">
                        <a:spcAft>
                          <a:spcPts val="0"/>
                        </a:spcAft>
                      </a:pPr>
                      <a:r>
                        <a:rPr lang="fr-FR" sz="2800" b="0" dirty="0">
                          <a:solidFill>
                            <a:schemeClr val="tx1"/>
                          </a:solidFill>
                          <a:effectLst/>
                        </a:rPr>
                        <a:t>1 an après le VAT-3 ou au cours de la grossesse suivante</a:t>
                      </a:r>
                      <a:endParaRPr lang="fr-FR" sz="2800" b="0" dirty="0">
                        <a:solidFill>
                          <a:schemeClr val="tx1"/>
                        </a:solidFill>
                        <a:effectLst/>
                        <a:latin typeface="Cambria"/>
                        <a:ea typeface="MS Mincho"/>
                        <a:cs typeface="Times New Roman"/>
                      </a:endParaRPr>
                    </a:p>
                  </a:txBody>
                  <a:tcPr marL="68580" marR="68580" marT="0" marB="0" anchor="ctr"/>
                </a:tc>
                <a:tc>
                  <a:txBody>
                    <a:bodyPr/>
                    <a:lstStyle/>
                    <a:p>
                      <a:pPr algn="ctr">
                        <a:spcAft>
                          <a:spcPts val="0"/>
                        </a:spcAft>
                      </a:pPr>
                      <a:r>
                        <a:rPr lang="fr-FR" sz="2800" b="0" dirty="0">
                          <a:effectLst/>
                        </a:rPr>
                        <a:t>VAT-4</a:t>
                      </a:r>
                      <a:endParaRPr lang="fr-FR" sz="2800" b="0" dirty="0">
                        <a:effectLst/>
                        <a:latin typeface="Cambria"/>
                        <a:ea typeface="MS Mincho"/>
                        <a:cs typeface="Times New Roman"/>
                      </a:endParaRPr>
                    </a:p>
                  </a:txBody>
                  <a:tcPr marL="68580" marR="68580" marT="0" marB="0" anchor="ctr"/>
                </a:tc>
              </a:tr>
              <a:tr h="994653">
                <a:tc>
                  <a:txBody>
                    <a:bodyPr/>
                    <a:lstStyle/>
                    <a:p>
                      <a:pPr algn="just">
                        <a:spcAft>
                          <a:spcPts val="0"/>
                        </a:spcAft>
                      </a:pPr>
                      <a:r>
                        <a:rPr lang="fr-FR" sz="2800" b="0" dirty="0">
                          <a:solidFill>
                            <a:schemeClr val="tx1"/>
                          </a:solidFill>
                          <a:effectLst/>
                        </a:rPr>
                        <a:t>1 an après le VAT-4 ou au cours de la grossesse suivante</a:t>
                      </a:r>
                      <a:endParaRPr lang="fr-FR" sz="2800" b="0" dirty="0">
                        <a:solidFill>
                          <a:schemeClr val="tx1"/>
                        </a:solidFill>
                        <a:effectLst/>
                        <a:latin typeface="Cambria"/>
                        <a:ea typeface="MS Mincho"/>
                        <a:cs typeface="Times New Roman"/>
                      </a:endParaRPr>
                    </a:p>
                  </a:txBody>
                  <a:tcPr marL="68580" marR="68580" marT="0" marB="0" anchor="ctr"/>
                </a:tc>
                <a:tc>
                  <a:txBody>
                    <a:bodyPr/>
                    <a:lstStyle/>
                    <a:p>
                      <a:pPr algn="ctr">
                        <a:spcAft>
                          <a:spcPts val="0"/>
                        </a:spcAft>
                      </a:pPr>
                      <a:r>
                        <a:rPr lang="fr-FR" sz="2800" b="0" dirty="0">
                          <a:effectLst/>
                        </a:rPr>
                        <a:t>VAT-5</a:t>
                      </a:r>
                      <a:endParaRPr lang="fr-FR" sz="2800" b="0" dirty="0">
                        <a:effectLst/>
                        <a:latin typeface="Cambria"/>
                        <a:ea typeface="MS Mincho"/>
                        <a:cs typeface="Times New Roman"/>
                      </a:endParaRPr>
                    </a:p>
                  </a:txBody>
                  <a:tcPr marL="68580" marR="68580" marT="0" marB="0" anchor="ctr"/>
                </a:tc>
              </a:tr>
            </a:tbl>
          </a:graphicData>
        </a:graphic>
      </p:graphicFrame>
    </p:spTree>
    <p:extLst>
      <p:ext uri="{BB962C8B-B14F-4D97-AF65-F5344CB8AC3E}">
        <p14:creationId xmlns:p14="http://schemas.microsoft.com/office/powerpoint/2010/main" val="14137069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89098"/>
            <a:ext cx="9144000" cy="2732567"/>
          </a:xfrm>
        </p:spPr>
        <p:txBody>
          <a:bodyPr>
            <a:normAutofit fontScale="90000"/>
          </a:bodyPr>
          <a:lstStyle/>
          <a:p>
            <a:r>
              <a:rPr lang="fr-FR" sz="6600" b="1" dirty="0">
                <a:solidFill>
                  <a:schemeClr val="accent5">
                    <a:lumMod val="50000"/>
                  </a:schemeClr>
                </a:solidFill>
              </a:rPr>
              <a:t> </a:t>
            </a:r>
            <a:r>
              <a:rPr lang="fr-FR" sz="5600" b="1" dirty="0">
                <a:solidFill>
                  <a:schemeClr val="accent5">
                    <a:lumMod val="50000"/>
                  </a:schemeClr>
                </a:solidFill>
              </a:rPr>
              <a:t>ORGANISATION DU PROGRAMME ELARGI DE VACCINATION (PEV) 10</a:t>
            </a:r>
            <a:r>
              <a:rPr lang="fr-FR" sz="5600" dirty="0">
                <a:solidFill>
                  <a:schemeClr val="accent5">
                    <a:lumMod val="50000"/>
                  </a:schemeClr>
                </a:solidFill>
              </a:rPr>
              <a:t/>
            </a:r>
            <a:br>
              <a:rPr lang="fr-FR" sz="5600" dirty="0">
                <a:solidFill>
                  <a:schemeClr val="accent5">
                    <a:lumMod val="50000"/>
                  </a:schemeClr>
                </a:solidFill>
              </a:rPr>
            </a:br>
            <a:endParaRPr lang="fr-FR" sz="5600" dirty="0"/>
          </a:p>
        </p:txBody>
      </p:sp>
      <p:sp>
        <p:nvSpPr>
          <p:cNvPr id="3" name="Sous-titre 2"/>
          <p:cNvSpPr>
            <a:spLocks noGrp="1"/>
          </p:cNvSpPr>
          <p:nvPr>
            <p:ph type="subTitle" idx="1"/>
          </p:nvPr>
        </p:nvSpPr>
        <p:spPr>
          <a:xfrm>
            <a:off x="1524000" y="3327991"/>
            <a:ext cx="9144000" cy="2934586"/>
          </a:xfrm>
        </p:spPr>
        <p:txBody>
          <a:bodyPr>
            <a:normAutofit fontScale="92500" lnSpcReduction="10000"/>
          </a:bodyPr>
          <a:lstStyle/>
          <a:p>
            <a:pPr algn="l">
              <a:buFont typeface="Wingdings" panose="05000000000000000000" pitchFamily="2" charset="2"/>
              <a:buChar char="q"/>
            </a:pPr>
            <a:r>
              <a:rPr lang="fr-FR" sz="3500" b="1" i="1" dirty="0">
                <a:solidFill>
                  <a:srgbClr val="C00000"/>
                </a:solidFill>
              </a:rPr>
              <a:t>Associations </a:t>
            </a:r>
            <a:r>
              <a:rPr lang="fr-FR" sz="3500" b="1" i="1" dirty="0" smtClean="0">
                <a:solidFill>
                  <a:srgbClr val="C00000"/>
                </a:solidFill>
              </a:rPr>
              <a:t>vaccinales se fait :</a:t>
            </a:r>
            <a:endParaRPr lang="fr-FR" sz="3500" dirty="0">
              <a:solidFill>
                <a:srgbClr val="C00000"/>
              </a:solidFill>
            </a:endParaRPr>
          </a:p>
          <a:p>
            <a:pPr marL="457200" indent="-457200" algn="l">
              <a:buFontTx/>
              <a:buChar char="-"/>
            </a:pPr>
            <a:r>
              <a:rPr lang="fr-FR" sz="3200" dirty="0" smtClean="0"/>
              <a:t>de </a:t>
            </a:r>
            <a:r>
              <a:rPr lang="fr-FR" sz="3200" dirty="0"/>
              <a:t>façon combinée </a:t>
            </a:r>
            <a:r>
              <a:rPr lang="fr-FR" sz="3200" dirty="0" smtClean="0"/>
              <a:t> ou </a:t>
            </a:r>
            <a:r>
              <a:rPr lang="fr-FR" sz="3200" dirty="0"/>
              <a:t>simultanée </a:t>
            </a:r>
            <a:r>
              <a:rPr lang="fr-FR" sz="3200" dirty="0" smtClean="0"/>
              <a:t>(dose après dose le </a:t>
            </a:r>
            <a:r>
              <a:rPr lang="fr-FR" sz="3200" dirty="0"/>
              <a:t>même </a:t>
            </a:r>
            <a:r>
              <a:rPr lang="fr-FR" sz="3200" dirty="0" smtClean="0"/>
              <a:t>jour) pour </a:t>
            </a:r>
            <a:r>
              <a:rPr lang="fr-FR" sz="3200" dirty="0"/>
              <a:t>éviter les interférences entre les vaccins. </a:t>
            </a:r>
            <a:endParaRPr lang="fr-FR" sz="3200" dirty="0"/>
          </a:p>
          <a:p>
            <a:pPr marL="457200" indent="-457200" algn="l">
              <a:buFontTx/>
              <a:buChar char="-"/>
            </a:pPr>
            <a:r>
              <a:rPr lang="fr-FR" sz="3200" dirty="0" smtClean="0"/>
              <a:t>En </a:t>
            </a:r>
            <a:r>
              <a:rPr lang="fr-FR" sz="3200" dirty="0"/>
              <a:t>cas d’oubli d’un vaccin devant être pris en compte dans l’association, il faut le faire un mois après.</a:t>
            </a:r>
          </a:p>
          <a:p>
            <a:endParaRPr lang="fr-FR" sz="3200" dirty="0"/>
          </a:p>
        </p:txBody>
      </p:sp>
    </p:spTree>
    <p:extLst>
      <p:ext uri="{BB962C8B-B14F-4D97-AF65-F5344CB8AC3E}">
        <p14:creationId xmlns:p14="http://schemas.microsoft.com/office/powerpoint/2010/main" val="24994512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97713"/>
            <a:ext cx="9144000" cy="2360427"/>
          </a:xfrm>
        </p:spPr>
        <p:txBody>
          <a:bodyPr>
            <a:normAutofit/>
          </a:bodyPr>
          <a:lstStyle/>
          <a:p>
            <a:r>
              <a:rPr lang="fr-FR" sz="5100" b="1" dirty="0">
                <a:solidFill>
                  <a:schemeClr val="accent5">
                    <a:lumMod val="50000"/>
                  </a:schemeClr>
                </a:solidFill>
                <a:latin typeface="+mn-lt"/>
              </a:rPr>
              <a:t>ORGANISATION DU PROGRAMME ELARGI DE VACCINATION (PEV)11</a:t>
            </a:r>
            <a:endParaRPr lang="fr-FR" sz="5100" dirty="0">
              <a:latin typeface="+mn-lt"/>
            </a:endParaRPr>
          </a:p>
        </p:txBody>
      </p:sp>
      <p:sp>
        <p:nvSpPr>
          <p:cNvPr id="3" name="Sous-titre 2"/>
          <p:cNvSpPr>
            <a:spLocks noGrp="1"/>
          </p:cNvSpPr>
          <p:nvPr>
            <p:ph type="subTitle" idx="1"/>
          </p:nvPr>
        </p:nvSpPr>
        <p:spPr>
          <a:xfrm>
            <a:off x="1524000" y="2806995"/>
            <a:ext cx="9144000" cy="3211033"/>
          </a:xfrm>
        </p:spPr>
        <p:txBody>
          <a:bodyPr>
            <a:normAutofit/>
          </a:bodyPr>
          <a:lstStyle/>
          <a:p>
            <a:pPr algn="l">
              <a:buFont typeface="Wingdings" panose="05000000000000000000" pitchFamily="2" charset="2"/>
              <a:buChar char="q"/>
            </a:pPr>
            <a:r>
              <a:rPr lang="fr-FR" sz="3200" b="1" i="1" dirty="0">
                <a:solidFill>
                  <a:srgbClr val="C00000"/>
                </a:solidFill>
              </a:rPr>
              <a:t>Intervalles  entre les vaccins</a:t>
            </a:r>
            <a:endParaRPr lang="fr-FR" sz="3200" dirty="0">
              <a:solidFill>
                <a:srgbClr val="C00000"/>
              </a:solidFill>
            </a:endParaRPr>
          </a:p>
          <a:p>
            <a:pPr marL="457200" indent="-457200" algn="l">
              <a:buFontTx/>
              <a:buChar char="-"/>
            </a:pPr>
            <a:r>
              <a:rPr lang="fr-FR" sz="3200" dirty="0" smtClean="0"/>
              <a:t>4 </a:t>
            </a:r>
            <a:r>
              <a:rPr lang="fr-FR" sz="3200" dirty="0"/>
              <a:t>semaines entre deux doses d’un antigène à contact multiples; </a:t>
            </a:r>
            <a:endParaRPr lang="fr-FR" sz="3200" dirty="0" smtClean="0"/>
          </a:p>
          <a:p>
            <a:pPr marL="457200" indent="-457200" algn="l">
              <a:buFontTx/>
              <a:buChar char="-"/>
            </a:pPr>
            <a:r>
              <a:rPr lang="fr-FR" sz="3200" dirty="0" smtClean="0"/>
              <a:t>En </a:t>
            </a:r>
            <a:r>
              <a:rPr lang="fr-FR" sz="3200" dirty="0"/>
              <a:t>cas de doses </a:t>
            </a:r>
            <a:r>
              <a:rPr lang="fr-FR" sz="3200" dirty="0" smtClean="0"/>
              <a:t>rapprochées(pas </a:t>
            </a:r>
            <a:r>
              <a:rPr lang="fr-FR" sz="3200" dirty="0"/>
              <a:t>de temps </a:t>
            </a:r>
            <a:r>
              <a:rPr lang="fr-FR" sz="3200" dirty="0" smtClean="0"/>
              <a:t> </a:t>
            </a:r>
            <a:r>
              <a:rPr lang="fr-FR" sz="3200" dirty="0"/>
              <a:t>production d’anticorps par </a:t>
            </a:r>
            <a:r>
              <a:rPr lang="fr-FR" sz="3200" dirty="0" smtClean="0"/>
              <a:t>l’organisme); </a:t>
            </a:r>
            <a:endParaRPr lang="fr-FR" sz="3200" dirty="0"/>
          </a:p>
          <a:p>
            <a:pPr algn="l"/>
            <a:endParaRPr lang="fr-FR" sz="3200" dirty="0"/>
          </a:p>
        </p:txBody>
      </p:sp>
    </p:spTree>
    <p:extLst>
      <p:ext uri="{BB962C8B-B14F-4D97-AF65-F5344CB8AC3E}">
        <p14:creationId xmlns:p14="http://schemas.microsoft.com/office/powerpoint/2010/main" val="30955000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55898" y="361506"/>
            <a:ext cx="9144000" cy="2519917"/>
          </a:xfrm>
        </p:spPr>
        <p:txBody>
          <a:bodyPr>
            <a:normAutofit/>
          </a:bodyPr>
          <a:lstStyle/>
          <a:p>
            <a:r>
              <a:rPr lang="fr-FR" sz="5100" b="1" dirty="0">
                <a:solidFill>
                  <a:schemeClr val="accent5">
                    <a:lumMod val="50000"/>
                  </a:schemeClr>
                </a:solidFill>
                <a:latin typeface="+mn-lt"/>
              </a:rPr>
              <a:t>ORGANISATION DU PROGRAMME ELARGI DE VACCINATION (PEV)12</a:t>
            </a:r>
            <a:endParaRPr lang="fr-FR" sz="5100" dirty="0">
              <a:latin typeface="+mn-lt"/>
            </a:endParaRPr>
          </a:p>
        </p:txBody>
      </p:sp>
      <p:sp>
        <p:nvSpPr>
          <p:cNvPr id="3" name="Sous-titre 2"/>
          <p:cNvSpPr>
            <a:spLocks noGrp="1"/>
          </p:cNvSpPr>
          <p:nvPr>
            <p:ph type="subTitle" idx="1"/>
          </p:nvPr>
        </p:nvSpPr>
        <p:spPr>
          <a:xfrm>
            <a:off x="1329071" y="2785729"/>
            <a:ext cx="9728790" cy="3498113"/>
          </a:xfrm>
        </p:spPr>
        <p:txBody>
          <a:bodyPr>
            <a:normAutofit/>
          </a:bodyPr>
          <a:lstStyle/>
          <a:p>
            <a:pPr algn="l"/>
            <a:r>
              <a:rPr lang="fr-FR" sz="3200" b="1" i="1" dirty="0">
                <a:solidFill>
                  <a:srgbClr val="C00000"/>
                </a:solidFill>
              </a:rPr>
              <a:t>Intervalles  entre les vaccins (suite)</a:t>
            </a:r>
            <a:endParaRPr lang="fr-FR" sz="3200" dirty="0"/>
          </a:p>
          <a:p>
            <a:pPr algn="l">
              <a:buFontTx/>
              <a:buChar char="-"/>
            </a:pPr>
            <a:r>
              <a:rPr lang="fr-FR" sz="3200" dirty="0"/>
              <a:t>Inexistence d’intervalle </a:t>
            </a:r>
            <a:r>
              <a:rPr lang="fr-FR" sz="3200" dirty="0" smtClean="0"/>
              <a:t>maximale (ne recommencer </a:t>
            </a:r>
            <a:r>
              <a:rPr lang="fr-FR" sz="3200" dirty="0"/>
              <a:t>une série de vaccination interrompue, poursuivre où elle a été arrêtée. </a:t>
            </a:r>
          </a:p>
          <a:p>
            <a:pPr algn="l">
              <a:buFontTx/>
              <a:buChar char="-"/>
            </a:pPr>
            <a:r>
              <a:rPr lang="fr-FR" sz="3200" dirty="0"/>
              <a:t>L’organisme n’oublie pas le passage des anticorps. Elle en garde la mémoire</a:t>
            </a:r>
          </a:p>
          <a:p>
            <a:endParaRPr lang="fr-FR" dirty="0"/>
          </a:p>
        </p:txBody>
      </p:sp>
    </p:spTree>
    <p:extLst>
      <p:ext uri="{BB962C8B-B14F-4D97-AF65-F5344CB8AC3E}">
        <p14:creationId xmlns:p14="http://schemas.microsoft.com/office/powerpoint/2010/main" val="14372115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552892"/>
            <a:ext cx="9144000" cy="2551815"/>
          </a:xfrm>
        </p:spPr>
        <p:txBody>
          <a:bodyPr>
            <a:noAutofit/>
          </a:bodyPr>
          <a:lstStyle/>
          <a:p>
            <a:r>
              <a:rPr lang="fr-FR" sz="5100" b="1" dirty="0">
                <a:solidFill>
                  <a:schemeClr val="accent5">
                    <a:lumMod val="50000"/>
                  </a:schemeClr>
                </a:solidFill>
                <a:latin typeface="+mn-lt"/>
              </a:rPr>
              <a:t>ORGANISATION DU PROGRAMME ELARGI DE VACCINATION (PEV) 13</a:t>
            </a:r>
            <a:r>
              <a:rPr lang="fr-FR" sz="5100" dirty="0">
                <a:solidFill>
                  <a:schemeClr val="accent5">
                    <a:lumMod val="50000"/>
                  </a:schemeClr>
                </a:solidFill>
                <a:latin typeface="+mn-lt"/>
              </a:rPr>
              <a:t/>
            </a:r>
            <a:br>
              <a:rPr lang="fr-FR" sz="5100" dirty="0">
                <a:solidFill>
                  <a:schemeClr val="accent5">
                    <a:lumMod val="50000"/>
                  </a:schemeClr>
                </a:solidFill>
                <a:latin typeface="+mn-lt"/>
              </a:rPr>
            </a:br>
            <a:endParaRPr lang="fr-FR" sz="5100" dirty="0">
              <a:latin typeface="+mn-lt"/>
            </a:endParaRPr>
          </a:p>
        </p:txBody>
      </p:sp>
      <p:sp>
        <p:nvSpPr>
          <p:cNvPr id="3" name="Sous-titre 2"/>
          <p:cNvSpPr>
            <a:spLocks noGrp="1"/>
          </p:cNvSpPr>
          <p:nvPr>
            <p:ph type="subTitle" idx="1"/>
          </p:nvPr>
        </p:nvSpPr>
        <p:spPr>
          <a:xfrm>
            <a:off x="1523999" y="2424223"/>
            <a:ext cx="9884735" cy="3859619"/>
          </a:xfrm>
        </p:spPr>
        <p:txBody>
          <a:bodyPr>
            <a:normAutofit lnSpcReduction="10000"/>
          </a:bodyPr>
          <a:lstStyle/>
          <a:p>
            <a:pPr algn="l">
              <a:buFont typeface="Wingdings" panose="05000000000000000000" pitchFamily="2" charset="2"/>
              <a:buChar char="q"/>
            </a:pPr>
            <a:r>
              <a:rPr lang="fr-FR" sz="3200" b="1" i="1" dirty="0">
                <a:solidFill>
                  <a:srgbClr val="C00000"/>
                </a:solidFill>
              </a:rPr>
              <a:t>Le rattrapage de vaccination (1)</a:t>
            </a:r>
          </a:p>
          <a:p>
            <a:pPr algn="l"/>
            <a:r>
              <a:rPr lang="fr-FR" sz="3200" b="1" i="1" dirty="0">
                <a:solidFill>
                  <a:srgbClr val="C00000"/>
                </a:solidFill>
              </a:rPr>
              <a:t>      </a:t>
            </a:r>
            <a:r>
              <a:rPr lang="fr-FR" sz="3200" b="1" u="sng" dirty="0">
                <a:solidFill>
                  <a:schemeClr val="accent6">
                    <a:lumMod val="75000"/>
                  </a:schemeClr>
                </a:solidFill>
              </a:rPr>
              <a:t>Enfant mal vacciné</a:t>
            </a:r>
            <a:r>
              <a:rPr lang="fr-FR" sz="3200" b="1" dirty="0">
                <a:solidFill>
                  <a:srgbClr val="C00000"/>
                </a:solidFill>
              </a:rPr>
              <a:t>: </a:t>
            </a:r>
            <a:r>
              <a:rPr lang="fr-FR" sz="3200" dirty="0" smtClean="0"/>
              <a:t>rattrapage </a:t>
            </a:r>
            <a:r>
              <a:rPr lang="fr-FR" sz="3200" dirty="0"/>
              <a:t>de vaccination selon trois principes :</a:t>
            </a:r>
          </a:p>
          <a:p>
            <a:pPr marL="457200" lvl="0" indent="-457200" algn="l">
              <a:buFontTx/>
              <a:buChar char="-"/>
            </a:pPr>
            <a:r>
              <a:rPr lang="fr-FR" sz="3200" dirty="0" smtClean="0"/>
              <a:t>Priorité </a:t>
            </a:r>
            <a:r>
              <a:rPr lang="fr-FR" sz="3200" dirty="0"/>
              <a:t>dès la première visite: </a:t>
            </a:r>
            <a:r>
              <a:rPr lang="fr-FR" sz="3200" dirty="0" err="1" smtClean="0"/>
              <a:t>DTC-HepB+Hib</a:t>
            </a:r>
            <a:endParaRPr lang="fr-FR" sz="3200" dirty="0"/>
          </a:p>
          <a:p>
            <a:pPr marL="457200" lvl="0" indent="-457200" algn="l">
              <a:buFontTx/>
              <a:buChar char="-"/>
            </a:pPr>
            <a:r>
              <a:rPr lang="fr-FR" sz="3200" dirty="0" smtClean="0"/>
              <a:t>Priorité </a:t>
            </a:r>
            <a:r>
              <a:rPr lang="fr-FR" sz="3200" dirty="0"/>
              <a:t>dès l’âge de 9 mois: </a:t>
            </a:r>
            <a:r>
              <a:rPr lang="fr-FR" sz="3200" dirty="0" smtClean="0"/>
              <a:t>vaccin </a:t>
            </a:r>
            <a:r>
              <a:rPr lang="fr-FR" sz="3200" dirty="0" err="1" smtClean="0"/>
              <a:t>antirougeoleux</a:t>
            </a:r>
            <a:r>
              <a:rPr lang="fr-FR" sz="3200" dirty="0" smtClean="0"/>
              <a:t> </a:t>
            </a:r>
            <a:r>
              <a:rPr lang="fr-FR" sz="3200" dirty="0"/>
              <a:t>(</a:t>
            </a:r>
            <a:r>
              <a:rPr lang="fr-FR" sz="3200" dirty="0" smtClean="0"/>
              <a:t>VAR)</a:t>
            </a:r>
          </a:p>
          <a:p>
            <a:pPr marL="457200" lvl="0" indent="-457200" algn="l">
              <a:buFontTx/>
              <a:buChar char="-"/>
            </a:pPr>
            <a:r>
              <a:rPr lang="fr-FR" sz="3200" dirty="0" smtClean="0"/>
              <a:t>Eviter </a:t>
            </a:r>
            <a:r>
              <a:rPr lang="fr-FR" sz="3200" dirty="0"/>
              <a:t>d’administrer plus de deux vaccins injectables </a:t>
            </a:r>
          </a:p>
          <a:p>
            <a:pPr algn="l"/>
            <a:endParaRPr lang="fr-FR" sz="3200" dirty="0"/>
          </a:p>
          <a:p>
            <a:endParaRPr lang="fr-FR" dirty="0"/>
          </a:p>
        </p:txBody>
      </p:sp>
    </p:spTree>
    <p:extLst>
      <p:ext uri="{BB962C8B-B14F-4D97-AF65-F5344CB8AC3E}">
        <p14:creationId xmlns:p14="http://schemas.microsoft.com/office/powerpoint/2010/main" val="10113366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3999" y="574159"/>
            <a:ext cx="9629554" cy="1711841"/>
          </a:xfrm>
        </p:spPr>
        <p:txBody>
          <a:bodyPr>
            <a:normAutofit/>
          </a:bodyPr>
          <a:lstStyle/>
          <a:p>
            <a:r>
              <a:rPr lang="fr-FR" sz="5400" b="1" dirty="0">
                <a:solidFill>
                  <a:schemeClr val="accent5">
                    <a:lumMod val="50000"/>
                  </a:schemeClr>
                </a:solidFill>
                <a:latin typeface="+mn-lt"/>
              </a:rPr>
              <a:t>OBJECTIFS  SPECIFIQUES (2)</a:t>
            </a:r>
            <a:endParaRPr lang="fr-FR" sz="5400" dirty="0">
              <a:latin typeface="+mn-lt"/>
            </a:endParaRPr>
          </a:p>
        </p:txBody>
      </p:sp>
      <p:sp>
        <p:nvSpPr>
          <p:cNvPr id="3" name="Sous-titre 2"/>
          <p:cNvSpPr>
            <a:spLocks noGrp="1"/>
          </p:cNvSpPr>
          <p:nvPr>
            <p:ph type="subTitle" idx="1"/>
          </p:nvPr>
        </p:nvSpPr>
        <p:spPr>
          <a:xfrm>
            <a:off x="1524000" y="2222205"/>
            <a:ext cx="9144000" cy="3753293"/>
          </a:xfrm>
        </p:spPr>
        <p:txBody>
          <a:bodyPr>
            <a:normAutofit fontScale="92500" lnSpcReduction="20000"/>
          </a:bodyPr>
          <a:lstStyle/>
          <a:p>
            <a:pPr lvl="0" algn="l" defTabSz="914400">
              <a:lnSpc>
                <a:spcPct val="100000"/>
              </a:lnSpc>
              <a:spcBef>
                <a:spcPct val="20000"/>
              </a:spcBef>
              <a:buClr>
                <a:srgbClr val="93A299"/>
              </a:buClr>
              <a:buSzPct val="85000"/>
            </a:pPr>
            <a:r>
              <a:rPr lang="fr-FR" sz="3200" dirty="0">
                <a:solidFill>
                  <a:srgbClr val="292934"/>
                </a:solidFill>
                <a:latin typeface="Century Gothic" panose="020B0502020202020204" pitchFamily="34" charset="0"/>
              </a:rPr>
              <a:t>4) </a:t>
            </a:r>
            <a:r>
              <a:rPr lang="fr-FR" sz="3500" dirty="0">
                <a:solidFill>
                  <a:srgbClr val="292934"/>
                </a:solidFill>
                <a:latin typeface="Arial" panose="020B0604020202020204" pitchFamily="34" charset="0"/>
                <a:cs typeface="Arial" panose="020B0604020202020204" pitchFamily="34" charset="0"/>
              </a:rPr>
              <a:t>Expliquer très succinctement l’organisation du PEV de Côte d’Ivoire ;</a:t>
            </a:r>
          </a:p>
          <a:p>
            <a:pPr lvl="0" algn="l" defTabSz="914400">
              <a:lnSpc>
                <a:spcPct val="100000"/>
              </a:lnSpc>
              <a:spcBef>
                <a:spcPct val="20000"/>
              </a:spcBef>
              <a:buClr>
                <a:srgbClr val="93A299"/>
              </a:buClr>
              <a:buSzPct val="85000"/>
            </a:pPr>
            <a:r>
              <a:rPr lang="fr-FR" sz="3500" dirty="0">
                <a:solidFill>
                  <a:srgbClr val="292934"/>
                </a:solidFill>
                <a:latin typeface="Arial" panose="020B0604020202020204" pitchFamily="34" charset="0"/>
                <a:cs typeface="Arial" panose="020B0604020202020204" pitchFamily="34" charset="0"/>
              </a:rPr>
              <a:t> 5) Expliquer selon le cours le concept de la sécurité des injections en insistant sur la notion de manifestation adverse post immunisation (MAPI) ; </a:t>
            </a:r>
          </a:p>
          <a:p>
            <a:pPr lvl="0" algn="l" defTabSz="914400">
              <a:lnSpc>
                <a:spcPct val="100000"/>
              </a:lnSpc>
              <a:spcBef>
                <a:spcPct val="20000"/>
              </a:spcBef>
              <a:buClr>
                <a:srgbClr val="93A299"/>
              </a:buClr>
              <a:buSzPct val="85000"/>
            </a:pPr>
            <a:r>
              <a:rPr lang="fr-FR" sz="3500" dirty="0">
                <a:solidFill>
                  <a:srgbClr val="292934"/>
                </a:solidFill>
                <a:latin typeface="Arial" panose="020B0604020202020204" pitchFamily="34" charset="0"/>
                <a:cs typeface="Arial" panose="020B0604020202020204" pitchFamily="34" charset="0"/>
              </a:rPr>
              <a:t>6) Décrire en s’appuyant sur le cours la chaîne du froid (CDF).</a:t>
            </a:r>
          </a:p>
          <a:p>
            <a:endParaRPr lang="fr-FR" dirty="0"/>
          </a:p>
        </p:txBody>
      </p:sp>
    </p:spTree>
    <p:extLst>
      <p:ext uri="{BB962C8B-B14F-4D97-AF65-F5344CB8AC3E}">
        <p14:creationId xmlns:p14="http://schemas.microsoft.com/office/powerpoint/2010/main" val="42015427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606056"/>
            <a:ext cx="9144000" cy="2573079"/>
          </a:xfrm>
        </p:spPr>
        <p:txBody>
          <a:bodyPr>
            <a:noAutofit/>
          </a:bodyPr>
          <a:lstStyle/>
          <a:p>
            <a:r>
              <a:rPr lang="fr-FR" sz="5000" b="1" dirty="0">
                <a:solidFill>
                  <a:schemeClr val="accent5">
                    <a:lumMod val="50000"/>
                  </a:schemeClr>
                </a:solidFill>
                <a:latin typeface="+mn-lt"/>
              </a:rPr>
              <a:t>ORGANISATION DU PROGRAMME ELARGI DE VACCINATION (PEV) 14</a:t>
            </a:r>
            <a:r>
              <a:rPr lang="fr-FR" sz="5200" dirty="0">
                <a:solidFill>
                  <a:schemeClr val="accent5">
                    <a:lumMod val="50000"/>
                  </a:schemeClr>
                </a:solidFill>
                <a:latin typeface="+mn-lt"/>
              </a:rPr>
              <a:t/>
            </a:r>
            <a:br>
              <a:rPr lang="fr-FR" sz="5200" dirty="0">
                <a:solidFill>
                  <a:schemeClr val="accent5">
                    <a:lumMod val="50000"/>
                  </a:schemeClr>
                </a:solidFill>
                <a:latin typeface="+mn-lt"/>
              </a:rPr>
            </a:br>
            <a:endParaRPr lang="fr-FR" sz="5200" dirty="0">
              <a:latin typeface="+mn-lt"/>
            </a:endParaRPr>
          </a:p>
        </p:txBody>
      </p:sp>
      <p:sp>
        <p:nvSpPr>
          <p:cNvPr id="3" name="Sous-titre 2"/>
          <p:cNvSpPr>
            <a:spLocks noGrp="1"/>
          </p:cNvSpPr>
          <p:nvPr>
            <p:ph type="subTitle" idx="1"/>
          </p:nvPr>
        </p:nvSpPr>
        <p:spPr>
          <a:xfrm>
            <a:off x="1105787" y="2626241"/>
            <a:ext cx="10302948" cy="3870252"/>
          </a:xfrm>
        </p:spPr>
        <p:txBody>
          <a:bodyPr>
            <a:normAutofit fontScale="92500" lnSpcReduction="20000"/>
          </a:bodyPr>
          <a:lstStyle/>
          <a:p>
            <a:pPr algn="l"/>
            <a:r>
              <a:rPr lang="fr-FR" sz="2800" b="1" i="1" dirty="0">
                <a:solidFill>
                  <a:srgbClr val="C00000"/>
                </a:solidFill>
              </a:rPr>
              <a:t>Le rattrapage de vaccination (2</a:t>
            </a:r>
            <a:r>
              <a:rPr lang="fr-FR" sz="2800" b="1" i="1" dirty="0" smtClean="0">
                <a:solidFill>
                  <a:srgbClr val="C00000"/>
                </a:solidFill>
              </a:rPr>
              <a:t>)</a:t>
            </a:r>
            <a:r>
              <a:rPr lang="fr-FR" sz="2800" b="1" dirty="0"/>
              <a:t> </a:t>
            </a:r>
            <a:endParaRPr lang="fr-FR" sz="2800" dirty="0"/>
          </a:p>
          <a:p>
            <a:pPr algn="l"/>
            <a:r>
              <a:rPr lang="fr-FR" sz="2800" b="1" dirty="0">
                <a:solidFill>
                  <a:srgbClr val="C00000"/>
                </a:solidFill>
              </a:rPr>
              <a:t>        </a:t>
            </a:r>
            <a:r>
              <a:rPr lang="fr-FR" sz="2800" b="1" u="sng" dirty="0">
                <a:solidFill>
                  <a:schemeClr val="accent6">
                    <a:lumMod val="75000"/>
                  </a:schemeClr>
                </a:solidFill>
              </a:rPr>
              <a:t>Enfant de 11 mois non vacciné</a:t>
            </a:r>
            <a:r>
              <a:rPr lang="fr-FR" sz="2800" b="1" dirty="0"/>
              <a:t> </a:t>
            </a:r>
            <a:endParaRPr lang="fr-FR" sz="2800" dirty="0"/>
          </a:p>
          <a:p>
            <a:pPr algn="l"/>
            <a:r>
              <a:rPr lang="fr-FR" sz="2800" dirty="0"/>
              <a:t>- </a:t>
            </a:r>
            <a:r>
              <a:rPr lang="fr-FR" sz="3000" dirty="0"/>
              <a:t>1</a:t>
            </a:r>
            <a:r>
              <a:rPr lang="fr-FR" sz="3000" baseline="30000" dirty="0"/>
              <a:t>er</a:t>
            </a:r>
            <a:r>
              <a:rPr lang="fr-FR" sz="3000" dirty="0"/>
              <a:t> contact  (</a:t>
            </a:r>
            <a:r>
              <a:rPr lang="fr-FR" sz="3000" b="1" dirty="0">
                <a:solidFill>
                  <a:schemeClr val="tx2">
                    <a:lumMod val="75000"/>
                  </a:schemeClr>
                </a:solidFill>
              </a:rPr>
              <a:t>11mois</a:t>
            </a:r>
            <a:r>
              <a:rPr lang="fr-FR" sz="3000" dirty="0"/>
              <a:t>): DTC1-HepB1-Hib1+ VPO-0 + VAR+Rota1</a:t>
            </a:r>
          </a:p>
          <a:p>
            <a:pPr algn="l"/>
            <a:r>
              <a:rPr lang="fr-FR" sz="3000" dirty="0"/>
              <a:t>- 2</a:t>
            </a:r>
            <a:r>
              <a:rPr lang="fr-FR" sz="3000" baseline="30000" dirty="0"/>
              <a:t>ème</a:t>
            </a:r>
            <a:r>
              <a:rPr lang="fr-FR" sz="3000" dirty="0"/>
              <a:t> contact (</a:t>
            </a:r>
            <a:r>
              <a:rPr lang="fr-FR" sz="3000" b="1" dirty="0">
                <a:solidFill>
                  <a:schemeClr val="tx2">
                    <a:lumMod val="75000"/>
                  </a:schemeClr>
                </a:solidFill>
              </a:rPr>
              <a:t>12mois</a:t>
            </a:r>
            <a:r>
              <a:rPr lang="fr-FR" sz="3000" dirty="0"/>
              <a:t>): DTC2-HepB2-Hib2 + VPO-1+ BCG+ Rota 2</a:t>
            </a:r>
          </a:p>
          <a:p>
            <a:pPr algn="l"/>
            <a:r>
              <a:rPr lang="fr-FR" sz="3000" dirty="0"/>
              <a:t>- 3</a:t>
            </a:r>
            <a:r>
              <a:rPr lang="fr-FR" sz="3000" baseline="30000" dirty="0"/>
              <a:t>ème</a:t>
            </a:r>
            <a:r>
              <a:rPr lang="fr-FR" sz="3000" dirty="0"/>
              <a:t> contact  (</a:t>
            </a:r>
            <a:r>
              <a:rPr lang="fr-FR" sz="3000" b="1" dirty="0">
                <a:solidFill>
                  <a:schemeClr val="tx2">
                    <a:lumMod val="75000"/>
                  </a:schemeClr>
                </a:solidFill>
              </a:rPr>
              <a:t>13mois</a:t>
            </a:r>
            <a:r>
              <a:rPr lang="fr-FR" sz="3000" dirty="0"/>
              <a:t>): DTC3-HepB3-Hib3 + VPO-2+ VAA+ Rota 3</a:t>
            </a:r>
          </a:p>
          <a:p>
            <a:pPr algn="l"/>
            <a:r>
              <a:rPr lang="fr-FR" sz="3000" dirty="0"/>
              <a:t>- 4</a:t>
            </a:r>
            <a:r>
              <a:rPr lang="fr-FR" sz="3000" baseline="30000" dirty="0"/>
              <a:t>ème</a:t>
            </a:r>
            <a:r>
              <a:rPr lang="fr-FR" sz="3000" dirty="0"/>
              <a:t> contact (</a:t>
            </a:r>
            <a:r>
              <a:rPr lang="fr-FR" sz="3000" b="1" dirty="0">
                <a:solidFill>
                  <a:schemeClr val="tx2">
                    <a:lumMod val="75000"/>
                  </a:schemeClr>
                </a:solidFill>
              </a:rPr>
              <a:t>14 mois</a:t>
            </a:r>
            <a:r>
              <a:rPr lang="fr-FR" sz="3000" dirty="0"/>
              <a:t>) : VPI+ PCV13-1+ VPO-3</a:t>
            </a:r>
          </a:p>
          <a:p>
            <a:pPr algn="l"/>
            <a:r>
              <a:rPr lang="fr-FR" sz="3000" dirty="0"/>
              <a:t>- 5</a:t>
            </a:r>
            <a:r>
              <a:rPr lang="fr-FR" sz="3000" baseline="30000" dirty="0"/>
              <a:t>ème</a:t>
            </a:r>
            <a:r>
              <a:rPr lang="fr-FR" sz="3000" dirty="0"/>
              <a:t> contact (</a:t>
            </a:r>
            <a:r>
              <a:rPr lang="fr-FR" sz="3000" b="1" dirty="0">
                <a:solidFill>
                  <a:schemeClr val="tx2">
                    <a:lumMod val="75000"/>
                  </a:schemeClr>
                </a:solidFill>
              </a:rPr>
              <a:t>15 mois</a:t>
            </a:r>
            <a:r>
              <a:rPr lang="fr-FR" sz="3000" dirty="0"/>
              <a:t>) : PCV13-2</a:t>
            </a:r>
          </a:p>
          <a:p>
            <a:endParaRPr lang="fr-FR" dirty="0"/>
          </a:p>
        </p:txBody>
      </p:sp>
    </p:spTree>
    <p:extLst>
      <p:ext uri="{BB962C8B-B14F-4D97-AF65-F5344CB8AC3E}">
        <p14:creationId xmlns:p14="http://schemas.microsoft.com/office/powerpoint/2010/main" val="25161761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510363"/>
            <a:ext cx="9144000" cy="2392325"/>
          </a:xfrm>
        </p:spPr>
        <p:txBody>
          <a:bodyPr>
            <a:normAutofit/>
          </a:bodyPr>
          <a:lstStyle/>
          <a:p>
            <a:r>
              <a:rPr lang="fr-FR" sz="5100" b="1" dirty="0">
                <a:solidFill>
                  <a:schemeClr val="accent5">
                    <a:lumMod val="50000"/>
                  </a:schemeClr>
                </a:solidFill>
                <a:latin typeface="+mn-lt"/>
              </a:rPr>
              <a:t>ORGANISATION DU PROGRAMME ELARGI DE VACCINATION (PEV)15</a:t>
            </a:r>
            <a:endParaRPr lang="fr-FR" sz="5100" dirty="0">
              <a:latin typeface="+mn-lt"/>
            </a:endParaRPr>
          </a:p>
        </p:txBody>
      </p:sp>
      <p:sp>
        <p:nvSpPr>
          <p:cNvPr id="3" name="Sous-titre 2"/>
          <p:cNvSpPr>
            <a:spLocks noGrp="1"/>
          </p:cNvSpPr>
          <p:nvPr>
            <p:ph type="subTitle" idx="1"/>
          </p:nvPr>
        </p:nvSpPr>
        <p:spPr>
          <a:xfrm>
            <a:off x="1524000" y="2870791"/>
            <a:ext cx="9144000" cy="3519376"/>
          </a:xfrm>
        </p:spPr>
        <p:txBody>
          <a:bodyPr>
            <a:normAutofit fontScale="85000" lnSpcReduction="20000"/>
          </a:bodyPr>
          <a:lstStyle/>
          <a:p>
            <a:pPr algn="l"/>
            <a:r>
              <a:rPr lang="fr-FR" sz="3500" b="1" i="1" dirty="0">
                <a:solidFill>
                  <a:srgbClr val="C00000"/>
                </a:solidFill>
              </a:rPr>
              <a:t>Le rattrapage de vaccination(3)</a:t>
            </a:r>
            <a:endParaRPr lang="fr-FR" sz="3500" dirty="0"/>
          </a:p>
          <a:p>
            <a:pPr algn="l"/>
            <a:r>
              <a:rPr lang="fr-FR" sz="3500" b="1" u="sng" dirty="0">
                <a:solidFill>
                  <a:schemeClr val="accent6">
                    <a:lumMod val="75000"/>
                  </a:schemeClr>
                </a:solidFill>
              </a:rPr>
              <a:t>Enfant de 11 mois non vacciné</a:t>
            </a:r>
            <a:r>
              <a:rPr lang="fr-FR" sz="3500" b="1" dirty="0"/>
              <a:t> </a:t>
            </a:r>
            <a:endParaRPr lang="fr-FR" sz="3500" dirty="0"/>
          </a:p>
          <a:p>
            <a:pPr algn="l"/>
            <a:r>
              <a:rPr lang="fr-FR" sz="3500" dirty="0"/>
              <a:t>6</a:t>
            </a:r>
            <a:r>
              <a:rPr lang="fr-FR" sz="3500" baseline="30000" dirty="0"/>
              <a:t>ème</a:t>
            </a:r>
            <a:r>
              <a:rPr lang="fr-FR" sz="3500" dirty="0"/>
              <a:t> contact (16 mois) : PCV13-3</a:t>
            </a:r>
          </a:p>
          <a:p>
            <a:pPr algn="l"/>
            <a:r>
              <a:rPr lang="fr-FR" sz="3500" dirty="0"/>
              <a:t>- 1an après la dernière dose de vaccination pentavalent (à 25 mois) : 1</a:t>
            </a:r>
            <a:r>
              <a:rPr lang="fr-FR" sz="3500" baseline="30000" dirty="0"/>
              <a:t>er</a:t>
            </a:r>
            <a:r>
              <a:rPr lang="fr-FR" sz="3500" dirty="0"/>
              <a:t> rappel DTC3-HepB3-Hib3+ VPO</a:t>
            </a:r>
          </a:p>
          <a:p>
            <a:pPr algn="l"/>
            <a:r>
              <a:rPr lang="fr-FR" sz="3500" b="1" dirty="0"/>
              <a:t>NB : ne pas oublier les RDV après chaque séance de vaccination </a:t>
            </a:r>
          </a:p>
          <a:p>
            <a:endParaRPr lang="fr-FR" dirty="0"/>
          </a:p>
        </p:txBody>
      </p:sp>
    </p:spTree>
    <p:extLst>
      <p:ext uri="{BB962C8B-B14F-4D97-AF65-F5344CB8AC3E}">
        <p14:creationId xmlns:p14="http://schemas.microsoft.com/office/powerpoint/2010/main" val="29880858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65815"/>
            <a:ext cx="9144000" cy="2371059"/>
          </a:xfrm>
        </p:spPr>
        <p:txBody>
          <a:bodyPr>
            <a:noAutofit/>
          </a:bodyPr>
          <a:lstStyle/>
          <a:p>
            <a:r>
              <a:rPr lang="fr-FR" sz="5100" b="1" dirty="0">
                <a:solidFill>
                  <a:schemeClr val="accent5">
                    <a:lumMod val="50000"/>
                  </a:schemeClr>
                </a:solidFill>
                <a:latin typeface="+mn-lt"/>
              </a:rPr>
              <a:t>ORGANISATION DU PROGRAMME ELARGI DE VACCINATION (</a:t>
            </a:r>
            <a:r>
              <a:rPr lang="fr-FR" sz="5100" b="1" dirty="0" smtClean="0">
                <a:solidFill>
                  <a:schemeClr val="accent5">
                    <a:lumMod val="50000"/>
                  </a:schemeClr>
                </a:solidFill>
                <a:latin typeface="+mn-lt"/>
              </a:rPr>
              <a:t>PEV)14</a:t>
            </a:r>
            <a:endParaRPr lang="fr-FR" sz="5100" dirty="0">
              <a:latin typeface="+mn-lt"/>
            </a:endParaRPr>
          </a:p>
        </p:txBody>
      </p:sp>
      <p:sp>
        <p:nvSpPr>
          <p:cNvPr id="3" name="Sous-titre 2"/>
          <p:cNvSpPr>
            <a:spLocks noGrp="1"/>
          </p:cNvSpPr>
          <p:nvPr>
            <p:ph type="subTitle" idx="1"/>
          </p:nvPr>
        </p:nvSpPr>
        <p:spPr>
          <a:xfrm>
            <a:off x="1524000" y="2647507"/>
            <a:ext cx="9144000" cy="3615070"/>
          </a:xfrm>
        </p:spPr>
        <p:txBody>
          <a:bodyPr>
            <a:normAutofit fontScale="85000" lnSpcReduction="20000"/>
          </a:bodyPr>
          <a:lstStyle/>
          <a:p>
            <a:pPr marL="548640" lvl="2" algn="l"/>
            <a:r>
              <a:rPr lang="fr-FR" sz="4200" b="1" i="1" dirty="0">
                <a:solidFill>
                  <a:srgbClr val="C00000"/>
                </a:solidFill>
              </a:rPr>
              <a:t>Le rattrapage de vaccination (4)</a:t>
            </a:r>
            <a:endParaRPr lang="fr-FR" sz="4200" b="1" dirty="0"/>
          </a:p>
          <a:p>
            <a:pPr marL="548640" lvl="2" algn="l"/>
            <a:r>
              <a:rPr lang="fr-FR" sz="4200" b="1" u="sng" dirty="0">
                <a:solidFill>
                  <a:schemeClr val="accent6">
                    <a:lumMod val="75000"/>
                  </a:schemeClr>
                </a:solidFill>
              </a:rPr>
              <a:t>Enfant de 7 mois non vacciné (1)</a:t>
            </a:r>
            <a:endParaRPr lang="fr-FR" sz="4200" dirty="0"/>
          </a:p>
          <a:p>
            <a:pPr algn="l"/>
            <a:r>
              <a:rPr lang="fr-FR" sz="3800" dirty="0"/>
              <a:t>1</a:t>
            </a:r>
            <a:r>
              <a:rPr lang="fr-FR" sz="3800" baseline="30000" dirty="0"/>
              <a:t>er</a:t>
            </a:r>
            <a:r>
              <a:rPr lang="fr-FR" sz="3800" dirty="0"/>
              <a:t> contact  (7 mois): DTC1-HepB1-Hib1+ VPO-0+ Rota1+ BCG</a:t>
            </a:r>
          </a:p>
          <a:p>
            <a:pPr algn="l"/>
            <a:r>
              <a:rPr lang="fr-FR" sz="3800" dirty="0"/>
              <a:t>2</a:t>
            </a:r>
            <a:r>
              <a:rPr lang="fr-FR" sz="3800" baseline="30000" dirty="0"/>
              <a:t>ème</a:t>
            </a:r>
            <a:r>
              <a:rPr lang="fr-FR" sz="3800" dirty="0"/>
              <a:t>  contact (8 mois): DTC2-HepB2-Hib2+ VPO-1+ +Rota2</a:t>
            </a:r>
          </a:p>
          <a:p>
            <a:pPr algn="l"/>
            <a:r>
              <a:rPr lang="fr-FR" sz="3800" dirty="0"/>
              <a:t>3</a:t>
            </a:r>
            <a:r>
              <a:rPr lang="fr-FR" sz="3800" baseline="30000" dirty="0"/>
              <a:t>ème</a:t>
            </a:r>
            <a:r>
              <a:rPr lang="fr-FR" sz="3800" dirty="0"/>
              <a:t>  contact  (9mois): DTC3-HepB3-Hib3+ VPO-2+ VAR+ Rota3</a:t>
            </a:r>
          </a:p>
          <a:p>
            <a:endParaRPr lang="fr-FR" dirty="0"/>
          </a:p>
        </p:txBody>
      </p:sp>
    </p:spTree>
    <p:extLst>
      <p:ext uri="{BB962C8B-B14F-4D97-AF65-F5344CB8AC3E}">
        <p14:creationId xmlns:p14="http://schemas.microsoft.com/office/powerpoint/2010/main" val="34605686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89098"/>
            <a:ext cx="9144000" cy="2073349"/>
          </a:xfrm>
        </p:spPr>
        <p:txBody>
          <a:bodyPr>
            <a:normAutofit fontScale="90000"/>
          </a:bodyPr>
          <a:lstStyle/>
          <a:p>
            <a:r>
              <a:rPr lang="fr-FR" sz="5000" b="1" dirty="0">
                <a:solidFill>
                  <a:schemeClr val="accent5">
                    <a:lumMod val="50000"/>
                  </a:schemeClr>
                </a:solidFill>
                <a:latin typeface="+mn-lt"/>
              </a:rPr>
              <a:t>ORGANISATION DU PROGRAMME ELARGI DE VACCINATION (PEV)15</a:t>
            </a:r>
            <a:endParaRPr lang="fr-FR" sz="5000" dirty="0">
              <a:latin typeface="+mn-lt"/>
            </a:endParaRPr>
          </a:p>
        </p:txBody>
      </p:sp>
      <p:sp>
        <p:nvSpPr>
          <p:cNvPr id="3" name="Sous-titre 2"/>
          <p:cNvSpPr>
            <a:spLocks noGrp="1"/>
          </p:cNvSpPr>
          <p:nvPr>
            <p:ph type="subTitle" idx="1"/>
          </p:nvPr>
        </p:nvSpPr>
        <p:spPr>
          <a:xfrm>
            <a:off x="1524000" y="2519916"/>
            <a:ext cx="9144000" cy="3997842"/>
          </a:xfrm>
        </p:spPr>
        <p:txBody>
          <a:bodyPr>
            <a:normAutofit lnSpcReduction="10000"/>
          </a:bodyPr>
          <a:lstStyle/>
          <a:p>
            <a:pPr marL="548640" lvl="2" algn="l"/>
            <a:r>
              <a:rPr lang="fr-FR" sz="3000" b="1" i="1" dirty="0">
                <a:solidFill>
                  <a:srgbClr val="C00000"/>
                </a:solidFill>
              </a:rPr>
              <a:t>Le rattrapage de vaccination (5)</a:t>
            </a:r>
            <a:endParaRPr lang="fr-FR" sz="3000" b="1" dirty="0"/>
          </a:p>
          <a:p>
            <a:pPr marL="548640" lvl="2" algn="l"/>
            <a:r>
              <a:rPr lang="fr-FR" sz="3000" b="1" u="sng" dirty="0">
                <a:solidFill>
                  <a:schemeClr val="accent6">
                    <a:lumMod val="75000"/>
                  </a:schemeClr>
                </a:solidFill>
              </a:rPr>
              <a:t>Enfant de 7 mois non vacciné (2)</a:t>
            </a:r>
            <a:endParaRPr lang="fr-FR" sz="3000" dirty="0"/>
          </a:p>
          <a:p>
            <a:pPr algn="l"/>
            <a:r>
              <a:rPr lang="fr-FR" sz="3000" dirty="0"/>
              <a:t>4</a:t>
            </a:r>
            <a:r>
              <a:rPr lang="fr-FR" sz="3000" baseline="30000" dirty="0"/>
              <a:t>ème</a:t>
            </a:r>
            <a:r>
              <a:rPr lang="fr-FR" sz="3000" dirty="0"/>
              <a:t> contact  (10mois): VAA+VPO-3+PCV13-1</a:t>
            </a:r>
          </a:p>
          <a:p>
            <a:pPr algn="l"/>
            <a:r>
              <a:rPr lang="fr-FR" sz="3000" dirty="0"/>
              <a:t>5</a:t>
            </a:r>
            <a:r>
              <a:rPr lang="fr-FR" sz="3000" baseline="30000" dirty="0"/>
              <a:t>ème</a:t>
            </a:r>
            <a:r>
              <a:rPr lang="fr-FR" sz="3000" dirty="0"/>
              <a:t> contact (11mois) : PCV13-2</a:t>
            </a:r>
          </a:p>
          <a:p>
            <a:pPr algn="l"/>
            <a:r>
              <a:rPr lang="fr-FR" sz="3000" dirty="0"/>
              <a:t>6</a:t>
            </a:r>
            <a:r>
              <a:rPr lang="fr-FR" sz="3000" baseline="30000" dirty="0"/>
              <a:t>ème</a:t>
            </a:r>
            <a:r>
              <a:rPr lang="fr-FR" sz="3000" dirty="0"/>
              <a:t> contact (12 mois) : PCV13-3</a:t>
            </a:r>
          </a:p>
          <a:p>
            <a:pPr algn="l"/>
            <a:r>
              <a:rPr lang="fr-FR" sz="3000" dirty="0"/>
              <a:t>7</a:t>
            </a:r>
            <a:r>
              <a:rPr lang="fr-FR" sz="3000" baseline="30000" dirty="0"/>
              <a:t>ème</a:t>
            </a:r>
            <a:r>
              <a:rPr lang="fr-FR" sz="3000" dirty="0"/>
              <a:t> contact (14 mois) : VPI</a:t>
            </a:r>
          </a:p>
          <a:p>
            <a:pPr algn="l"/>
            <a:r>
              <a:rPr lang="fr-FR" sz="3000" dirty="0"/>
              <a:t>1 an après la dernière dose de DTC  (à 21 mois) : 1</a:t>
            </a:r>
            <a:r>
              <a:rPr lang="fr-FR" sz="3000" baseline="30000" dirty="0"/>
              <a:t>er</a:t>
            </a:r>
            <a:r>
              <a:rPr lang="fr-FR" sz="3000" dirty="0"/>
              <a:t> rappel DTC- Hep-</a:t>
            </a:r>
            <a:r>
              <a:rPr lang="fr-FR" sz="3000" dirty="0" err="1"/>
              <a:t>Hib</a:t>
            </a:r>
            <a:r>
              <a:rPr lang="fr-FR" sz="3000" dirty="0"/>
              <a:t> + VPO</a:t>
            </a:r>
          </a:p>
          <a:p>
            <a:endParaRPr lang="fr-FR" dirty="0"/>
          </a:p>
          <a:p>
            <a:endParaRPr lang="fr-FR" dirty="0"/>
          </a:p>
        </p:txBody>
      </p:sp>
    </p:spTree>
    <p:extLst>
      <p:ext uri="{BB962C8B-B14F-4D97-AF65-F5344CB8AC3E}">
        <p14:creationId xmlns:p14="http://schemas.microsoft.com/office/powerpoint/2010/main" val="41809563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98428" y="287079"/>
            <a:ext cx="9144000" cy="2893275"/>
          </a:xfrm>
        </p:spPr>
        <p:txBody>
          <a:bodyPr>
            <a:normAutofit fontScale="90000"/>
          </a:bodyPr>
          <a:lstStyle/>
          <a:p>
            <a:r>
              <a:rPr lang="fr-FR" b="1" dirty="0">
                <a:solidFill>
                  <a:schemeClr val="accent4">
                    <a:lumMod val="50000"/>
                  </a:schemeClr>
                </a:solidFill>
              </a:rPr>
              <a:t>V</a:t>
            </a:r>
            <a:r>
              <a:rPr lang="fr-FR" b="1" dirty="0">
                <a:solidFill>
                  <a:schemeClr val="accent4">
                    <a:lumMod val="50000"/>
                  </a:schemeClr>
                </a:solidFill>
                <a:latin typeface="+mn-lt"/>
              </a:rPr>
              <a:t>.  SÉCURITÉ DES INJECTIONS  ET  MAPI (1)</a:t>
            </a:r>
            <a:r>
              <a:rPr lang="fr-FR" dirty="0">
                <a:solidFill>
                  <a:schemeClr val="accent4">
                    <a:lumMod val="50000"/>
                  </a:schemeClr>
                </a:solidFill>
                <a:latin typeface="+mn-lt"/>
              </a:rPr>
              <a:t/>
            </a:r>
            <a:br>
              <a:rPr lang="fr-FR" dirty="0">
                <a:solidFill>
                  <a:schemeClr val="accent4">
                    <a:lumMod val="50000"/>
                  </a:schemeClr>
                </a:solidFill>
                <a:latin typeface="+mn-lt"/>
              </a:rPr>
            </a:br>
            <a:endParaRPr lang="fr-FR" dirty="0">
              <a:latin typeface="+mn-lt"/>
            </a:endParaRPr>
          </a:p>
        </p:txBody>
      </p:sp>
      <p:sp>
        <p:nvSpPr>
          <p:cNvPr id="3" name="Sous-titre 2"/>
          <p:cNvSpPr>
            <a:spLocks noGrp="1"/>
          </p:cNvSpPr>
          <p:nvPr>
            <p:ph type="subTitle" idx="1"/>
          </p:nvPr>
        </p:nvSpPr>
        <p:spPr>
          <a:xfrm>
            <a:off x="1992132" y="2445488"/>
            <a:ext cx="9144000" cy="3774559"/>
          </a:xfrm>
        </p:spPr>
        <p:txBody>
          <a:bodyPr>
            <a:normAutofit/>
          </a:bodyPr>
          <a:lstStyle/>
          <a:p>
            <a:pPr algn="l"/>
            <a:r>
              <a:rPr lang="fr-FR" sz="3200" dirty="0"/>
              <a:t>Environ 12 milliards </a:t>
            </a:r>
            <a:r>
              <a:rPr lang="fr-FR" sz="3200" dirty="0" smtClean="0"/>
              <a:t>d’injections / an </a:t>
            </a:r>
            <a:r>
              <a:rPr lang="fr-FR" sz="3200" dirty="0"/>
              <a:t>dans le monde dont 5 à 10% </a:t>
            </a:r>
            <a:r>
              <a:rPr lang="fr-FR" sz="3200" dirty="0" smtClean="0"/>
              <a:t>administrés </a:t>
            </a:r>
            <a:r>
              <a:rPr lang="fr-FR" sz="3200" dirty="0"/>
              <a:t>par les programmes de vaccination et 90 à 95% sont le fait des pratiques thérapeutiques.</a:t>
            </a:r>
          </a:p>
          <a:p>
            <a:pPr lvl="0" algn="l"/>
            <a:endParaRPr lang="fr-FR" sz="3200" dirty="0"/>
          </a:p>
          <a:p>
            <a:pPr algn="l"/>
            <a:endParaRPr lang="fr-FR" sz="3200" dirty="0"/>
          </a:p>
        </p:txBody>
      </p:sp>
    </p:spTree>
    <p:extLst>
      <p:ext uri="{BB962C8B-B14F-4D97-AF65-F5344CB8AC3E}">
        <p14:creationId xmlns:p14="http://schemas.microsoft.com/office/powerpoint/2010/main" val="23423828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78465"/>
            <a:ext cx="9144000" cy="2041451"/>
          </a:xfrm>
        </p:spPr>
        <p:txBody>
          <a:bodyPr>
            <a:normAutofit/>
          </a:bodyPr>
          <a:lstStyle/>
          <a:p>
            <a:r>
              <a:rPr lang="fr-FR" sz="5200" b="1" dirty="0" smtClean="0">
                <a:solidFill>
                  <a:schemeClr val="accent4">
                    <a:lumMod val="50000"/>
                  </a:schemeClr>
                </a:solidFill>
                <a:latin typeface="+mn-lt"/>
              </a:rPr>
              <a:t>SÉCURITÉ DES INJECTIONS  ET  MAPI (2)</a:t>
            </a:r>
            <a:endParaRPr lang="fr-FR" sz="5200" dirty="0">
              <a:latin typeface="+mn-lt"/>
            </a:endParaRPr>
          </a:p>
        </p:txBody>
      </p:sp>
      <p:sp>
        <p:nvSpPr>
          <p:cNvPr id="3" name="Sous-titre 2"/>
          <p:cNvSpPr>
            <a:spLocks noGrp="1"/>
          </p:cNvSpPr>
          <p:nvPr>
            <p:ph type="subTitle" idx="1"/>
          </p:nvPr>
        </p:nvSpPr>
        <p:spPr>
          <a:xfrm>
            <a:off x="1524000" y="2647507"/>
            <a:ext cx="9144000" cy="3859619"/>
          </a:xfrm>
        </p:spPr>
        <p:txBody>
          <a:bodyPr>
            <a:noAutofit/>
          </a:bodyPr>
          <a:lstStyle/>
          <a:p>
            <a:pPr lvl="0" algn="l">
              <a:buFont typeface="Wingdings" panose="05000000000000000000" pitchFamily="2" charset="2"/>
              <a:buChar char="q"/>
            </a:pPr>
            <a:r>
              <a:rPr lang="fr-FR" sz="3200" b="1" dirty="0">
                <a:solidFill>
                  <a:srgbClr val="C00000"/>
                </a:solidFill>
              </a:rPr>
              <a:t>Définition des concepts</a:t>
            </a:r>
            <a:r>
              <a:rPr lang="fr-FR" sz="3200" dirty="0"/>
              <a:t>: </a:t>
            </a:r>
          </a:p>
          <a:p>
            <a:pPr lvl="0" algn="l"/>
            <a:r>
              <a:rPr lang="fr-FR" sz="3200" b="1" dirty="0"/>
              <a:t>  </a:t>
            </a:r>
            <a:r>
              <a:rPr lang="fr-FR" sz="3200" b="1" dirty="0">
                <a:solidFill>
                  <a:schemeClr val="bg2">
                    <a:lumMod val="10000"/>
                  </a:schemeClr>
                </a:solidFill>
              </a:rPr>
              <a:t>Sécurité des injections </a:t>
            </a:r>
            <a:r>
              <a:rPr lang="fr-FR" sz="3200" b="1" dirty="0"/>
              <a:t>: </a:t>
            </a:r>
            <a:r>
              <a:rPr lang="fr-FR" sz="3200" dirty="0"/>
              <a:t>ensemble des dispositions et des pratiques qui concourent à administrer des injections nécessaires, sans danger, avec du matériel stérile correctement détruit par utilisation.</a:t>
            </a:r>
          </a:p>
          <a:p>
            <a:pPr algn="l"/>
            <a:endParaRPr lang="fr-FR" sz="3200" dirty="0"/>
          </a:p>
        </p:txBody>
      </p:sp>
    </p:spTree>
    <p:extLst>
      <p:ext uri="{BB962C8B-B14F-4D97-AF65-F5344CB8AC3E}">
        <p14:creationId xmlns:p14="http://schemas.microsoft.com/office/powerpoint/2010/main" val="9915576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318977"/>
            <a:ext cx="9144000" cy="2626242"/>
          </a:xfrm>
        </p:spPr>
        <p:txBody>
          <a:bodyPr>
            <a:noAutofit/>
          </a:bodyPr>
          <a:lstStyle/>
          <a:p>
            <a:r>
              <a:rPr lang="fr-FR" sz="5200" b="1" dirty="0">
                <a:solidFill>
                  <a:schemeClr val="accent4">
                    <a:lumMod val="50000"/>
                  </a:schemeClr>
                </a:solidFill>
                <a:latin typeface="+mn-lt"/>
              </a:rPr>
              <a:t>SÉCURITÉ DES INJECTIONS  ET  MAPI (3)</a:t>
            </a:r>
            <a:r>
              <a:rPr lang="fr-FR" sz="5200" dirty="0">
                <a:solidFill>
                  <a:schemeClr val="accent4">
                    <a:lumMod val="50000"/>
                  </a:schemeClr>
                </a:solidFill>
                <a:latin typeface="+mn-lt"/>
              </a:rPr>
              <a:t/>
            </a:r>
            <a:br>
              <a:rPr lang="fr-FR" sz="5200" dirty="0">
                <a:solidFill>
                  <a:schemeClr val="accent4">
                    <a:lumMod val="50000"/>
                  </a:schemeClr>
                </a:solidFill>
                <a:latin typeface="+mn-lt"/>
              </a:rPr>
            </a:br>
            <a:endParaRPr lang="fr-FR" sz="5200" dirty="0">
              <a:latin typeface="+mn-lt"/>
            </a:endParaRPr>
          </a:p>
        </p:txBody>
      </p:sp>
      <p:sp>
        <p:nvSpPr>
          <p:cNvPr id="3" name="Sous-titre 2"/>
          <p:cNvSpPr>
            <a:spLocks noGrp="1"/>
          </p:cNvSpPr>
          <p:nvPr>
            <p:ph type="subTitle" idx="1"/>
          </p:nvPr>
        </p:nvSpPr>
        <p:spPr>
          <a:xfrm>
            <a:off x="1523999" y="2328530"/>
            <a:ext cx="9767777" cy="3987210"/>
          </a:xfrm>
        </p:spPr>
        <p:txBody>
          <a:bodyPr>
            <a:normAutofit/>
          </a:bodyPr>
          <a:lstStyle/>
          <a:p>
            <a:pPr lvl="0" algn="l">
              <a:buFont typeface="Wingdings" panose="05000000000000000000" pitchFamily="2" charset="2"/>
              <a:buChar char="q"/>
            </a:pPr>
            <a:r>
              <a:rPr lang="fr-FR" sz="2800" b="1" i="1" dirty="0">
                <a:solidFill>
                  <a:srgbClr val="C00000"/>
                </a:solidFill>
              </a:rPr>
              <a:t>Injection sécurisée c’est à dire  sans risque</a:t>
            </a:r>
            <a:r>
              <a:rPr lang="fr-FR" sz="2800" i="1" dirty="0"/>
              <a:t> :</a:t>
            </a:r>
          </a:p>
          <a:p>
            <a:pPr lvl="0" algn="l"/>
            <a:r>
              <a:rPr lang="fr-FR" sz="2800" b="1" i="1" dirty="0"/>
              <a:t> Pour la mère ou l’enfant : </a:t>
            </a:r>
            <a:r>
              <a:rPr lang="fr-FR" sz="2800" dirty="0"/>
              <a:t>c’est</a:t>
            </a:r>
            <a:r>
              <a:rPr lang="fr-FR" sz="2800" b="1" dirty="0"/>
              <a:t> </a:t>
            </a:r>
            <a:r>
              <a:rPr lang="fr-FR" sz="2800" dirty="0"/>
              <a:t>lorsque l’agent de santé utilise une seringue et une aiguille stériles et applique les techniques d’injection appropriées ;</a:t>
            </a:r>
          </a:p>
          <a:p>
            <a:pPr lvl="0" algn="l"/>
            <a:r>
              <a:rPr lang="fr-FR" sz="2800" b="1" dirty="0"/>
              <a:t>Pour l’agent de santé : </a:t>
            </a:r>
            <a:r>
              <a:rPr lang="fr-FR" sz="2800" dirty="0"/>
              <a:t>c’est</a:t>
            </a:r>
            <a:r>
              <a:rPr lang="fr-FR" sz="2800" b="1" dirty="0"/>
              <a:t> </a:t>
            </a:r>
            <a:r>
              <a:rPr lang="fr-FR" sz="2800" dirty="0"/>
              <a:t>lorsqu’il évite de se piquer avec les aiguilles.</a:t>
            </a:r>
          </a:p>
          <a:p>
            <a:pPr lvl="0" algn="l"/>
            <a:r>
              <a:rPr lang="fr-FR" sz="2800" b="1" dirty="0"/>
              <a:t>Pour la communauté : </a:t>
            </a:r>
            <a:r>
              <a:rPr lang="fr-FR" sz="2800" dirty="0"/>
              <a:t>c’est</a:t>
            </a:r>
            <a:r>
              <a:rPr lang="fr-FR" sz="2800" b="1" dirty="0"/>
              <a:t> </a:t>
            </a:r>
            <a:r>
              <a:rPr lang="fr-FR" sz="2800" dirty="0"/>
              <a:t>lorsque les seringues et aiguilles usagées sont éliminées correctement et n’entraînent pas de pollution ou de blessures dangereuses.</a:t>
            </a:r>
          </a:p>
          <a:p>
            <a:endParaRPr lang="fr-FR" sz="2800" dirty="0"/>
          </a:p>
        </p:txBody>
      </p:sp>
    </p:spTree>
    <p:extLst>
      <p:ext uri="{BB962C8B-B14F-4D97-AF65-F5344CB8AC3E}">
        <p14:creationId xmlns:p14="http://schemas.microsoft.com/office/powerpoint/2010/main" val="28760566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65814"/>
            <a:ext cx="9144000" cy="1998921"/>
          </a:xfrm>
        </p:spPr>
        <p:txBody>
          <a:bodyPr>
            <a:normAutofit/>
          </a:bodyPr>
          <a:lstStyle/>
          <a:p>
            <a:r>
              <a:rPr lang="fr-FR" sz="5200" b="1" dirty="0">
                <a:solidFill>
                  <a:schemeClr val="accent4">
                    <a:lumMod val="50000"/>
                  </a:schemeClr>
                </a:solidFill>
                <a:latin typeface="+mn-lt"/>
              </a:rPr>
              <a:t>SÉCURITÉ DES INJECTIONS  ET  MAPI (4)</a:t>
            </a:r>
            <a:endParaRPr lang="fr-FR" sz="5200" dirty="0">
              <a:latin typeface="+mn-lt"/>
            </a:endParaRPr>
          </a:p>
        </p:txBody>
      </p:sp>
      <p:sp>
        <p:nvSpPr>
          <p:cNvPr id="3" name="Sous-titre 2"/>
          <p:cNvSpPr>
            <a:spLocks noGrp="1"/>
          </p:cNvSpPr>
          <p:nvPr>
            <p:ph type="subTitle" idx="1"/>
          </p:nvPr>
        </p:nvSpPr>
        <p:spPr>
          <a:xfrm>
            <a:off x="1524000" y="2296633"/>
            <a:ext cx="9144000" cy="3870251"/>
          </a:xfrm>
        </p:spPr>
        <p:txBody>
          <a:bodyPr>
            <a:normAutofit fontScale="92500" lnSpcReduction="20000"/>
          </a:bodyPr>
          <a:lstStyle/>
          <a:p>
            <a:pPr algn="l">
              <a:buFont typeface="Wingdings" panose="05000000000000000000" pitchFamily="2" charset="2"/>
              <a:buChar char="q"/>
            </a:pPr>
            <a:r>
              <a:rPr lang="fr-FR" sz="3200" b="1" dirty="0">
                <a:solidFill>
                  <a:srgbClr val="C00000"/>
                </a:solidFill>
              </a:rPr>
              <a:t>Facteurs à risque d’une injection (1)</a:t>
            </a:r>
          </a:p>
          <a:p>
            <a:pPr lvl="0" algn="l"/>
            <a:r>
              <a:rPr lang="fr-FR" sz="3200" b="1" i="1" dirty="0"/>
              <a:t>   Pratiques à risque pour les personnes qui reçoivent les injections</a:t>
            </a:r>
            <a:endParaRPr lang="fr-FR" sz="3200" dirty="0"/>
          </a:p>
          <a:p>
            <a:pPr marL="342900" lvl="0" indent="-342900" algn="l">
              <a:buFontTx/>
              <a:buChar char="-"/>
            </a:pPr>
            <a:r>
              <a:rPr lang="fr-FR" sz="3200" dirty="0" smtClean="0"/>
              <a:t>Réutiliser </a:t>
            </a:r>
            <a:r>
              <a:rPr lang="fr-FR" sz="3200" dirty="0"/>
              <a:t>une seringue ou une aiguille </a:t>
            </a:r>
            <a:r>
              <a:rPr lang="fr-FR" sz="3200" dirty="0" smtClean="0"/>
              <a:t>;</a:t>
            </a:r>
          </a:p>
          <a:p>
            <a:pPr marL="342900" lvl="0" indent="-342900" algn="l">
              <a:buFontTx/>
              <a:buChar char="-"/>
            </a:pPr>
            <a:r>
              <a:rPr lang="fr-FR" sz="3200" dirty="0" smtClean="0"/>
              <a:t>Changer </a:t>
            </a:r>
            <a:r>
              <a:rPr lang="fr-FR" sz="3200" dirty="0"/>
              <a:t>l’aiguille, mais réutiliser la seringue </a:t>
            </a:r>
            <a:r>
              <a:rPr lang="fr-FR" sz="3200" dirty="0" smtClean="0"/>
              <a:t>;</a:t>
            </a:r>
          </a:p>
          <a:p>
            <a:pPr marL="342900" lvl="0" indent="-342900" algn="l">
              <a:buFontTx/>
              <a:buChar char="-"/>
            </a:pPr>
            <a:r>
              <a:rPr lang="fr-FR" sz="3200" dirty="0" smtClean="0"/>
              <a:t>Tenter </a:t>
            </a:r>
            <a:r>
              <a:rPr lang="fr-FR" sz="3200" dirty="0"/>
              <a:t>de stériliser et de réutiliser une seringue jetable </a:t>
            </a:r>
            <a:r>
              <a:rPr lang="fr-FR" sz="3200" dirty="0" smtClean="0"/>
              <a:t>;</a:t>
            </a:r>
          </a:p>
          <a:p>
            <a:pPr marL="342900" lvl="0" indent="-342900" algn="l">
              <a:buFontTx/>
              <a:buChar char="-"/>
            </a:pPr>
            <a:r>
              <a:rPr lang="fr-FR" sz="3200" dirty="0" smtClean="0"/>
              <a:t>Appuyer </a:t>
            </a:r>
            <a:r>
              <a:rPr lang="fr-FR" sz="3200" dirty="0"/>
              <a:t>sur le point de saignement avec du matériel usagé ou le doigt.</a:t>
            </a:r>
          </a:p>
          <a:p>
            <a:pPr>
              <a:buFont typeface="Wingdings" panose="05000000000000000000" pitchFamily="2" charset="2"/>
              <a:buChar char="q"/>
            </a:pPr>
            <a:endParaRPr lang="fr-FR" sz="2000" dirty="0"/>
          </a:p>
        </p:txBody>
      </p:sp>
    </p:spTree>
    <p:extLst>
      <p:ext uri="{BB962C8B-B14F-4D97-AF65-F5344CB8AC3E}">
        <p14:creationId xmlns:p14="http://schemas.microsoft.com/office/powerpoint/2010/main" val="36407323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59489"/>
            <a:ext cx="9144000" cy="2009554"/>
          </a:xfrm>
        </p:spPr>
        <p:txBody>
          <a:bodyPr>
            <a:normAutofit/>
          </a:bodyPr>
          <a:lstStyle/>
          <a:p>
            <a:r>
              <a:rPr lang="fr-FR" sz="5200" b="1" dirty="0">
                <a:solidFill>
                  <a:schemeClr val="accent4">
                    <a:lumMod val="50000"/>
                  </a:schemeClr>
                </a:solidFill>
                <a:latin typeface="+mn-lt"/>
              </a:rPr>
              <a:t>SÉCURITÉ DES INJECTIONS  ET  MAPI (5)</a:t>
            </a:r>
            <a:endParaRPr lang="fr-FR" sz="5200" dirty="0">
              <a:latin typeface="+mn-lt"/>
            </a:endParaRPr>
          </a:p>
        </p:txBody>
      </p:sp>
      <p:sp>
        <p:nvSpPr>
          <p:cNvPr id="3" name="Sous-titre 2"/>
          <p:cNvSpPr>
            <a:spLocks noGrp="1"/>
          </p:cNvSpPr>
          <p:nvPr>
            <p:ph type="subTitle" idx="1"/>
          </p:nvPr>
        </p:nvSpPr>
        <p:spPr>
          <a:xfrm>
            <a:off x="1524000" y="2392325"/>
            <a:ext cx="9144000" cy="4678325"/>
          </a:xfrm>
        </p:spPr>
        <p:txBody>
          <a:bodyPr>
            <a:normAutofit/>
          </a:bodyPr>
          <a:lstStyle/>
          <a:p>
            <a:pPr lvl="0" algn="l"/>
            <a:r>
              <a:rPr lang="fr-FR" sz="3200" b="1" dirty="0">
                <a:solidFill>
                  <a:srgbClr val="C00000"/>
                </a:solidFill>
              </a:rPr>
              <a:t>Facteurs à risque d’une injection  (2)</a:t>
            </a:r>
            <a:endParaRPr lang="fr-FR" sz="3200" b="1" i="1" dirty="0"/>
          </a:p>
          <a:p>
            <a:pPr lvl="0" algn="l"/>
            <a:r>
              <a:rPr lang="fr-FR" sz="3200" b="1" i="1" u="sng" dirty="0">
                <a:solidFill>
                  <a:schemeClr val="accent6">
                    <a:lumMod val="75000"/>
                  </a:schemeClr>
                </a:solidFill>
              </a:rPr>
              <a:t>Pratiques à risque  pour les agents de santé </a:t>
            </a:r>
            <a:endParaRPr lang="fr-FR" sz="3200" dirty="0"/>
          </a:p>
          <a:p>
            <a:pPr marL="457200" lvl="0" indent="-457200" algn="l">
              <a:buFontTx/>
              <a:buChar char="-"/>
            </a:pPr>
            <a:r>
              <a:rPr lang="fr-FR" sz="3200" dirty="0" smtClean="0"/>
              <a:t>Récapuchonner </a:t>
            </a:r>
            <a:r>
              <a:rPr lang="fr-FR" sz="3200" dirty="0"/>
              <a:t>les aiguilles </a:t>
            </a:r>
            <a:r>
              <a:rPr lang="fr-FR" sz="3200" dirty="0" smtClean="0"/>
              <a:t>;</a:t>
            </a:r>
          </a:p>
          <a:p>
            <a:pPr marL="457200" lvl="0" indent="-457200" algn="l">
              <a:buFontTx/>
              <a:buChar char="-"/>
            </a:pPr>
            <a:r>
              <a:rPr lang="fr-FR" sz="3200" dirty="0" smtClean="0"/>
              <a:t>Détacher </a:t>
            </a:r>
            <a:r>
              <a:rPr lang="fr-FR" sz="3200" dirty="0"/>
              <a:t>l’aiguille de la seringue avec la main </a:t>
            </a:r>
            <a:r>
              <a:rPr lang="fr-FR" sz="3200" dirty="0" smtClean="0"/>
              <a:t>;</a:t>
            </a:r>
          </a:p>
          <a:p>
            <a:pPr marL="457200" lvl="0" indent="-457200" algn="l">
              <a:buFontTx/>
              <a:buChar char="-"/>
            </a:pPr>
            <a:r>
              <a:rPr lang="fr-FR" sz="3200" dirty="0" smtClean="0"/>
              <a:t>Placer </a:t>
            </a:r>
            <a:r>
              <a:rPr lang="fr-FR" sz="3200" dirty="0"/>
              <a:t>les aiguilles sur une surface et les transporter sur une certaine distance avant de les jeter ;</a:t>
            </a:r>
          </a:p>
          <a:p>
            <a:pPr algn="l"/>
            <a:endParaRPr lang="fr-FR" sz="3200" dirty="0"/>
          </a:p>
          <a:p>
            <a:endParaRPr lang="fr-FR" dirty="0"/>
          </a:p>
        </p:txBody>
      </p:sp>
    </p:spTree>
    <p:extLst>
      <p:ext uri="{BB962C8B-B14F-4D97-AF65-F5344CB8AC3E}">
        <p14:creationId xmlns:p14="http://schemas.microsoft.com/office/powerpoint/2010/main" val="14409229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1567674"/>
          </a:xfrm>
        </p:spPr>
        <p:txBody>
          <a:bodyPr>
            <a:normAutofit/>
          </a:bodyPr>
          <a:lstStyle/>
          <a:p>
            <a:r>
              <a:rPr lang="fr-FR" sz="5200" b="1" dirty="0">
                <a:solidFill>
                  <a:schemeClr val="accent4">
                    <a:lumMod val="50000"/>
                  </a:schemeClr>
                </a:solidFill>
                <a:latin typeface="+mn-lt"/>
              </a:rPr>
              <a:t>SÉCURITÉ DES INJECTIONS  ET  MAPI (6)</a:t>
            </a:r>
            <a:endParaRPr lang="fr-FR" sz="5200" dirty="0">
              <a:latin typeface="+mn-lt"/>
            </a:endParaRPr>
          </a:p>
        </p:txBody>
      </p:sp>
      <p:sp>
        <p:nvSpPr>
          <p:cNvPr id="3" name="Sous-titre 2"/>
          <p:cNvSpPr>
            <a:spLocks noGrp="1"/>
          </p:cNvSpPr>
          <p:nvPr>
            <p:ph type="subTitle" idx="1"/>
          </p:nvPr>
        </p:nvSpPr>
        <p:spPr>
          <a:xfrm>
            <a:off x="1524000" y="2796363"/>
            <a:ext cx="9144000" cy="3508744"/>
          </a:xfrm>
        </p:spPr>
        <p:txBody>
          <a:bodyPr>
            <a:normAutofit/>
          </a:bodyPr>
          <a:lstStyle/>
          <a:p>
            <a:pPr lvl="0" algn="l"/>
            <a:r>
              <a:rPr lang="fr-FR" sz="3200" b="1" dirty="0">
                <a:solidFill>
                  <a:srgbClr val="C00000"/>
                </a:solidFill>
              </a:rPr>
              <a:t>Facteurs à risque d’une injection  (3)</a:t>
            </a:r>
            <a:endParaRPr lang="fr-FR" sz="3200" b="1" i="1" dirty="0"/>
          </a:p>
          <a:p>
            <a:pPr marL="457200" lvl="0" indent="-457200" algn="l">
              <a:buFontTx/>
              <a:buChar char="-"/>
            </a:pPr>
            <a:r>
              <a:rPr lang="fr-FR" sz="3200" dirty="0" smtClean="0"/>
              <a:t>Aiguiser </a:t>
            </a:r>
            <a:r>
              <a:rPr lang="fr-FR" sz="3200" dirty="0"/>
              <a:t>les aiguilles émoussées ou bloquées pour les réutiliser </a:t>
            </a:r>
            <a:r>
              <a:rPr lang="fr-FR" sz="3200" dirty="0" smtClean="0"/>
              <a:t>;</a:t>
            </a:r>
          </a:p>
          <a:p>
            <a:pPr marL="457200" lvl="0" indent="-457200" algn="l">
              <a:buFontTx/>
              <a:buChar char="-"/>
            </a:pPr>
            <a:r>
              <a:rPr lang="fr-FR" sz="3200" dirty="0" smtClean="0"/>
              <a:t>Plonger </a:t>
            </a:r>
            <a:r>
              <a:rPr lang="fr-FR" sz="3200" dirty="0"/>
              <a:t>la main dans une grande quantité de seringues ou d’aiguilles (nettoyer ou trier les déchets).</a:t>
            </a:r>
          </a:p>
          <a:p>
            <a:pPr algn="l"/>
            <a:endParaRPr lang="fr-FR" sz="3200" dirty="0"/>
          </a:p>
          <a:p>
            <a:endParaRPr lang="fr-FR" dirty="0"/>
          </a:p>
        </p:txBody>
      </p:sp>
    </p:spTree>
    <p:extLst>
      <p:ext uri="{BB962C8B-B14F-4D97-AF65-F5344CB8AC3E}">
        <p14:creationId xmlns:p14="http://schemas.microsoft.com/office/powerpoint/2010/main" val="3305461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786809"/>
            <a:ext cx="9144000" cy="1392865"/>
          </a:xfrm>
        </p:spPr>
        <p:txBody>
          <a:bodyPr>
            <a:normAutofit fontScale="90000"/>
          </a:bodyPr>
          <a:lstStyle/>
          <a:p>
            <a:r>
              <a:rPr lang="fr-FR" sz="5400" b="1" dirty="0">
                <a:solidFill>
                  <a:schemeClr val="accent5">
                    <a:lumMod val="50000"/>
                  </a:schemeClr>
                </a:solidFill>
                <a:latin typeface="+mn-lt"/>
              </a:rPr>
              <a:t>INTRODUCTION (1)</a:t>
            </a:r>
            <a:r>
              <a:rPr lang="fr-FR" sz="5400" dirty="0">
                <a:solidFill>
                  <a:schemeClr val="accent5">
                    <a:lumMod val="50000"/>
                  </a:schemeClr>
                </a:solidFill>
                <a:latin typeface="+mn-lt"/>
              </a:rPr>
              <a:t/>
            </a:r>
            <a:br>
              <a:rPr lang="fr-FR" sz="5400" dirty="0">
                <a:solidFill>
                  <a:schemeClr val="accent5">
                    <a:lumMod val="50000"/>
                  </a:schemeClr>
                </a:solidFill>
                <a:latin typeface="+mn-lt"/>
              </a:rPr>
            </a:br>
            <a:endParaRPr lang="fr-FR" sz="5400" dirty="0">
              <a:latin typeface="+mn-lt"/>
            </a:endParaRPr>
          </a:p>
        </p:txBody>
      </p:sp>
      <p:sp>
        <p:nvSpPr>
          <p:cNvPr id="3" name="Sous-titre 2"/>
          <p:cNvSpPr>
            <a:spLocks noGrp="1"/>
          </p:cNvSpPr>
          <p:nvPr>
            <p:ph type="subTitle" idx="1"/>
          </p:nvPr>
        </p:nvSpPr>
        <p:spPr>
          <a:xfrm>
            <a:off x="1524000" y="1701209"/>
            <a:ext cx="9144000" cy="4316819"/>
          </a:xfrm>
        </p:spPr>
        <p:txBody>
          <a:bodyPr>
            <a:normAutofit/>
          </a:bodyPr>
          <a:lstStyle/>
          <a:p>
            <a:endParaRPr lang="fr-FR" dirty="0" smtClean="0"/>
          </a:p>
          <a:p>
            <a:pPr algn="l"/>
            <a:r>
              <a:rPr lang="fr-FR" sz="3000" dirty="0" smtClean="0"/>
              <a:t>La </a:t>
            </a:r>
            <a:r>
              <a:rPr lang="fr-FR" sz="3000" dirty="0"/>
              <a:t>vaccination a eu un effet très sensible en termes de santé publique. </a:t>
            </a:r>
          </a:p>
          <a:p>
            <a:pPr marL="457200" indent="-457200" algn="l">
              <a:buFontTx/>
              <a:buChar char="-"/>
            </a:pPr>
            <a:r>
              <a:rPr lang="fr-FR" sz="3000" dirty="0" smtClean="0"/>
              <a:t>Mortalité </a:t>
            </a:r>
            <a:r>
              <a:rPr lang="fr-FR" sz="3000" dirty="0"/>
              <a:t>rougeole : diminution de 78% entre </a:t>
            </a:r>
            <a:r>
              <a:rPr lang="fr-FR" sz="3000" dirty="0" smtClean="0"/>
              <a:t>2000et </a:t>
            </a:r>
            <a:r>
              <a:rPr lang="fr-FR" sz="3000" dirty="0"/>
              <a:t>2008 au niveau mondial. </a:t>
            </a:r>
            <a:endParaRPr lang="fr-FR" sz="3000" dirty="0" smtClean="0"/>
          </a:p>
          <a:p>
            <a:pPr marL="457200" indent="-457200" algn="l">
              <a:buFontTx/>
              <a:buChar char="-"/>
            </a:pPr>
            <a:r>
              <a:rPr lang="fr-FR" sz="3000" dirty="0" smtClean="0"/>
              <a:t>Maladies </a:t>
            </a:r>
            <a:r>
              <a:rPr lang="fr-FR" sz="3000" dirty="0"/>
              <a:t>évitables par la vaccination, et pourtant l’une des causes majeures de morbidité, de mortalité et d’incapacité dans le bloc ouest africain (en particulier en Côte d’Ivoire). </a:t>
            </a:r>
          </a:p>
        </p:txBody>
      </p:sp>
    </p:spTree>
    <p:extLst>
      <p:ext uri="{BB962C8B-B14F-4D97-AF65-F5344CB8AC3E}">
        <p14:creationId xmlns:p14="http://schemas.microsoft.com/office/powerpoint/2010/main" val="41039173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1525144"/>
          </a:xfrm>
        </p:spPr>
        <p:txBody>
          <a:bodyPr>
            <a:normAutofit/>
          </a:bodyPr>
          <a:lstStyle/>
          <a:p>
            <a:r>
              <a:rPr lang="fr-FR" sz="5200" b="1" dirty="0">
                <a:solidFill>
                  <a:schemeClr val="accent4">
                    <a:lumMod val="50000"/>
                  </a:schemeClr>
                </a:solidFill>
                <a:latin typeface="+mn-lt"/>
              </a:rPr>
              <a:t>SÉCURITÉ DES INJECTIONS  ET  MAPI (7)</a:t>
            </a:r>
            <a:endParaRPr lang="fr-FR" sz="5200" dirty="0">
              <a:latin typeface="+mn-lt"/>
            </a:endParaRPr>
          </a:p>
        </p:txBody>
      </p:sp>
      <p:sp>
        <p:nvSpPr>
          <p:cNvPr id="3" name="Sous-titre 2"/>
          <p:cNvSpPr>
            <a:spLocks noGrp="1"/>
          </p:cNvSpPr>
          <p:nvPr>
            <p:ph type="subTitle" idx="1"/>
          </p:nvPr>
        </p:nvSpPr>
        <p:spPr>
          <a:xfrm>
            <a:off x="1524000" y="2530549"/>
            <a:ext cx="9144000" cy="3732028"/>
          </a:xfrm>
        </p:spPr>
        <p:txBody>
          <a:bodyPr>
            <a:normAutofit lnSpcReduction="10000"/>
          </a:bodyPr>
          <a:lstStyle/>
          <a:p>
            <a:pPr lvl="0" algn="l"/>
            <a:r>
              <a:rPr lang="fr-FR" sz="3200" b="1" dirty="0">
                <a:solidFill>
                  <a:srgbClr val="C00000"/>
                </a:solidFill>
              </a:rPr>
              <a:t>Facteurs à risque d’une injection  (4)</a:t>
            </a:r>
            <a:endParaRPr lang="fr-FR" sz="3200" b="1" i="1" dirty="0"/>
          </a:p>
          <a:p>
            <a:pPr lvl="0" algn="l"/>
            <a:r>
              <a:rPr lang="fr-FR" sz="3200" b="1" i="1" u="sng" dirty="0">
                <a:solidFill>
                  <a:schemeClr val="accent6">
                    <a:lumMod val="75000"/>
                  </a:schemeClr>
                </a:solidFill>
              </a:rPr>
              <a:t>Pratiques à risque  pour la communauté</a:t>
            </a:r>
            <a:endParaRPr lang="fr-FR" sz="3200" u="sng" dirty="0">
              <a:solidFill>
                <a:schemeClr val="accent6">
                  <a:lumMod val="75000"/>
                </a:schemeClr>
              </a:solidFill>
            </a:endParaRPr>
          </a:p>
          <a:p>
            <a:pPr marL="457200" lvl="0" indent="-457200" algn="l">
              <a:buFontTx/>
              <a:buChar char="-"/>
            </a:pPr>
            <a:r>
              <a:rPr lang="fr-FR" sz="3200" dirty="0" smtClean="0"/>
              <a:t>Laisser </a:t>
            </a:r>
            <a:r>
              <a:rPr lang="fr-FR" sz="3200" dirty="0"/>
              <a:t>les seringues usagées dans des endroits où les enfants peuvent avoir accès </a:t>
            </a:r>
            <a:r>
              <a:rPr lang="fr-FR" sz="3200" dirty="0" smtClean="0"/>
              <a:t>;</a:t>
            </a:r>
          </a:p>
          <a:p>
            <a:pPr marL="457200" lvl="0" indent="-457200" algn="l">
              <a:buFontTx/>
              <a:buChar char="-"/>
            </a:pPr>
            <a:r>
              <a:rPr lang="fr-FR" sz="3200" dirty="0" smtClean="0"/>
              <a:t>Donner </a:t>
            </a:r>
            <a:r>
              <a:rPr lang="fr-FR" sz="3200" dirty="0"/>
              <a:t>ou vendre des seringues déjà utilisées </a:t>
            </a:r>
            <a:r>
              <a:rPr lang="fr-FR" sz="3200" dirty="0" smtClean="0"/>
              <a:t>;</a:t>
            </a:r>
          </a:p>
          <a:p>
            <a:pPr marL="457200" lvl="0" indent="-457200" algn="l">
              <a:buFontTx/>
              <a:buChar char="-"/>
            </a:pPr>
            <a:r>
              <a:rPr lang="fr-FR" sz="3200" dirty="0" smtClean="0"/>
              <a:t>Laisser </a:t>
            </a:r>
            <a:r>
              <a:rPr lang="fr-FR" sz="3200" dirty="0"/>
              <a:t>les seringues usagées dans des endroits accessibles au public.</a:t>
            </a:r>
          </a:p>
          <a:p>
            <a:endParaRPr lang="fr-FR" dirty="0"/>
          </a:p>
          <a:p>
            <a:endParaRPr lang="fr-FR" dirty="0"/>
          </a:p>
        </p:txBody>
      </p:sp>
    </p:spTree>
    <p:extLst>
      <p:ext uri="{BB962C8B-B14F-4D97-AF65-F5344CB8AC3E}">
        <p14:creationId xmlns:p14="http://schemas.microsoft.com/office/powerpoint/2010/main" val="20687644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57200"/>
            <a:ext cx="9144000" cy="1626781"/>
          </a:xfrm>
        </p:spPr>
        <p:txBody>
          <a:bodyPr>
            <a:normAutofit/>
          </a:bodyPr>
          <a:lstStyle/>
          <a:p>
            <a:r>
              <a:rPr lang="fr-FR" sz="5200" b="1" dirty="0">
                <a:solidFill>
                  <a:schemeClr val="accent4">
                    <a:lumMod val="50000"/>
                  </a:schemeClr>
                </a:solidFill>
                <a:latin typeface="+mn-lt"/>
              </a:rPr>
              <a:t>SÉCURITÉ DES INJECTIONS  ET  MAPI (8)</a:t>
            </a:r>
            <a:endParaRPr lang="fr-FR" sz="5200" dirty="0">
              <a:latin typeface="+mn-lt"/>
            </a:endParaRPr>
          </a:p>
        </p:txBody>
      </p:sp>
      <p:sp>
        <p:nvSpPr>
          <p:cNvPr id="3" name="Sous-titre 2"/>
          <p:cNvSpPr>
            <a:spLocks noGrp="1"/>
          </p:cNvSpPr>
          <p:nvPr>
            <p:ph type="subTitle" idx="1"/>
          </p:nvPr>
        </p:nvSpPr>
        <p:spPr>
          <a:xfrm>
            <a:off x="1524000" y="2115879"/>
            <a:ext cx="9144000" cy="4114799"/>
          </a:xfrm>
        </p:spPr>
        <p:txBody>
          <a:bodyPr>
            <a:normAutofit fontScale="92500"/>
          </a:bodyPr>
          <a:lstStyle/>
          <a:p>
            <a:pPr algn="l">
              <a:buFont typeface="Wingdings" panose="05000000000000000000" pitchFamily="2" charset="2"/>
              <a:buChar char="q"/>
            </a:pPr>
            <a:r>
              <a:rPr lang="fr-FR" sz="3200" b="1" dirty="0">
                <a:solidFill>
                  <a:srgbClr val="C00000"/>
                </a:solidFill>
              </a:rPr>
              <a:t>Obstacles liés à une injection non sécurisée (1)</a:t>
            </a:r>
          </a:p>
          <a:p>
            <a:pPr lvl="0" algn="l"/>
            <a:r>
              <a:rPr lang="fr-FR" sz="3200" b="1" i="1" dirty="0"/>
              <a:t>  </a:t>
            </a:r>
            <a:r>
              <a:rPr lang="fr-FR" sz="3200" b="1" i="1" u="sng" dirty="0">
                <a:solidFill>
                  <a:schemeClr val="tx2">
                    <a:lumMod val="75000"/>
                  </a:schemeClr>
                </a:solidFill>
              </a:rPr>
              <a:t>Obstacles liés aux Hommes</a:t>
            </a:r>
            <a:endParaRPr lang="fr-FR" sz="3200" b="1" u="sng" dirty="0">
              <a:solidFill>
                <a:schemeClr val="tx2">
                  <a:lumMod val="75000"/>
                </a:schemeClr>
              </a:solidFill>
            </a:endParaRPr>
          </a:p>
          <a:p>
            <a:pPr marL="457200" lvl="0" indent="-457200" algn="l">
              <a:buFontTx/>
              <a:buChar char="-"/>
            </a:pPr>
            <a:r>
              <a:rPr lang="fr-FR" sz="3200" b="1" i="1" dirty="0" smtClean="0"/>
              <a:t>Méconnaissanc</a:t>
            </a:r>
            <a:r>
              <a:rPr lang="fr-FR" sz="3200" i="1" dirty="0" smtClean="0"/>
              <a:t>e</a:t>
            </a:r>
            <a:r>
              <a:rPr lang="fr-FR" sz="3200" dirty="0"/>
              <a:t> : manque d’informations et de formation des agents  vaccinateurs </a:t>
            </a:r>
            <a:r>
              <a:rPr lang="fr-FR" sz="3200" dirty="0" smtClean="0"/>
              <a:t>;</a:t>
            </a:r>
          </a:p>
          <a:p>
            <a:pPr marL="457200" lvl="0" indent="-457200" algn="l">
              <a:buFontTx/>
              <a:buChar char="-"/>
            </a:pPr>
            <a:r>
              <a:rPr lang="fr-FR" sz="3200" b="1" dirty="0" smtClean="0"/>
              <a:t>I</a:t>
            </a:r>
            <a:r>
              <a:rPr lang="fr-FR" sz="3200" b="1" i="1" dirty="0" smtClean="0"/>
              <a:t>ncompétenc</a:t>
            </a:r>
            <a:r>
              <a:rPr lang="fr-FR" sz="3200" i="1" dirty="0" smtClean="0"/>
              <a:t>e</a:t>
            </a:r>
            <a:r>
              <a:rPr lang="fr-FR" sz="3200" dirty="0"/>
              <a:t> : absence d’habileté pour réaliser une injection sécurisée </a:t>
            </a:r>
            <a:r>
              <a:rPr lang="fr-FR" sz="3200" dirty="0" smtClean="0"/>
              <a:t>;</a:t>
            </a:r>
          </a:p>
          <a:p>
            <a:pPr marL="457200" lvl="0" indent="-457200" algn="l">
              <a:buFontTx/>
              <a:buChar char="-"/>
            </a:pPr>
            <a:r>
              <a:rPr lang="fr-FR" sz="3200" b="1" i="1" dirty="0" smtClean="0"/>
              <a:t>Imprudence</a:t>
            </a:r>
            <a:r>
              <a:rPr lang="fr-FR" sz="3200" dirty="0"/>
              <a:t> : non respect des consignes pour une injection sécurisée et la négligence de l’agent.</a:t>
            </a:r>
          </a:p>
          <a:p>
            <a:pPr algn="l">
              <a:buFont typeface="Wingdings" panose="05000000000000000000" pitchFamily="2" charset="2"/>
              <a:buChar char="q"/>
            </a:pPr>
            <a:endParaRPr lang="fr-FR" sz="2800" dirty="0"/>
          </a:p>
          <a:p>
            <a:endParaRPr lang="fr-FR" dirty="0"/>
          </a:p>
        </p:txBody>
      </p:sp>
    </p:spTree>
    <p:extLst>
      <p:ext uri="{BB962C8B-B14F-4D97-AF65-F5344CB8AC3E}">
        <p14:creationId xmlns:p14="http://schemas.microsoft.com/office/powerpoint/2010/main" val="33964399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350875"/>
            <a:ext cx="9144000" cy="1371600"/>
          </a:xfrm>
        </p:spPr>
        <p:txBody>
          <a:bodyPr>
            <a:normAutofit fontScale="90000"/>
          </a:bodyPr>
          <a:lstStyle/>
          <a:p>
            <a:r>
              <a:rPr lang="fr-FR" sz="5200" b="1" dirty="0">
                <a:solidFill>
                  <a:schemeClr val="accent4">
                    <a:lumMod val="50000"/>
                  </a:schemeClr>
                </a:solidFill>
                <a:latin typeface="+mn-lt"/>
              </a:rPr>
              <a:t>SÉCURITÉ DES INJECTIONS  ET  MAPI (9)</a:t>
            </a:r>
            <a:endParaRPr lang="fr-FR" sz="5200" dirty="0">
              <a:latin typeface="+mn-lt"/>
            </a:endParaRPr>
          </a:p>
        </p:txBody>
      </p:sp>
      <p:sp>
        <p:nvSpPr>
          <p:cNvPr id="3" name="Sous-titre 2"/>
          <p:cNvSpPr>
            <a:spLocks noGrp="1"/>
          </p:cNvSpPr>
          <p:nvPr>
            <p:ph type="subTitle" idx="1"/>
          </p:nvPr>
        </p:nvSpPr>
        <p:spPr>
          <a:xfrm>
            <a:off x="1524000" y="2137144"/>
            <a:ext cx="9144000" cy="4263656"/>
          </a:xfrm>
        </p:spPr>
        <p:txBody>
          <a:bodyPr>
            <a:normAutofit fontScale="32500" lnSpcReduction="20000"/>
          </a:bodyPr>
          <a:lstStyle/>
          <a:p>
            <a:pPr lvl="0" algn="l"/>
            <a:r>
              <a:rPr lang="fr-FR" sz="9600" b="1" dirty="0">
                <a:solidFill>
                  <a:srgbClr val="C00000"/>
                </a:solidFill>
              </a:rPr>
              <a:t>Obstacles liés à une injection non sécurisée(2)</a:t>
            </a:r>
            <a:endParaRPr lang="fr-FR" sz="9600" b="1" i="1" dirty="0">
              <a:solidFill>
                <a:srgbClr val="FF0000"/>
              </a:solidFill>
            </a:endParaRPr>
          </a:p>
          <a:p>
            <a:pPr lvl="0" algn="l">
              <a:buFont typeface="Courier New" panose="02070309020205020404" pitchFamily="49" charset="0"/>
              <a:buChar char="o"/>
            </a:pPr>
            <a:r>
              <a:rPr lang="fr-FR" sz="9600" b="1" i="1" dirty="0">
                <a:solidFill>
                  <a:srgbClr val="FF0000"/>
                </a:solidFill>
              </a:rPr>
              <a:t>     </a:t>
            </a:r>
            <a:r>
              <a:rPr lang="fr-FR" sz="9600" b="1" i="1" u="sng" dirty="0">
                <a:solidFill>
                  <a:schemeClr val="tx2">
                    <a:lumMod val="75000"/>
                  </a:schemeClr>
                </a:solidFill>
              </a:rPr>
              <a:t>Obstacles liés aux  matériels</a:t>
            </a:r>
            <a:endParaRPr lang="fr-FR" sz="9600" u="sng" dirty="0">
              <a:solidFill>
                <a:schemeClr val="tx2">
                  <a:lumMod val="75000"/>
                </a:schemeClr>
              </a:solidFill>
            </a:endParaRPr>
          </a:p>
          <a:p>
            <a:pPr lvl="0" algn="l">
              <a:buFontTx/>
              <a:buChar char="-"/>
            </a:pPr>
            <a:r>
              <a:rPr lang="fr-FR" sz="9600" b="1" i="1" dirty="0"/>
              <a:t>Matériel défectueux </a:t>
            </a:r>
            <a:r>
              <a:rPr lang="fr-FR" sz="9600" dirty="0"/>
              <a:t>: aiguilles usées qu’on aiguise dans le but de les réutiliser ;</a:t>
            </a:r>
          </a:p>
          <a:p>
            <a:pPr lvl="0" algn="l">
              <a:buFontTx/>
              <a:buChar char="-"/>
            </a:pPr>
            <a:r>
              <a:rPr lang="fr-FR" sz="9600" b="1" i="1" dirty="0"/>
              <a:t>Matériel insuffisant </a:t>
            </a:r>
            <a:r>
              <a:rPr lang="fr-FR" sz="9600" dirty="0"/>
              <a:t>: indisponibilité de seringues autobloquantes qui entraîne la réutilisation des seringues usées ;</a:t>
            </a:r>
          </a:p>
          <a:p>
            <a:pPr lvl="0" algn="l"/>
            <a:r>
              <a:rPr lang="fr-FR" sz="9600" b="1" i="1" dirty="0"/>
              <a:t>- Matériel inadapté </a:t>
            </a:r>
            <a:r>
              <a:rPr lang="fr-FR" sz="9600" dirty="0"/>
              <a:t>: seringue à utilisation complexe.</a:t>
            </a:r>
          </a:p>
          <a:p>
            <a:r>
              <a:rPr lang="fr-FR" sz="1200" b="1" dirty="0"/>
              <a:t> </a:t>
            </a:r>
            <a:endParaRPr lang="fr-FR" sz="1200" dirty="0"/>
          </a:p>
          <a:p>
            <a:endParaRPr lang="fr-FR" sz="1200" dirty="0"/>
          </a:p>
          <a:p>
            <a:endParaRPr lang="fr-FR" dirty="0"/>
          </a:p>
        </p:txBody>
      </p:sp>
    </p:spTree>
    <p:extLst>
      <p:ext uri="{BB962C8B-B14F-4D97-AF65-F5344CB8AC3E}">
        <p14:creationId xmlns:p14="http://schemas.microsoft.com/office/powerpoint/2010/main" val="254332498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06327"/>
            <a:ext cx="9144000" cy="1637414"/>
          </a:xfrm>
        </p:spPr>
        <p:txBody>
          <a:bodyPr>
            <a:normAutofit/>
          </a:bodyPr>
          <a:lstStyle/>
          <a:p>
            <a:r>
              <a:rPr lang="fr-FR" sz="5200" b="1" dirty="0">
                <a:solidFill>
                  <a:schemeClr val="accent4">
                    <a:lumMod val="50000"/>
                  </a:schemeClr>
                </a:solidFill>
                <a:latin typeface="+mn-lt"/>
              </a:rPr>
              <a:t>SÉCURITÉ DES INJECTIONS  ET  MAPI (10)</a:t>
            </a:r>
            <a:endParaRPr lang="fr-FR" sz="5200" dirty="0">
              <a:latin typeface="+mn-lt"/>
            </a:endParaRPr>
          </a:p>
        </p:txBody>
      </p:sp>
      <p:sp>
        <p:nvSpPr>
          <p:cNvPr id="3" name="Sous-titre 2"/>
          <p:cNvSpPr>
            <a:spLocks noGrp="1"/>
          </p:cNvSpPr>
          <p:nvPr>
            <p:ph type="subTitle" idx="1"/>
          </p:nvPr>
        </p:nvSpPr>
        <p:spPr>
          <a:xfrm>
            <a:off x="1524000" y="1796902"/>
            <a:ext cx="9144000" cy="4550735"/>
          </a:xfrm>
        </p:spPr>
        <p:txBody>
          <a:bodyPr>
            <a:normAutofit lnSpcReduction="10000"/>
          </a:bodyPr>
          <a:lstStyle/>
          <a:p>
            <a:pPr algn="l">
              <a:buFont typeface="Wingdings" panose="05000000000000000000" pitchFamily="2" charset="2"/>
              <a:buChar char="q"/>
            </a:pPr>
            <a:r>
              <a:rPr lang="fr-FR" sz="3000" b="1" dirty="0">
                <a:solidFill>
                  <a:srgbClr val="C00000"/>
                </a:solidFill>
              </a:rPr>
              <a:t>Conséquences des injections dangereuses</a:t>
            </a:r>
            <a:endParaRPr lang="fr-FR" sz="3000" dirty="0">
              <a:solidFill>
                <a:srgbClr val="C00000"/>
              </a:solidFill>
            </a:endParaRPr>
          </a:p>
          <a:p>
            <a:pPr algn="l"/>
            <a:r>
              <a:rPr lang="fr-FR" sz="3000" dirty="0"/>
              <a:t>Toute injection dangereuse cause des infections, des lésions et des problèmes liés à la substance administrée.</a:t>
            </a:r>
          </a:p>
          <a:p>
            <a:pPr algn="l"/>
            <a:r>
              <a:rPr lang="fr-FR" sz="3000" dirty="0"/>
              <a:t>Les infections les plus graves et les plus courantes, transmises par les injections à risque sont :</a:t>
            </a:r>
          </a:p>
          <a:p>
            <a:pPr lvl="0" algn="l">
              <a:buFontTx/>
              <a:buChar char="-"/>
            </a:pPr>
            <a:r>
              <a:rPr lang="fr-FR" sz="3000" dirty="0"/>
              <a:t>l’hépatite B ;</a:t>
            </a:r>
          </a:p>
          <a:p>
            <a:pPr lvl="0" algn="l">
              <a:buFontTx/>
              <a:buChar char="-"/>
            </a:pPr>
            <a:r>
              <a:rPr lang="fr-FR" sz="3000" dirty="0"/>
              <a:t>l’hépatite C ;</a:t>
            </a:r>
          </a:p>
          <a:p>
            <a:pPr lvl="0" algn="l">
              <a:buFontTx/>
              <a:buChar char="-"/>
            </a:pPr>
            <a:r>
              <a:rPr lang="fr-FR" sz="3000" dirty="0"/>
              <a:t>le VIH SIDA ;</a:t>
            </a:r>
          </a:p>
          <a:p>
            <a:pPr lvl="0" algn="l">
              <a:buFontTx/>
              <a:buChar char="-"/>
            </a:pPr>
            <a:r>
              <a:rPr lang="fr-FR" sz="3000" dirty="0"/>
              <a:t>la fièvre hémorragique ;</a:t>
            </a:r>
          </a:p>
          <a:p>
            <a:endParaRPr lang="fr-FR" sz="2800" dirty="0"/>
          </a:p>
          <a:p>
            <a:endParaRPr lang="fr-FR" dirty="0"/>
          </a:p>
          <a:p>
            <a:endParaRPr lang="fr-FR" dirty="0"/>
          </a:p>
        </p:txBody>
      </p:sp>
    </p:spTree>
    <p:extLst>
      <p:ext uri="{BB962C8B-B14F-4D97-AF65-F5344CB8AC3E}">
        <p14:creationId xmlns:p14="http://schemas.microsoft.com/office/powerpoint/2010/main" val="233306961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06326"/>
            <a:ext cx="9144000" cy="2147775"/>
          </a:xfrm>
        </p:spPr>
        <p:txBody>
          <a:bodyPr>
            <a:normAutofit/>
          </a:bodyPr>
          <a:lstStyle/>
          <a:p>
            <a:r>
              <a:rPr lang="fr-FR" sz="5200" b="1" dirty="0">
                <a:solidFill>
                  <a:schemeClr val="accent4">
                    <a:lumMod val="50000"/>
                  </a:schemeClr>
                </a:solidFill>
                <a:latin typeface="+mn-lt"/>
              </a:rPr>
              <a:t>SÉCURITÉ DES INJECTIONS  ET  MAPI (11)</a:t>
            </a:r>
            <a:endParaRPr lang="fr-FR" sz="5200" dirty="0">
              <a:latin typeface="+mn-lt"/>
            </a:endParaRPr>
          </a:p>
        </p:txBody>
      </p:sp>
      <p:sp>
        <p:nvSpPr>
          <p:cNvPr id="3" name="Sous-titre 2"/>
          <p:cNvSpPr>
            <a:spLocks noGrp="1"/>
          </p:cNvSpPr>
          <p:nvPr>
            <p:ph type="subTitle" idx="1"/>
          </p:nvPr>
        </p:nvSpPr>
        <p:spPr>
          <a:xfrm>
            <a:off x="1524000" y="2339163"/>
            <a:ext cx="9144000" cy="3934046"/>
          </a:xfrm>
        </p:spPr>
        <p:txBody>
          <a:bodyPr>
            <a:normAutofit/>
          </a:bodyPr>
          <a:lstStyle/>
          <a:p>
            <a:pPr algn="l">
              <a:buFont typeface="Wingdings" panose="05000000000000000000" pitchFamily="2" charset="2"/>
              <a:buChar char="q"/>
            </a:pPr>
            <a:r>
              <a:rPr lang="fr-FR" sz="3000" b="1" dirty="0">
                <a:solidFill>
                  <a:srgbClr val="C00000"/>
                </a:solidFill>
              </a:rPr>
              <a:t>Prévention des blessures et infections par piqûre (1)</a:t>
            </a:r>
            <a:endParaRPr lang="fr-FR" sz="3000" dirty="0"/>
          </a:p>
          <a:p>
            <a:pPr lvl="0" algn="l">
              <a:buFontTx/>
              <a:buChar char="-"/>
            </a:pPr>
            <a:r>
              <a:rPr lang="fr-FR" sz="3000" dirty="0"/>
              <a:t>En réduisant au minimum la manipulation des seringues et aiguilles ;</a:t>
            </a:r>
          </a:p>
          <a:p>
            <a:pPr lvl="0" algn="l">
              <a:buFontTx/>
              <a:buChar char="-"/>
            </a:pPr>
            <a:r>
              <a:rPr lang="fr-FR" sz="3000" dirty="0"/>
              <a:t>En manipulant les seringues et aiguilles en toute sécurité ;</a:t>
            </a:r>
          </a:p>
          <a:p>
            <a:pPr lvl="0" algn="l">
              <a:buFontTx/>
              <a:buChar char="-"/>
            </a:pPr>
            <a:r>
              <a:rPr lang="fr-FR" sz="3000" dirty="0"/>
              <a:t>En choisissant la zone réservée à la vaccination de manière à réduire le risque de blessure ;</a:t>
            </a:r>
          </a:p>
        </p:txBody>
      </p:sp>
    </p:spTree>
    <p:extLst>
      <p:ext uri="{BB962C8B-B14F-4D97-AF65-F5344CB8AC3E}">
        <p14:creationId xmlns:p14="http://schemas.microsoft.com/office/powerpoint/2010/main" val="319559483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12652"/>
            <a:ext cx="9144000" cy="2126512"/>
          </a:xfrm>
        </p:spPr>
        <p:txBody>
          <a:bodyPr>
            <a:normAutofit/>
          </a:bodyPr>
          <a:lstStyle/>
          <a:p>
            <a:r>
              <a:rPr lang="fr-FR" sz="5200" b="1" dirty="0">
                <a:solidFill>
                  <a:schemeClr val="accent4">
                    <a:lumMod val="50000"/>
                  </a:schemeClr>
                </a:solidFill>
                <a:latin typeface="+mn-lt"/>
              </a:rPr>
              <a:t>SÉCURITÉ DES INJECTIONS  ET  MAPI (12)</a:t>
            </a:r>
            <a:endParaRPr lang="fr-FR" sz="5200" dirty="0">
              <a:latin typeface="+mn-lt"/>
            </a:endParaRPr>
          </a:p>
        </p:txBody>
      </p:sp>
      <p:sp>
        <p:nvSpPr>
          <p:cNvPr id="3" name="Sous-titre 2"/>
          <p:cNvSpPr>
            <a:spLocks noGrp="1"/>
          </p:cNvSpPr>
          <p:nvPr>
            <p:ph type="subTitle" idx="1"/>
          </p:nvPr>
        </p:nvSpPr>
        <p:spPr>
          <a:xfrm>
            <a:off x="1470838" y="2285999"/>
            <a:ext cx="9144000" cy="4242391"/>
          </a:xfrm>
        </p:spPr>
        <p:txBody>
          <a:bodyPr>
            <a:normAutofit/>
          </a:bodyPr>
          <a:lstStyle/>
          <a:p>
            <a:endParaRPr lang="fr-FR" b="1" dirty="0" smtClean="0">
              <a:solidFill>
                <a:srgbClr val="C00000"/>
              </a:solidFill>
            </a:endParaRPr>
          </a:p>
          <a:p>
            <a:pPr algn="l"/>
            <a:r>
              <a:rPr lang="fr-FR" sz="3200" b="1" dirty="0" smtClean="0">
                <a:solidFill>
                  <a:srgbClr val="C00000"/>
                </a:solidFill>
              </a:rPr>
              <a:t>Prévention </a:t>
            </a:r>
            <a:r>
              <a:rPr lang="fr-FR" sz="3200" b="1" dirty="0">
                <a:solidFill>
                  <a:srgbClr val="C00000"/>
                </a:solidFill>
              </a:rPr>
              <a:t>des blessures et infections par piqûre (2)</a:t>
            </a:r>
            <a:endParaRPr lang="fr-FR" sz="3200" dirty="0"/>
          </a:p>
          <a:p>
            <a:pPr marL="457200" lvl="0" indent="-457200" algn="l">
              <a:buFontTx/>
              <a:buChar char="-"/>
            </a:pPr>
            <a:r>
              <a:rPr lang="fr-FR" sz="3200" dirty="0" smtClean="0"/>
              <a:t>En </a:t>
            </a:r>
            <a:r>
              <a:rPr lang="fr-FR" sz="3200" dirty="0"/>
              <a:t>positionnant les enfants correctement pour les injections </a:t>
            </a:r>
            <a:r>
              <a:rPr lang="fr-FR" sz="3200" dirty="0" smtClean="0"/>
              <a:t>;</a:t>
            </a:r>
          </a:p>
          <a:p>
            <a:pPr marL="457200" lvl="0" indent="-457200" algn="l">
              <a:buFontTx/>
              <a:buChar char="-"/>
            </a:pPr>
            <a:r>
              <a:rPr lang="fr-FR" sz="3200" dirty="0" smtClean="0"/>
              <a:t>En </a:t>
            </a:r>
            <a:r>
              <a:rPr lang="fr-FR" sz="3200" dirty="0"/>
              <a:t>éliminant en toute sécurité toutes les seringues et aiguilles usagées.</a:t>
            </a:r>
          </a:p>
          <a:p>
            <a:pPr algn="l"/>
            <a:endParaRPr lang="fr-FR" sz="3200" dirty="0"/>
          </a:p>
          <a:p>
            <a:endParaRPr lang="fr-FR" dirty="0"/>
          </a:p>
        </p:txBody>
      </p:sp>
    </p:spTree>
    <p:extLst>
      <p:ext uri="{BB962C8B-B14F-4D97-AF65-F5344CB8AC3E}">
        <p14:creationId xmlns:p14="http://schemas.microsoft.com/office/powerpoint/2010/main" val="39445856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27591"/>
            <a:ext cx="9144000" cy="2254102"/>
          </a:xfrm>
        </p:spPr>
        <p:txBody>
          <a:bodyPr>
            <a:normAutofit/>
          </a:bodyPr>
          <a:lstStyle/>
          <a:p>
            <a:r>
              <a:rPr lang="fr-FR" sz="5200" b="1" dirty="0">
                <a:solidFill>
                  <a:schemeClr val="accent4">
                    <a:lumMod val="50000"/>
                  </a:schemeClr>
                </a:solidFill>
                <a:latin typeface="+mn-lt"/>
              </a:rPr>
              <a:t>SÉCURITÉ DES INJECTIONS  ET  MAPI (13)</a:t>
            </a:r>
            <a:endParaRPr lang="fr-FR" sz="5200" dirty="0">
              <a:latin typeface="+mn-lt"/>
            </a:endParaRPr>
          </a:p>
        </p:txBody>
      </p:sp>
      <p:sp>
        <p:nvSpPr>
          <p:cNvPr id="3" name="Sous-titre 2"/>
          <p:cNvSpPr>
            <a:spLocks noGrp="1"/>
          </p:cNvSpPr>
          <p:nvPr>
            <p:ph type="subTitle" idx="1"/>
          </p:nvPr>
        </p:nvSpPr>
        <p:spPr>
          <a:xfrm>
            <a:off x="1534633" y="2583712"/>
            <a:ext cx="9144000" cy="3891515"/>
          </a:xfrm>
        </p:spPr>
        <p:txBody>
          <a:bodyPr>
            <a:normAutofit/>
          </a:bodyPr>
          <a:lstStyle/>
          <a:p>
            <a:pPr algn="l">
              <a:buFont typeface="Wingdings" panose="05000000000000000000" pitchFamily="2" charset="2"/>
              <a:buChar char="q"/>
            </a:pPr>
            <a:r>
              <a:rPr lang="fr-FR" sz="3200" b="1" dirty="0">
                <a:solidFill>
                  <a:srgbClr val="C00000"/>
                </a:solidFill>
              </a:rPr>
              <a:t>Matériel de sécurité des injections(1)</a:t>
            </a:r>
            <a:endParaRPr lang="fr-FR" sz="3200" dirty="0">
              <a:solidFill>
                <a:srgbClr val="C00000"/>
              </a:solidFill>
            </a:endParaRPr>
          </a:p>
          <a:p>
            <a:pPr algn="l"/>
            <a:r>
              <a:rPr lang="fr-FR" sz="3200" dirty="0"/>
              <a:t> 3 types de </a:t>
            </a:r>
            <a:r>
              <a:rPr lang="fr-FR" sz="3200" dirty="0" smtClean="0"/>
              <a:t>dispositifs:</a:t>
            </a:r>
            <a:endParaRPr lang="fr-FR" sz="3200" dirty="0"/>
          </a:p>
          <a:p>
            <a:pPr marL="457200" lvl="0" indent="-457200" algn="l">
              <a:buFontTx/>
              <a:buChar char="-"/>
            </a:pPr>
            <a:r>
              <a:rPr lang="fr-FR" sz="3200" dirty="0" smtClean="0"/>
              <a:t>Dispositif d’injection</a:t>
            </a:r>
          </a:p>
          <a:p>
            <a:pPr marL="457200" lvl="0" indent="-457200" algn="l">
              <a:buFontTx/>
              <a:buChar char="-"/>
            </a:pPr>
            <a:r>
              <a:rPr lang="fr-FR" sz="3200" dirty="0" smtClean="0"/>
              <a:t>Dispositif </a:t>
            </a:r>
            <a:r>
              <a:rPr lang="fr-FR" sz="3200" dirty="0"/>
              <a:t>de collecte des déchets </a:t>
            </a:r>
            <a:endParaRPr lang="fr-FR" sz="3200" dirty="0" smtClean="0"/>
          </a:p>
          <a:p>
            <a:pPr marL="457200" lvl="0" indent="-457200" algn="l">
              <a:buFontTx/>
              <a:buChar char="-"/>
            </a:pPr>
            <a:r>
              <a:rPr lang="fr-FR" sz="3200" dirty="0" smtClean="0"/>
              <a:t>Dispositif </a:t>
            </a:r>
            <a:r>
              <a:rPr lang="fr-FR" sz="3200" dirty="0"/>
              <a:t>de destruction des déchets issus des activités de soins</a:t>
            </a:r>
          </a:p>
          <a:p>
            <a:pPr algn="l"/>
            <a:endParaRPr lang="fr-FR" sz="3200" dirty="0"/>
          </a:p>
          <a:p>
            <a:endParaRPr lang="fr-FR" dirty="0"/>
          </a:p>
        </p:txBody>
      </p:sp>
    </p:spTree>
    <p:extLst>
      <p:ext uri="{BB962C8B-B14F-4D97-AF65-F5344CB8AC3E}">
        <p14:creationId xmlns:p14="http://schemas.microsoft.com/office/powerpoint/2010/main" val="27580463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89099"/>
            <a:ext cx="9144000" cy="1967022"/>
          </a:xfrm>
        </p:spPr>
        <p:txBody>
          <a:bodyPr>
            <a:normAutofit/>
          </a:bodyPr>
          <a:lstStyle/>
          <a:p>
            <a:r>
              <a:rPr lang="fr-FR" sz="5200" b="1" dirty="0">
                <a:solidFill>
                  <a:schemeClr val="accent4">
                    <a:lumMod val="50000"/>
                  </a:schemeClr>
                </a:solidFill>
                <a:latin typeface="+mn-lt"/>
              </a:rPr>
              <a:t>SÉCURITÉ DES INJECTIONS  ET  MAPI (14)</a:t>
            </a:r>
            <a:endParaRPr lang="fr-FR" sz="5200" dirty="0">
              <a:latin typeface="+mn-lt"/>
            </a:endParaRPr>
          </a:p>
        </p:txBody>
      </p:sp>
      <p:sp>
        <p:nvSpPr>
          <p:cNvPr id="3" name="Sous-titre 2"/>
          <p:cNvSpPr>
            <a:spLocks noGrp="1"/>
          </p:cNvSpPr>
          <p:nvPr>
            <p:ph type="subTitle" idx="1"/>
          </p:nvPr>
        </p:nvSpPr>
        <p:spPr>
          <a:xfrm>
            <a:off x="1524000" y="2647507"/>
            <a:ext cx="9144000" cy="3689498"/>
          </a:xfrm>
        </p:spPr>
        <p:txBody>
          <a:bodyPr>
            <a:normAutofit/>
          </a:bodyPr>
          <a:lstStyle/>
          <a:p>
            <a:pPr lvl="0" algn="l"/>
            <a:r>
              <a:rPr lang="fr-FR" sz="3200" b="1" dirty="0">
                <a:solidFill>
                  <a:srgbClr val="C00000"/>
                </a:solidFill>
              </a:rPr>
              <a:t>Matériel de sécurité des injections(2)</a:t>
            </a:r>
          </a:p>
          <a:p>
            <a:pPr lvl="0" algn="l"/>
            <a:r>
              <a:rPr lang="fr-FR" sz="3200" b="1" dirty="0">
                <a:solidFill>
                  <a:schemeClr val="tx2">
                    <a:lumMod val="50000"/>
                  </a:schemeClr>
                </a:solidFill>
              </a:rPr>
              <a:t>      </a:t>
            </a:r>
            <a:r>
              <a:rPr lang="fr-FR" sz="3200" b="1" u="sng" dirty="0">
                <a:solidFill>
                  <a:schemeClr val="tx2">
                    <a:lumMod val="50000"/>
                  </a:schemeClr>
                </a:solidFill>
              </a:rPr>
              <a:t>Dispositif d’injection</a:t>
            </a:r>
            <a:r>
              <a:rPr lang="fr-FR" sz="3200" b="1" dirty="0">
                <a:solidFill>
                  <a:schemeClr val="tx2">
                    <a:lumMod val="50000"/>
                  </a:schemeClr>
                </a:solidFill>
              </a:rPr>
              <a:t>  </a:t>
            </a:r>
            <a:endParaRPr lang="fr-FR" sz="3200" dirty="0"/>
          </a:p>
          <a:p>
            <a:pPr marL="457200" lvl="0" indent="-457200" algn="l">
              <a:buFontTx/>
              <a:buChar char="-"/>
            </a:pPr>
            <a:r>
              <a:rPr lang="fr-FR" sz="3200" dirty="0" smtClean="0"/>
              <a:t>Seringues </a:t>
            </a:r>
            <a:r>
              <a:rPr lang="fr-FR" sz="3200" dirty="0"/>
              <a:t>classiques à usage unique utilisé dans nos formations sanitaires </a:t>
            </a:r>
            <a:r>
              <a:rPr lang="fr-FR" sz="3200" dirty="0" smtClean="0"/>
              <a:t>;</a:t>
            </a:r>
          </a:p>
          <a:p>
            <a:pPr marL="457200" lvl="0" indent="-457200" algn="l">
              <a:buFontTx/>
              <a:buChar char="-"/>
            </a:pPr>
            <a:r>
              <a:rPr lang="fr-FR" sz="3200" dirty="0" smtClean="0"/>
              <a:t>Seringues </a:t>
            </a:r>
            <a:r>
              <a:rPr lang="fr-FR" sz="3200" dirty="0"/>
              <a:t>autobloquantes </a:t>
            </a:r>
            <a:r>
              <a:rPr lang="fr-FR" sz="3200" dirty="0" smtClean="0"/>
              <a:t>;</a:t>
            </a:r>
          </a:p>
          <a:p>
            <a:pPr marL="457200" lvl="0" indent="-457200" algn="l">
              <a:buFontTx/>
              <a:buChar char="-"/>
            </a:pPr>
            <a:r>
              <a:rPr lang="fr-FR" sz="3200" dirty="0" smtClean="0"/>
              <a:t>Seringues </a:t>
            </a:r>
            <a:r>
              <a:rPr lang="fr-FR" sz="3200" dirty="0"/>
              <a:t>rétractables</a:t>
            </a:r>
            <a:r>
              <a:rPr lang="fr-FR" dirty="0"/>
              <a:t>.</a:t>
            </a:r>
          </a:p>
          <a:p>
            <a:endParaRPr lang="fr-FR" dirty="0"/>
          </a:p>
          <a:p>
            <a:endParaRPr lang="fr-FR" dirty="0"/>
          </a:p>
        </p:txBody>
      </p:sp>
    </p:spTree>
    <p:extLst>
      <p:ext uri="{BB962C8B-B14F-4D97-AF65-F5344CB8AC3E}">
        <p14:creationId xmlns:p14="http://schemas.microsoft.com/office/powerpoint/2010/main" val="31483183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23286"/>
            <a:ext cx="9144000" cy="1786268"/>
          </a:xfrm>
        </p:spPr>
        <p:txBody>
          <a:bodyPr>
            <a:normAutofit/>
          </a:bodyPr>
          <a:lstStyle/>
          <a:p>
            <a:r>
              <a:rPr lang="fr-FR" sz="5200" b="1" dirty="0">
                <a:solidFill>
                  <a:schemeClr val="accent4">
                    <a:lumMod val="50000"/>
                  </a:schemeClr>
                </a:solidFill>
                <a:latin typeface="+mn-lt"/>
              </a:rPr>
              <a:t>SÉCURITÉ DES INJECTIONS  ET  MAPI (15)</a:t>
            </a:r>
            <a:endParaRPr lang="fr-FR" sz="5200" dirty="0">
              <a:latin typeface="+mn-lt"/>
            </a:endParaRPr>
          </a:p>
        </p:txBody>
      </p:sp>
      <p:sp>
        <p:nvSpPr>
          <p:cNvPr id="3" name="Sous-titre 2"/>
          <p:cNvSpPr>
            <a:spLocks noGrp="1"/>
          </p:cNvSpPr>
          <p:nvPr>
            <p:ph type="subTitle" idx="1"/>
          </p:nvPr>
        </p:nvSpPr>
        <p:spPr>
          <a:xfrm>
            <a:off x="1524000" y="2169041"/>
            <a:ext cx="9144000" cy="4029739"/>
          </a:xfrm>
        </p:spPr>
        <p:txBody>
          <a:bodyPr>
            <a:normAutofit/>
          </a:bodyPr>
          <a:lstStyle/>
          <a:p>
            <a:pPr algn="l"/>
            <a:r>
              <a:rPr lang="fr-FR" sz="3200" b="1" dirty="0">
                <a:solidFill>
                  <a:srgbClr val="C00000"/>
                </a:solidFill>
              </a:rPr>
              <a:t>Matériel de sécurité des injections(3)</a:t>
            </a:r>
            <a:endParaRPr lang="fr-FR" sz="3200" b="1" dirty="0"/>
          </a:p>
          <a:p>
            <a:pPr lvl="0" algn="l"/>
            <a:r>
              <a:rPr lang="fr-FR" sz="3200" b="1" u="sng" dirty="0">
                <a:solidFill>
                  <a:schemeClr val="tx2">
                    <a:lumMod val="50000"/>
                  </a:schemeClr>
                </a:solidFill>
              </a:rPr>
              <a:t>dispositif de collecte des seringues et objets tranchants usagés ou « Boîte de sécurité ».</a:t>
            </a:r>
            <a:endParaRPr lang="fr-FR" sz="3200" u="sng" dirty="0"/>
          </a:p>
          <a:p>
            <a:pPr algn="l"/>
            <a:r>
              <a:rPr lang="fr-FR" sz="3200" dirty="0"/>
              <a:t>C’est une boîte </a:t>
            </a:r>
            <a:r>
              <a:rPr lang="fr-FR" sz="3200" dirty="0" smtClean="0"/>
              <a:t>imperméable </a:t>
            </a:r>
            <a:r>
              <a:rPr lang="fr-FR" sz="3200" dirty="0"/>
              <a:t>résistante à la perforation qui permet de recueillir et d’éliminer </a:t>
            </a:r>
            <a:r>
              <a:rPr lang="fr-FR" sz="3200" dirty="0"/>
              <a:t>(</a:t>
            </a:r>
            <a:r>
              <a:rPr lang="fr-FR" sz="3200" dirty="0" err="1" smtClean="0"/>
              <a:t>seringues,aiguilles</a:t>
            </a:r>
            <a:r>
              <a:rPr lang="fr-FR" sz="3200" dirty="0"/>
              <a:t> </a:t>
            </a:r>
            <a:r>
              <a:rPr lang="fr-FR" sz="3200" dirty="0" err="1" smtClean="0"/>
              <a:t>usagées,objets</a:t>
            </a:r>
            <a:r>
              <a:rPr lang="fr-FR" sz="3200" dirty="0" smtClean="0"/>
              <a:t> </a:t>
            </a:r>
            <a:r>
              <a:rPr lang="fr-FR" sz="3200" dirty="0"/>
              <a:t>tranchants, coupants </a:t>
            </a:r>
            <a:r>
              <a:rPr lang="fr-FR" sz="3200" dirty="0" smtClean="0"/>
              <a:t>souillés). </a:t>
            </a:r>
            <a:endParaRPr lang="fr-FR" sz="3200" dirty="0"/>
          </a:p>
          <a:p>
            <a:pPr algn="l"/>
            <a:endParaRPr lang="fr-FR" sz="3200" dirty="0"/>
          </a:p>
          <a:p>
            <a:pPr lvl="0" algn="l"/>
            <a:endParaRPr lang="fr-FR" sz="3200" dirty="0"/>
          </a:p>
          <a:p>
            <a:endParaRPr lang="fr-FR" dirty="0"/>
          </a:p>
        </p:txBody>
      </p:sp>
    </p:spTree>
    <p:extLst>
      <p:ext uri="{BB962C8B-B14F-4D97-AF65-F5344CB8AC3E}">
        <p14:creationId xmlns:p14="http://schemas.microsoft.com/office/powerpoint/2010/main" val="14436663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4"/>
            <a:ext cx="9144000" cy="1291228"/>
          </a:xfrm>
        </p:spPr>
        <p:txBody>
          <a:bodyPr>
            <a:normAutofit fontScale="90000"/>
          </a:bodyPr>
          <a:lstStyle/>
          <a:p>
            <a:r>
              <a:rPr lang="fr-FR" sz="5200" b="1" dirty="0">
                <a:solidFill>
                  <a:schemeClr val="accent4">
                    <a:lumMod val="50000"/>
                  </a:schemeClr>
                </a:solidFill>
                <a:latin typeface="+mn-lt"/>
              </a:rPr>
              <a:t>SÉCURITÉ DES INJECTIONS  ET  MAPI (16)</a:t>
            </a:r>
            <a:endParaRPr lang="fr-FR" sz="5200" dirty="0">
              <a:latin typeface="+mn-lt"/>
            </a:endParaRPr>
          </a:p>
        </p:txBody>
      </p:sp>
      <p:sp>
        <p:nvSpPr>
          <p:cNvPr id="3" name="Sous-titre 2"/>
          <p:cNvSpPr>
            <a:spLocks noGrp="1"/>
          </p:cNvSpPr>
          <p:nvPr>
            <p:ph type="subTitle" idx="1"/>
          </p:nvPr>
        </p:nvSpPr>
        <p:spPr>
          <a:xfrm>
            <a:off x="1524000" y="2573079"/>
            <a:ext cx="9144000" cy="3721395"/>
          </a:xfrm>
        </p:spPr>
        <p:txBody>
          <a:bodyPr>
            <a:normAutofit/>
          </a:bodyPr>
          <a:lstStyle/>
          <a:p>
            <a:pPr algn="l"/>
            <a:r>
              <a:rPr lang="fr-FR" sz="3200" b="1" dirty="0">
                <a:solidFill>
                  <a:srgbClr val="C00000"/>
                </a:solidFill>
              </a:rPr>
              <a:t>Matériel de sécurité des injections(4)</a:t>
            </a:r>
            <a:endParaRPr lang="fr-FR" sz="3200" dirty="0"/>
          </a:p>
          <a:p>
            <a:pPr lvl="0" algn="l"/>
            <a:r>
              <a:rPr lang="fr-FR" sz="3200" b="1" dirty="0">
                <a:solidFill>
                  <a:schemeClr val="tx2">
                    <a:lumMod val="50000"/>
                  </a:schemeClr>
                </a:solidFill>
              </a:rPr>
              <a:t> </a:t>
            </a:r>
            <a:r>
              <a:rPr lang="fr-FR" sz="3200" b="1" u="sng" dirty="0">
                <a:solidFill>
                  <a:schemeClr val="tx2">
                    <a:lumMod val="50000"/>
                  </a:schemeClr>
                </a:solidFill>
              </a:rPr>
              <a:t>dispositif de destruction des déchets</a:t>
            </a:r>
            <a:endParaRPr lang="fr-FR" sz="3200" u="sng" dirty="0">
              <a:solidFill>
                <a:schemeClr val="tx2">
                  <a:lumMod val="50000"/>
                </a:schemeClr>
              </a:solidFill>
            </a:endParaRPr>
          </a:p>
          <a:p>
            <a:pPr algn="l"/>
            <a:r>
              <a:rPr lang="fr-FR" sz="3200" dirty="0"/>
              <a:t>L’incinérateur est le matériel de destruction des déchets « qui fait le moindre mal » à haute température, recommandés par L’OMS.</a:t>
            </a:r>
          </a:p>
          <a:p>
            <a:pPr algn="l"/>
            <a:endParaRPr lang="fr-FR" sz="3200" dirty="0"/>
          </a:p>
        </p:txBody>
      </p:sp>
    </p:spTree>
    <p:extLst>
      <p:ext uri="{BB962C8B-B14F-4D97-AF65-F5344CB8AC3E}">
        <p14:creationId xmlns:p14="http://schemas.microsoft.com/office/powerpoint/2010/main" val="2810468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680486"/>
            <a:ext cx="9144000" cy="1669310"/>
          </a:xfrm>
        </p:spPr>
        <p:txBody>
          <a:bodyPr>
            <a:normAutofit/>
          </a:bodyPr>
          <a:lstStyle/>
          <a:p>
            <a:r>
              <a:rPr lang="fr-FR" sz="5400" b="1" dirty="0">
                <a:solidFill>
                  <a:schemeClr val="accent5">
                    <a:lumMod val="50000"/>
                  </a:schemeClr>
                </a:solidFill>
                <a:latin typeface="+mn-lt"/>
              </a:rPr>
              <a:t>INTRODUCTION (2)</a:t>
            </a:r>
            <a:r>
              <a:rPr lang="fr-FR" sz="5400" dirty="0">
                <a:solidFill>
                  <a:schemeClr val="accent5">
                    <a:lumMod val="50000"/>
                  </a:schemeClr>
                </a:solidFill>
                <a:latin typeface="+mn-lt"/>
              </a:rPr>
              <a:t/>
            </a:r>
            <a:br>
              <a:rPr lang="fr-FR" sz="5400" dirty="0">
                <a:solidFill>
                  <a:schemeClr val="accent5">
                    <a:lumMod val="50000"/>
                  </a:schemeClr>
                </a:solidFill>
                <a:latin typeface="+mn-lt"/>
              </a:rPr>
            </a:br>
            <a:endParaRPr lang="fr-FR" sz="5400" dirty="0">
              <a:latin typeface="+mn-lt"/>
            </a:endParaRPr>
          </a:p>
        </p:txBody>
      </p:sp>
      <p:sp>
        <p:nvSpPr>
          <p:cNvPr id="3" name="Sous-titre 2"/>
          <p:cNvSpPr>
            <a:spLocks noGrp="1"/>
          </p:cNvSpPr>
          <p:nvPr>
            <p:ph type="subTitle" idx="1"/>
          </p:nvPr>
        </p:nvSpPr>
        <p:spPr>
          <a:xfrm>
            <a:off x="1524000" y="1446027"/>
            <a:ext cx="9144000" cy="4710223"/>
          </a:xfrm>
        </p:spPr>
        <p:txBody>
          <a:bodyPr>
            <a:normAutofit/>
          </a:bodyPr>
          <a:lstStyle/>
          <a:p>
            <a:pPr algn="l"/>
            <a:endParaRPr lang="fr-FR" dirty="0" smtClean="0"/>
          </a:p>
          <a:p>
            <a:pPr algn="l"/>
            <a:r>
              <a:rPr lang="fr-FR" sz="3000" dirty="0" smtClean="0"/>
              <a:t>l’OMS </a:t>
            </a:r>
            <a:r>
              <a:rPr lang="fr-FR" sz="3000" dirty="0"/>
              <a:t>(2008),la rougeole a causé </a:t>
            </a:r>
            <a:r>
              <a:rPr lang="fr-FR" sz="3000" b="1" dirty="0">
                <a:solidFill>
                  <a:srgbClr val="C00000"/>
                </a:solidFill>
              </a:rPr>
              <a:t>164</a:t>
            </a:r>
            <a:r>
              <a:rPr lang="fr-FR" sz="3000" dirty="0"/>
              <a:t> </a:t>
            </a:r>
            <a:r>
              <a:rPr lang="fr-FR" sz="3000" b="1" dirty="0">
                <a:solidFill>
                  <a:srgbClr val="C00000"/>
                </a:solidFill>
              </a:rPr>
              <a:t>000</a:t>
            </a:r>
            <a:r>
              <a:rPr lang="fr-FR" sz="3000" dirty="0"/>
              <a:t> décès dans le monde dont:</a:t>
            </a:r>
          </a:p>
          <a:p>
            <a:pPr algn="l">
              <a:buFontTx/>
              <a:buChar char="-"/>
            </a:pPr>
            <a:r>
              <a:rPr lang="fr-FR" sz="3000" dirty="0"/>
              <a:t> </a:t>
            </a:r>
            <a:r>
              <a:rPr lang="fr-FR" sz="3000" b="1" dirty="0">
                <a:solidFill>
                  <a:srgbClr val="C00000"/>
                </a:solidFill>
              </a:rPr>
              <a:t>450</a:t>
            </a:r>
            <a:r>
              <a:rPr lang="fr-FR" sz="3000" dirty="0"/>
              <a:t> décès par jour ou </a:t>
            </a:r>
            <a:r>
              <a:rPr lang="fr-FR" sz="3000" b="1" dirty="0">
                <a:solidFill>
                  <a:srgbClr val="C00000"/>
                </a:solidFill>
              </a:rPr>
              <a:t>18</a:t>
            </a:r>
            <a:r>
              <a:rPr lang="fr-FR" sz="3000" dirty="0"/>
              <a:t> par heure,</a:t>
            </a:r>
          </a:p>
          <a:p>
            <a:pPr algn="l">
              <a:buFontTx/>
              <a:buChar char="-"/>
            </a:pPr>
            <a:r>
              <a:rPr lang="fr-FR" sz="3000" dirty="0"/>
              <a:t> </a:t>
            </a:r>
            <a:r>
              <a:rPr lang="fr-FR" sz="3000" b="1" dirty="0">
                <a:solidFill>
                  <a:srgbClr val="C00000"/>
                </a:solidFill>
              </a:rPr>
              <a:t>plus de 95% </a:t>
            </a:r>
            <a:r>
              <a:rPr lang="fr-FR" sz="3000" dirty="0"/>
              <a:t>de ces décès pour les pays à faible revenu et infrastructure sanitaire fragile.</a:t>
            </a:r>
          </a:p>
          <a:p>
            <a:pPr algn="l"/>
            <a:r>
              <a:rPr lang="fr-FR" sz="3000" dirty="0"/>
              <a:t>Face à ce taux de mortalité, la Côte d’Ivoire a mis en place  depuis 1978 le PEV, l’un des programmes prioritaires du Ministère en charge de la Santé.</a:t>
            </a:r>
          </a:p>
          <a:p>
            <a:pPr algn="l"/>
            <a:endParaRPr lang="fr-FR" dirty="0"/>
          </a:p>
        </p:txBody>
      </p:sp>
    </p:spTree>
    <p:extLst>
      <p:ext uri="{BB962C8B-B14F-4D97-AF65-F5344CB8AC3E}">
        <p14:creationId xmlns:p14="http://schemas.microsoft.com/office/powerpoint/2010/main" val="222619323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46567"/>
            <a:ext cx="9144000" cy="2413591"/>
          </a:xfrm>
        </p:spPr>
        <p:txBody>
          <a:bodyPr>
            <a:normAutofit/>
          </a:bodyPr>
          <a:lstStyle/>
          <a:p>
            <a:r>
              <a:rPr lang="fr-FR" sz="5200" b="1" dirty="0">
                <a:latin typeface="+mn-lt"/>
              </a:rPr>
              <a:t>MANIFESTATION ADVERSE POST IMMUNISATION (MAPI) 1</a:t>
            </a:r>
            <a:endParaRPr lang="fr-FR" sz="5200" dirty="0">
              <a:latin typeface="+mn-lt"/>
            </a:endParaRPr>
          </a:p>
        </p:txBody>
      </p:sp>
      <p:sp>
        <p:nvSpPr>
          <p:cNvPr id="3" name="Sous-titre 2"/>
          <p:cNvSpPr>
            <a:spLocks noGrp="1"/>
          </p:cNvSpPr>
          <p:nvPr>
            <p:ph type="subTitle" idx="1"/>
          </p:nvPr>
        </p:nvSpPr>
        <p:spPr>
          <a:xfrm>
            <a:off x="1524000" y="3115340"/>
            <a:ext cx="9144000" cy="2142460"/>
          </a:xfrm>
        </p:spPr>
        <p:txBody>
          <a:bodyPr>
            <a:normAutofit/>
          </a:bodyPr>
          <a:lstStyle/>
          <a:p>
            <a:pPr algn="l">
              <a:buFont typeface="Wingdings" panose="05000000000000000000" pitchFamily="2" charset="2"/>
              <a:buChar char="q"/>
            </a:pPr>
            <a:r>
              <a:rPr lang="fr-FR" sz="3200" b="1" i="1" dirty="0">
                <a:solidFill>
                  <a:srgbClr val="C00000"/>
                </a:solidFill>
              </a:rPr>
              <a:t>Définition </a:t>
            </a:r>
            <a:r>
              <a:rPr lang="fr-FR" sz="3200" b="1" i="1" dirty="0"/>
              <a:t> </a:t>
            </a:r>
            <a:endParaRPr lang="fr-FR" sz="3200" dirty="0"/>
          </a:p>
          <a:p>
            <a:pPr algn="l"/>
            <a:r>
              <a:rPr lang="fr-FR" sz="3200" dirty="0"/>
              <a:t>C’est une manifestation indésirable qui survient après une vaccination et qui n’est pas nécessairement liée à l’utilisation du vaccin.</a:t>
            </a:r>
          </a:p>
          <a:p>
            <a:pPr algn="l"/>
            <a:endParaRPr lang="fr-FR" sz="3200" dirty="0"/>
          </a:p>
          <a:p>
            <a:pPr algn="l"/>
            <a:endParaRPr lang="fr-FR" sz="3200" dirty="0"/>
          </a:p>
        </p:txBody>
      </p:sp>
    </p:spTree>
    <p:extLst>
      <p:ext uri="{BB962C8B-B14F-4D97-AF65-F5344CB8AC3E}">
        <p14:creationId xmlns:p14="http://schemas.microsoft.com/office/powerpoint/2010/main" val="52863494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14670"/>
            <a:ext cx="9144000" cy="2328530"/>
          </a:xfrm>
        </p:spPr>
        <p:txBody>
          <a:bodyPr>
            <a:normAutofit/>
          </a:bodyPr>
          <a:lstStyle/>
          <a:p>
            <a:r>
              <a:rPr lang="fr-FR" sz="5200" b="1" dirty="0">
                <a:latin typeface="+mn-lt"/>
              </a:rPr>
              <a:t>MANIFESTATION ADVERSE POST IMMUNISATION (MAPI) 2</a:t>
            </a:r>
            <a:endParaRPr lang="fr-FR" sz="5200" dirty="0">
              <a:latin typeface="+mn-lt"/>
            </a:endParaRPr>
          </a:p>
        </p:txBody>
      </p:sp>
      <p:sp>
        <p:nvSpPr>
          <p:cNvPr id="3" name="Sous-titre 2"/>
          <p:cNvSpPr>
            <a:spLocks noGrp="1"/>
          </p:cNvSpPr>
          <p:nvPr>
            <p:ph type="subTitle" idx="1"/>
          </p:nvPr>
        </p:nvSpPr>
        <p:spPr>
          <a:xfrm>
            <a:off x="1524000" y="2658139"/>
            <a:ext cx="9144000" cy="3583173"/>
          </a:xfrm>
        </p:spPr>
        <p:txBody>
          <a:bodyPr>
            <a:normAutofit fontScale="92500" lnSpcReduction="20000"/>
          </a:bodyPr>
          <a:lstStyle/>
          <a:p>
            <a:pPr algn="l">
              <a:buFont typeface="Wingdings" panose="05000000000000000000" pitchFamily="2" charset="2"/>
              <a:buChar char="q"/>
            </a:pPr>
            <a:r>
              <a:rPr lang="fr-FR" sz="3200" b="1" i="1" dirty="0">
                <a:solidFill>
                  <a:srgbClr val="C00000"/>
                </a:solidFill>
              </a:rPr>
              <a:t>Causes des MAPI</a:t>
            </a:r>
            <a:endParaRPr lang="fr-FR" sz="3200" dirty="0">
              <a:solidFill>
                <a:srgbClr val="C00000"/>
              </a:solidFill>
            </a:endParaRPr>
          </a:p>
          <a:p>
            <a:pPr marL="342900" lvl="0" indent="-342900" algn="l">
              <a:buFontTx/>
              <a:buChar char="-"/>
            </a:pPr>
            <a:r>
              <a:rPr lang="fr-FR" sz="3200" dirty="0" smtClean="0"/>
              <a:t>Erreur </a:t>
            </a:r>
            <a:r>
              <a:rPr lang="fr-FR" sz="3200" dirty="0"/>
              <a:t>au niveau de la conservation, la préparation, la manipulation ou de l’administration du vaccin ; </a:t>
            </a:r>
            <a:endParaRPr lang="fr-FR" sz="3200" dirty="0" smtClean="0"/>
          </a:p>
          <a:p>
            <a:pPr marL="342900" lvl="0" indent="-342900" algn="l">
              <a:buFontTx/>
              <a:buChar char="-"/>
            </a:pPr>
            <a:r>
              <a:rPr lang="fr-FR" sz="3200" dirty="0" smtClean="0"/>
              <a:t>Réaction </a:t>
            </a:r>
            <a:r>
              <a:rPr lang="fr-FR" sz="3200" dirty="0"/>
              <a:t>vaccinale due à des propriétés inhérentes au vaccin, allergie ; </a:t>
            </a:r>
            <a:endParaRPr lang="fr-FR" sz="3200" dirty="0" smtClean="0"/>
          </a:p>
          <a:p>
            <a:pPr marL="342900" lvl="0" indent="-342900" algn="l">
              <a:buFontTx/>
              <a:buChar char="-"/>
            </a:pPr>
            <a:r>
              <a:rPr lang="fr-FR" sz="3200" dirty="0" smtClean="0"/>
              <a:t>Réaction </a:t>
            </a:r>
            <a:r>
              <a:rPr lang="fr-FR" sz="3200" dirty="0"/>
              <a:t>à l’injection due à l’anxiété ou à la douleur au point d’injection mais non au vaccin ;	</a:t>
            </a:r>
          </a:p>
          <a:p>
            <a:pPr algn="l"/>
            <a:endParaRPr lang="fr-FR" sz="3200" dirty="0"/>
          </a:p>
          <a:p>
            <a:endParaRPr lang="fr-FR" sz="3200" dirty="0"/>
          </a:p>
        </p:txBody>
      </p:sp>
    </p:spTree>
    <p:extLst>
      <p:ext uri="{BB962C8B-B14F-4D97-AF65-F5344CB8AC3E}">
        <p14:creationId xmlns:p14="http://schemas.microsoft.com/office/powerpoint/2010/main" val="38466654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0"/>
            <a:ext cx="9144000" cy="2679405"/>
          </a:xfrm>
        </p:spPr>
        <p:txBody>
          <a:bodyPr>
            <a:normAutofit/>
          </a:bodyPr>
          <a:lstStyle/>
          <a:p>
            <a:r>
              <a:rPr lang="fr-FR" sz="5200" b="1" dirty="0">
                <a:latin typeface="+mn-lt"/>
              </a:rPr>
              <a:t>MANIFESTATION ADVERSE POST IMMUNISATION (MAPI) 3</a:t>
            </a:r>
            <a:endParaRPr lang="fr-FR" sz="5200" dirty="0">
              <a:latin typeface="+mn-lt"/>
            </a:endParaRPr>
          </a:p>
        </p:txBody>
      </p:sp>
      <p:sp>
        <p:nvSpPr>
          <p:cNvPr id="3" name="Sous-titre 2"/>
          <p:cNvSpPr>
            <a:spLocks noGrp="1"/>
          </p:cNvSpPr>
          <p:nvPr>
            <p:ph type="subTitle" idx="1"/>
          </p:nvPr>
        </p:nvSpPr>
        <p:spPr>
          <a:xfrm>
            <a:off x="1524000" y="2636875"/>
            <a:ext cx="9144000" cy="3721396"/>
          </a:xfrm>
        </p:spPr>
        <p:txBody>
          <a:bodyPr>
            <a:normAutofit fontScale="55000" lnSpcReduction="20000"/>
          </a:bodyPr>
          <a:lstStyle/>
          <a:p>
            <a:pPr algn="l">
              <a:buFont typeface="Wingdings" panose="05000000000000000000" pitchFamily="2" charset="2"/>
              <a:buChar char="q"/>
            </a:pPr>
            <a:r>
              <a:rPr lang="fr-FR" sz="5100" b="1" i="1" dirty="0" smtClean="0">
                <a:solidFill>
                  <a:srgbClr val="C00000"/>
                </a:solidFill>
              </a:rPr>
              <a:t>Mesures à observer pour éviter les MAPI (1)</a:t>
            </a:r>
            <a:endParaRPr lang="fr-FR" sz="5100" dirty="0" smtClean="0"/>
          </a:p>
          <a:p>
            <a:pPr marL="571500" lvl="0" indent="-571500" algn="l">
              <a:buFontTx/>
              <a:buChar char="-"/>
            </a:pPr>
            <a:r>
              <a:rPr lang="fr-FR" sz="5800" dirty="0" smtClean="0"/>
              <a:t>Vérifier </a:t>
            </a:r>
            <a:r>
              <a:rPr lang="fr-FR" sz="5800" dirty="0"/>
              <a:t>l’intégrité du flacon (fissure, fermeture) </a:t>
            </a:r>
            <a:r>
              <a:rPr lang="fr-FR" sz="5800" dirty="0" smtClean="0"/>
              <a:t>;</a:t>
            </a:r>
          </a:p>
          <a:p>
            <a:pPr marL="571500" lvl="0" indent="-571500" algn="l">
              <a:buFontTx/>
              <a:buChar char="-"/>
            </a:pPr>
            <a:r>
              <a:rPr lang="fr-FR" sz="5800" dirty="0" smtClean="0"/>
              <a:t>Vérifier les étiquettes des flacons (PCV, date de péremption, numéro du lot) ;</a:t>
            </a:r>
          </a:p>
          <a:p>
            <a:pPr marL="571500" lvl="0" indent="-571500" algn="l">
              <a:buFontTx/>
              <a:buChar char="-"/>
            </a:pPr>
            <a:r>
              <a:rPr lang="fr-FR" sz="5800" dirty="0" smtClean="0"/>
              <a:t>Vérifier </a:t>
            </a:r>
            <a:r>
              <a:rPr lang="fr-FR" sz="5800" dirty="0"/>
              <a:t>si le vaccin n’est pas exposé à la contamination (suspension, couleur) ;</a:t>
            </a:r>
          </a:p>
          <a:p>
            <a:pPr lvl="0" algn="l">
              <a:buFontTx/>
              <a:buChar char="-"/>
            </a:pPr>
            <a:endParaRPr lang="fr-FR" sz="5800" dirty="0"/>
          </a:p>
          <a:p>
            <a:r>
              <a:rPr lang="fr-FR" sz="1800" b="1" dirty="0"/>
              <a:t> </a:t>
            </a:r>
            <a:endParaRPr lang="fr-FR" sz="1800" dirty="0"/>
          </a:p>
          <a:p>
            <a:endParaRPr lang="fr-FR" dirty="0"/>
          </a:p>
        </p:txBody>
      </p:sp>
    </p:spTree>
    <p:extLst>
      <p:ext uri="{BB962C8B-B14F-4D97-AF65-F5344CB8AC3E}">
        <p14:creationId xmlns:p14="http://schemas.microsoft.com/office/powerpoint/2010/main" val="293100200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393405"/>
            <a:ext cx="9144000" cy="2020186"/>
          </a:xfrm>
        </p:spPr>
        <p:txBody>
          <a:bodyPr>
            <a:normAutofit fontScale="90000"/>
          </a:bodyPr>
          <a:lstStyle/>
          <a:p>
            <a:r>
              <a:rPr lang="fr-FR" sz="5200" b="1" dirty="0">
                <a:latin typeface="+mn-lt"/>
              </a:rPr>
              <a:t>MANIFESTATION ADVERSE POST IMMUNISATION (MAPI) 4</a:t>
            </a:r>
            <a:endParaRPr lang="fr-FR" sz="5200" dirty="0">
              <a:latin typeface="+mn-lt"/>
            </a:endParaRPr>
          </a:p>
        </p:txBody>
      </p:sp>
      <p:sp>
        <p:nvSpPr>
          <p:cNvPr id="3" name="Sous-titre 2"/>
          <p:cNvSpPr>
            <a:spLocks noGrp="1"/>
          </p:cNvSpPr>
          <p:nvPr>
            <p:ph type="subTitle" idx="1"/>
          </p:nvPr>
        </p:nvSpPr>
        <p:spPr>
          <a:xfrm>
            <a:off x="1524000" y="2402958"/>
            <a:ext cx="9640186" cy="3880884"/>
          </a:xfrm>
        </p:spPr>
        <p:txBody>
          <a:bodyPr>
            <a:noAutofit/>
          </a:bodyPr>
          <a:lstStyle/>
          <a:p>
            <a:pPr algn="l"/>
            <a:r>
              <a:rPr lang="fr-FR" sz="3000" b="1" i="1" dirty="0">
                <a:solidFill>
                  <a:srgbClr val="C00000"/>
                </a:solidFill>
              </a:rPr>
              <a:t>Mesures à observer  pour éviter les MAPI (2)</a:t>
            </a:r>
            <a:endParaRPr lang="fr-FR" sz="3000" dirty="0"/>
          </a:p>
          <a:p>
            <a:pPr marL="457200" lvl="0" indent="-457200" algn="l">
              <a:buFontTx/>
              <a:buChar char="-"/>
            </a:pPr>
            <a:r>
              <a:rPr lang="fr-FR" sz="3000" dirty="0" smtClean="0"/>
              <a:t>Vérifier </a:t>
            </a:r>
            <a:r>
              <a:rPr lang="fr-FR" sz="3000" dirty="0"/>
              <a:t>l’exposition à la chaleur et au gel (thermomètre, accumulateurs) </a:t>
            </a:r>
            <a:r>
              <a:rPr lang="fr-FR" sz="3000" dirty="0" smtClean="0"/>
              <a:t>;</a:t>
            </a:r>
          </a:p>
          <a:p>
            <a:pPr marL="457200" lvl="0" indent="-457200" algn="l">
              <a:buFontTx/>
              <a:buChar char="-"/>
            </a:pPr>
            <a:r>
              <a:rPr lang="fr-FR" sz="3000" dirty="0" smtClean="0"/>
              <a:t>Vérifier </a:t>
            </a:r>
            <a:r>
              <a:rPr lang="fr-FR" sz="3000" dirty="0"/>
              <a:t>l’étanchéité de l’emballage </a:t>
            </a:r>
            <a:r>
              <a:rPr lang="fr-FR" sz="3000" dirty="0" smtClean="0"/>
              <a:t>:</a:t>
            </a:r>
          </a:p>
          <a:p>
            <a:pPr marL="457200" lvl="0" indent="-457200" algn="l">
              <a:buFontTx/>
              <a:buChar char="-"/>
            </a:pPr>
            <a:r>
              <a:rPr lang="fr-FR" sz="3000" dirty="0" smtClean="0"/>
              <a:t>Si </a:t>
            </a:r>
            <a:r>
              <a:rPr lang="fr-FR" sz="3000" dirty="0"/>
              <a:t>la qualité des seringues et vaccins est douteuse </a:t>
            </a:r>
            <a:r>
              <a:rPr lang="fr-FR" sz="3000" dirty="0" smtClean="0"/>
              <a:t>;</a:t>
            </a:r>
          </a:p>
          <a:p>
            <a:pPr marL="457200" lvl="0" indent="-457200" algn="l">
              <a:buFontTx/>
              <a:buChar char="-"/>
            </a:pPr>
            <a:r>
              <a:rPr lang="fr-FR" sz="3000" dirty="0" smtClean="0"/>
              <a:t>Écarter </a:t>
            </a:r>
            <a:r>
              <a:rPr lang="fr-FR" sz="3000" dirty="0"/>
              <a:t>le flacon qui n’a pas d’étiquette </a:t>
            </a:r>
            <a:r>
              <a:rPr lang="fr-FR" sz="3000" dirty="0" smtClean="0"/>
              <a:t>;</a:t>
            </a:r>
          </a:p>
          <a:p>
            <a:pPr marL="457200" lvl="0" indent="-457200" algn="l">
              <a:buFontTx/>
              <a:buChar char="-"/>
            </a:pPr>
            <a:r>
              <a:rPr lang="fr-FR" sz="3000" dirty="0" smtClean="0"/>
              <a:t>Écarter </a:t>
            </a:r>
            <a:r>
              <a:rPr lang="fr-FR" sz="3000" dirty="0"/>
              <a:t>le flacon de vaccin entamé.</a:t>
            </a:r>
          </a:p>
          <a:p>
            <a:pPr algn="l"/>
            <a:endParaRPr lang="fr-FR" sz="3000" dirty="0"/>
          </a:p>
        </p:txBody>
      </p:sp>
    </p:spTree>
    <p:extLst>
      <p:ext uri="{BB962C8B-B14F-4D97-AF65-F5344CB8AC3E}">
        <p14:creationId xmlns:p14="http://schemas.microsoft.com/office/powerpoint/2010/main" val="11216288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659219"/>
            <a:ext cx="9144000" cy="2530548"/>
          </a:xfrm>
        </p:spPr>
        <p:txBody>
          <a:bodyPr>
            <a:normAutofit fontScale="90000"/>
          </a:bodyPr>
          <a:lstStyle/>
          <a:p>
            <a:r>
              <a:rPr lang="fr-FR" b="1" dirty="0">
                <a:solidFill>
                  <a:schemeClr val="accent4">
                    <a:lumMod val="50000"/>
                  </a:schemeClr>
                </a:solidFill>
                <a:latin typeface="+mn-lt"/>
              </a:rPr>
              <a:t>VI. LA CHAINE DU FROID(1)</a:t>
            </a:r>
            <a:br>
              <a:rPr lang="fr-FR" b="1" dirty="0">
                <a:solidFill>
                  <a:schemeClr val="accent4">
                    <a:lumMod val="50000"/>
                  </a:schemeClr>
                </a:solidFill>
                <a:latin typeface="+mn-lt"/>
              </a:rPr>
            </a:br>
            <a:endParaRPr lang="fr-FR" b="1" dirty="0">
              <a:latin typeface="+mn-lt"/>
            </a:endParaRPr>
          </a:p>
        </p:txBody>
      </p:sp>
      <p:sp>
        <p:nvSpPr>
          <p:cNvPr id="3" name="Sous-titre 2"/>
          <p:cNvSpPr>
            <a:spLocks noGrp="1"/>
          </p:cNvSpPr>
          <p:nvPr>
            <p:ph type="subTitle" idx="1"/>
          </p:nvPr>
        </p:nvSpPr>
        <p:spPr>
          <a:xfrm>
            <a:off x="1524000" y="2583712"/>
            <a:ext cx="9144000" cy="3721395"/>
          </a:xfrm>
        </p:spPr>
        <p:txBody>
          <a:bodyPr>
            <a:normAutofit/>
          </a:bodyPr>
          <a:lstStyle/>
          <a:p>
            <a:pPr algn="l">
              <a:buFont typeface="Wingdings" panose="05000000000000000000" pitchFamily="2" charset="2"/>
              <a:buChar char="q"/>
            </a:pPr>
            <a:r>
              <a:rPr lang="fr-FR" sz="3500" b="1" dirty="0">
                <a:solidFill>
                  <a:srgbClr val="C00000"/>
                </a:solidFill>
              </a:rPr>
              <a:t>Définition </a:t>
            </a:r>
            <a:endParaRPr lang="fr-FR" sz="3500" dirty="0">
              <a:solidFill>
                <a:srgbClr val="C00000"/>
              </a:solidFill>
            </a:endParaRPr>
          </a:p>
          <a:p>
            <a:pPr algn="l"/>
            <a:r>
              <a:rPr lang="fr-FR" sz="3500" dirty="0"/>
              <a:t>La chaîne du froid (CDF) consiste en une série de modalités de conservation et de transport, toutes destinées à conserver les vaccins à une température acceptable jusqu’à ce qu’ils arrivent à l’utilisateur.</a:t>
            </a:r>
          </a:p>
          <a:p>
            <a:endParaRPr lang="fr-FR" sz="3500" dirty="0"/>
          </a:p>
          <a:p>
            <a:pPr>
              <a:buFont typeface="Wingdings" panose="05000000000000000000" pitchFamily="2" charset="2"/>
              <a:buChar char="q"/>
            </a:pPr>
            <a:endParaRPr lang="fr-FR" dirty="0"/>
          </a:p>
          <a:p>
            <a:endParaRPr lang="fr-FR" dirty="0"/>
          </a:p>
        </p:txBody>
      </p:sp>
    </p:spTree>
    <p:extLst>
      <p:ext uri="{BB962C8B-B14F-4D97-AF65-F5344CB8AC3E}">
        <p14:creationId xmlns:p14="http://schemas.microsoft.com/office/powerpoint/2010/main" val="62304107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510363"/>
            <a:ext cx="9144000" cy="2030818"/>
          </a:xfrm>
        </p:spPr>
        <p:txBody>
          <a:bodyPr>
            <a:normAutofit fontScale="90000"/>
          </a:bodyPr>
          <a:lstStyle/>
          <a:p>
            <a:r>
              <a:rPr lang="fr-FR" b="1" dirty="0">
                <a:solidFill>
                  <a:schemeClr val="accent4">
                    <a:lumMod val="50000"/>
                  </a:schemeClr>
                </a:solidFill>
                <a:latin typeface="+mn-lt"/>
              </a:rPr>
              <a:t>LA CHAINE DU FROID (2)</a:t>
            </a:r>
            <a:r>
              <a:rPr lang="fr-FR" dirty="0">
                <a:solidFill>
                  <a:schemeClr val="accent4">
                    <a:lumMod val="50000"/>
                  </a:schemeClr>
                </a:solidFill>
                <a:latin typeface="+mn-lt"/>
              </a:rPr>
              <a:t/>
            </a:r>
            <a:br>
              <a:rPr lang="fr-FR" dirty="0">
                <a:solidFill>
                  <a:schemeClr val="accent4">
                    <a:lumMod val="50000"/>
                  </a:schemeClr>
                </a:solidFill>
                <a:latin typeface="+mn-lt"/>
              </a:rPr>
            </a:br>
            <a:endParaRPr lang="fr-FR" dirty="0">
              <a:latin typeface="+mn-lt"/>
            </a:endParaRPr>
          </a:p>
        </p:txBody>
      </p:sp>
      <p:sp>
        <p:nvSpPr>
          <p:cNvPr id="3" name="Sous-titre 2"/>
          <p:cNvSpPr>
            <a:spLocks noGrp="1"/>
          </p:cNvSpPr>
          <p:nvPr>
            <p:ph type="subTitle" idx="1"/>
          </p:nvPr>
        </p:nvSpPr>
        <p:spPr>
          <a:xfrm>
            <a:off x="1524000" y="1924493"/>
            <a:ext cx="9533860" cy="4295554"/>
          </a:xfrm>
        </p:spPr>
        <p:txBody>
          <a:bodyPr>
            <a:normAutofit/>
          </a:bodyPr>
          <a:lstStyle/>
          <a:p>
            <a:pPr algn="l">
              <a:buFont typeface="Wingdings" panose="05000000000000000000" pitchFamily="2" charset="2"/>
              <a:buChar char="q"/>
            </a:pPr>
            <a:r>
              <a:rPr lang="fr-FR" sz="3200" b="1" dirty="0">
                <a:solidFill>
                  <a:srgbClr val="C00000"/>
                </a:solidFill>
              </a:rPr>
              <a:t>Importance de la chaîne du froid</a:t>
            </a:r>
            <a:endParaRPr lang="fr-FR" sz="3200" dirty="0">
              <a:solidFill>
                <a:srgbClr val="C00000"/>
              </a:solidFill>
            </a:endParaRPr>
          </a:p>
          <a:p>
            <a:pPr algn="l"/>
            <a:r>
              <a:rPr lang="fr-FR" sz="3200" dirty="0"/>
              <a:t>Maintien de la chaine du froid est important dans le cadre des activités de vaccination pour 3 raisons fondamentales :</a:t>
            </a:r>
          </a:p>
          <a:p>
            <a:pPr marL="457200" lvl="0" indent="-457200" algn="l">
              <a:buFontTx/>
              <a:buChar char="-"/>
            </a:pPr>
            <a:r>
              <a:rPr lang="fr-FR" sz="3200" dirty="0" smtClean="0"/>
              <a:t>Vaccins </a:t>
            </a:r>
            <a:r>
              <a:rPr lang="fr-FR" sz="3200" dirty="0"/>
              <a:t>thermosensibles </a:t>
            </a:r>
            <a:r>
              <a:rPr lang="fr-FR" sz="3200" dirty="0" smtClean="0"/>
              <a:t>;</a:t>
            </a:r>
          </a:p>
          <a:p>
            <a:pPr marL="457200" lvl="0" indent="-457200" algn="l">
              <a:buFontTx/>
              <a:buChar char="-"/>
            </a:pPr>
            <a:r>
              <a:rPr lang="fr-FR" sz="3200" dirty="0" smtClean="0"/>
              <a:t>Altération </a:t>
            </a:r>
            <a:r>
              <a:rPr lang="fr-FR" sz="3200" dirty="0"/>
              <a:t>des vaccins irréversible </a:t>
            </a:r>
            <a:r>
              <a:rPr lang="fr-FR" sz="3200" dirty="0" smtClean="0"/>
              <a:t>;</a:t>
            </a:r>
          </a:p>
          <a:p>
            <a:pPr marL="457200" lvl="0" indent="-457200" algn="l">
              <a:buFontTx/>
              <a:buChar char="-"/>
            </a:pPr>
            <a:r>
              <a:rPr lang="fr-FR" sz="3200" dirty="0" smtClean="0"/>
              <a:t>Effets </a:t>
            </a:r>
            <a:r>
              <a:rPr lang="fr-FR" sz="3200" dirty="0"/>
              <a:t>successifs  altérations s’additionnent</a:t>
            </a:r>
          </a:p>
          <a:p>
            <a:endParaRPr lang="fr-FR" dirty="0"/>
          </a:p>
          <a:p>
            <a:endParaRPr lang="fr-FR" dirty="0"/>
          </a:p>
        </p:txBody>
      </p:sp>
    </p:spTree>
    <p:extLst>
      <p:ext uri="{BB962C8B-B14F-4D97-AF65-F5344CB8AC3E}">
        <p14:creationId xmlns:p14="http://schemas.microsoft.com/office/powerpoint/2010/main" val="280161705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35935"/>
            <a:ext cx="9144000" cy="2073349"/>
          </a:xfrm>
        </p:spPr>
        <p:txBody>
          <a:bodyPr>
            <a:normAutofit fontScale="90000"/>
          </a:bodyPr>
          <a:lstStyle/>
          <a:p>
            <a:r>
              <a:rPr lang="fr-FR" b="1" dirty="0">
                <a:solidFill>
                  <a:schemeClr val="accent4">
                    <a:lumMod val="50000"/>
                  </a:schemeClr>
                </a:solidFill>
                <a:latin typeface="+mn-lt"/>
              </a:rPr>
              <a:t>LA CHAINE DU FROID (3)</a:t>
            </a:r>
            <a:r>
              <a:rPr lang="fr-FR" dirty="0">
                <a:solidFill>
                  <a:schemeClr val="accent4">
                    <a:lumMod val="50000"/>
                  </a:schemeClr>
                </a:solidFill>
                <a:latin typeface="+mn-lt"/>
              </a:rPr>
              <a:t/>
            </a:r>
            <a:br>
              <a:rPr lang="fr-FR" dirty="0">
                <a:solidFill>
                  <a:schemeClr val="accent4">
                    <a:lumMod val="50000"/>
                  </a:schemeClr>
                </a:solidFill>
                <a:latin typeface="+mn-lt"/>
              </a:rPr>
            </a:br>
            <a:endParaRPr lang="fr-FR" dirty="0">
              <a:latin typeface="+mn-lt"/>
            </a:endParaRPr>
          </a:p>
        </p:txBody>
      </p:sp>
      <p:sp>
        <p:nvSpPr>
          <p:cNvPr id="3" name="Sous-titre 2"/>
          <p:cNvSpPr>
            <a:spLocks noGrp="1"/>
          </p:cNvSpPr>
          <p:nvPr>
            <p:ph type="subTitle" idx="1"/>
          </p:nvPr>
        </p:nvSpPr>
        <p:spPr>
          <a:xfrm>
            <a:off x="1524000" y="2041451"/>
            <a:ext cx="9144000" cy="4199861"/>
          </a:xfrm>
        </p:spPr>
        <p:txBody>
          <a:bodyPr>
            <a:normAutofit/>
          </a:bodyPr>
          <a:lstStyle/>
          <a:p>
            <a:pPr algn="l">
              <a:buFont typeface="Wingdings" panose="05000000000000000000" pitchFamily="2" charset="2"/>
              <a:buChar char="q"/>
            </a:pPr>
            <a:r>
              <a:rPr lang="fr-FR" sz="3200" b="1" dirty="0">
                <a:solidFill>
                  <a:srgbClr val="C00000"/>
                </a:solidFill>
              </a:rPr>
              <a:t>Matériels de la chaîne du froid(1)</a:t>
            </a:r>
            <a:endParaRPr lang="fr-FR" sz="3200" dirty="0">
              <a:solidFill>
                <a:srgbClr val="C00000"/>
              </a:solidFill>
            </a:endParaRPr>
          </a:p>
          <a:p>
            <a:pPr algn="l"/>
            <a:r>
              <a:rPr lang="fr-FR" sz="3200" b="1" i="1" dirty="0"/>
              <a:t> </a:t>
            </a:r>
            <a:r>
              <a:rPr lang="fr-FR" sz="3200" b="1" i="1" u="sng" dirty="0">
                <a:solidFill>
                  <a:schemeClr val="accent6">
                    <a:lumMod val="75000"/>
                  </a:schemeClr>
                </a:solidFill>
              </a:rPr>
              <a:t> pour la production du froid</a:t>
            </a:r>
            <a:r>
              <a:rPr lang="fr-FR" sz="3200" b="1" i="1" dirty="0"/>
              <a:t>:</a:t>
            </a:r>
            <a:endParaRPr lang="fr-FR" sz="3200" dirty="0"/>
          </a:p>
          <a:p>
            <a:pPr marL="457200" lvl="0" indent="-457200" algn="l">
              <a:buFontTx/>
              <a:buChar char="-"/>
            </a:pPr>
            <a:r>
              <a:rPr lang="fr-FR" sz="3200" dirty="0" smtClean="0"/>
              <a:t>Les </a:t>
            </a:r>
            <a:r>
              <a:rPr lang="fr-FR" sz="3200" dirty="0"/>
              <a:t>chambres froides </a:t>
            </a:r>
            <a:r>
              <a:rPr lang="fr-FR" sz="3200" dirty="0" smtClean="0"/>
              <a:t>;</a:t>
            </a:r>
          </a:p>
          <a:p>
            <a:pPr marL="457200" lvl="0" indent="-457200" algn="l">
              <a:buFontTx/>
              <a:buChar char="-"/>
            </a:pPr>
            <a:r>
              <a:rPr lang="fr-FR" sz="3200" dirty="0" smtClean="0"/>
              <a:t>Les </a:t>
            </a:r>
            <a:r>
              <a:rPr lang="fr-FR" sz="3200" dirty="0"/>
              <a:t>congélateurs </a:t>
            </a:r>
            <a:r>
              <a:rPr lang="fr-FR" sz="3200" dirty="0" smtClean="0"/>
              <a:t>;</a:t>
            </a:r>
          </a:p>
          <a:p>
            <a:pPr marL="457200" lvl="0" indent="-457200" algn="l">
              <a:buFontTx/>
              <a:buChar char="-"/>
            </a:pPr>
            <a:r>
              <a:rPr lang="fr-FR" sz="3200" dirty="0" smtClean="0"/>
              <a:t>Les </a:t>
            </a:r>
            <a:r>
              <a:rPr lang="fr-FR" sz="3200" dirty="0"/>
              <a:t>réfrigérateurs</a:t>
            </a:r>
            <a:r>
              <a:rPr lang="fr-FR" dirty="0"/>
              <a:t>.</a:t>
            </a:r>
            <a:r>
              <a:rPr lang="fr-FR" b="1" i="1" dirty="0"/>
              <a:t> </a:t>
            </a:r>
            <a:endParaRPr lang="fr-FR" dirty="0"/>
          </a:p>
          <a:p>
            <a:endParaRPr lang="fr-FR" dirty="0"/>
          </a:p>
          <a:p>
            <a:endParaRPr lang="fr-FR" dirty="0"/>
          </a:p>
          <a:p>
            <a:endParaRPr lang="fr-FR" dirty="0"/>
          </a:p>
        </p:txBody>
      </p:sp>
    </p:spTree>
    <p:extLst>
      <p:ext uri="{BB962C8B-B14F-4D97-AF65-F5344CB8AC3E}">
        <p14:creationId xmlns:p14="http://schemas.microsoft.com/office/powerpoint/2010/main" val="34967025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637953"/>
            <a:ext cx="9144000" cy="2030819"/>
          </a:xfrm>
        </p:spPr>
        <p:txBody>
          <a:bodyPr>
            <a:normAutofit fontScale="90000"/>
          </a:bodyPr>
          <a:lstStyle/>
          <a:p>
            <a:r>
              <a:rPr lang="fr-FR" b="1" dirty="0">
                <a:solidFill>
                  <a:schemeClr val="accent4">
                    <a:lumMod val="50000"/>
                  </a:schemeClr>
                </a:solidFill>
                <a:latin typeface="+mn-lt"/>
              </a:rPr>
              <a:t>LA CHAINE DU FROID (4)</a:t>
            </a:r>
            <a:r>
              <a:rPr lang="fr-FR" dirty="0">
                <a:solidFill>
                  <a:schemeClr val="accent4">
                    <a:lumMod val="50000"/>
                  </a:schemeClr>
                </a:solidFill>
                <a:latin typeface="+mn-lt"/>
              </a:rPr>
              <a:t/>
            </a:r>
            <a:br>
              <a:rPr lang="fr-FR" dirty="0">
                <a:solidFill>
                  <a:schemeClr val="accent4">
                    <a:lumMod val="50000"/>
                  </a:schemeClr>
                </a:solidFill>
                <a:latin typeface="+mn-lt"/>
              </a:rPr>
            </a:br>
            <a:endParaRPr lang="fr-FR" dirty="0">
              <a:latin typeface="+mn-lt"/>
            </a:endParaRPr>
          </a:p>
        </p:txBody>
      </p:sp>
      <p:sp>
        <p:nvSpPr>
          <p:cNvPr id="3" name="Sous-titre 2"/>
          <p:cNvSpPr>
            <a:spLocks noGrp="1"/>
          </p:cNvSpPr>
          <p:nvPr>
            <p:ph type="subTitle" idx="1"/>
          </p:nvPr>
        </p:nvSpPr>
        <p:spPr>
          <a:xfrm>
            <a:off x="1524000" y="2083981"/>
            <a:ext cx="9144000" cy="4146698"/>
          </a:xfrm>
        </p:spPr>
        <p:txBody>
          <a:bodyPr>
            <a:normAutofit/>
          </a:bodyPr>
          <a:lstStyle/>
          <a:p>
            <a:pPr algn="l"/>
            <a:r>
              <a:rPr lang="fr-FR" sz="3200" b="1" dirty="0">
                <a:solidFill>
                  <a:srgbClr val="C00000"/>
                </a:solidFill>
              </a:rPr>
              <a:t>Matériels de la chaîne du froid (2)</a:t>
            </a:r>
            <a:endParaRPr lang="fr-FR" sz="3200" b="1" i="1" dirty="0"/>
          </a:p>
          <a:p>
            <a:pPr algn="l"/>
            <a:r>
              <a:rPr lang="fr-FR" sz="3200" b="1" i="1" u="sng" dirty="0">
                <a:solidFill>
                  <a:schemeClr val="accent6">
                    <a:lumMod val="75000"/>
                  </a:schemeClr>
                </a:solidFill>
              </a:rPr>
              <a:t>Pour la conservation  du froid:</a:t>
            </a:r>
            <a:r>
              <a:rPr lang="fr-FR" sz="3200" b="1" i="1" dirty="0"/>
              <a:t> </a:t>
            </a:r>
            <a:endParaRPr lang="fr-FR" sz="3200" dirty="0"/>
          </a:p>
          <a:p>
            <a:pPr lvl="0" algn="l">
              <a:buFontTx/>
              <a:buChar char="-"/>
            </a:pPr>
            <a:r>
              <a:rPr lang="fr-FR" sz="3200" dirty="0"/>
              <a:t>Les emballages isothermes ;</a:t>
            </a:r>
          </a:p>
          <a:p>
            <a:pPr lvl="0" algn="l">
              <a:buFontTx/>
              <a:buChar char="-"/>
            </a:pPr>
            <a:r>
              <a:rPr lang="fr-FR" sz="3200" dirty="0"/>
              <a:t>Les glacières proprement dites ;</a:t>
            </a:r>
          </a:p>
          <a:p>
            <a:pPr lvl="0" algn="l">
              <a:buFontTx/>
              <a:buChar char="-"/>
            </a:pPr>
            <a:r>
              <a:rPr lang="fr-FR" sz="3200" dirty="0"/>
              <a:t>Les porte-vaccins ou glacières portatives ;</a:t>
            </a:r>
          </a:p>
          <a:p>
            <a:pPr lvl="0" algn="l">
              <a:buFontTx/>
              <a:buChar char="-"/>
            </a:pPr>
            <a:r>
              <a:rPr lang="fr-FR" sz="3200" dirty="0"/>
              <a:t>Les coussinets en mousse ;</a:t>
            </a:r>
          </a:p>
          <a:p>
            <a:pPr lvl="0" algn="l">
              <a:buFontTx/>
              <a:buChar char="-"/>
            </a:pPr>
            <a:r>
              <a:rPr lang="fr-FR" sz="3200" dirty="0"/>
              <a:t>Les accumulateurs de froid</a:t>
            </a:r>
          </a:p>
          <a:p>
            <a:endParaRPr lang="fr-FR" sz="3200" dirty="0"/>
          </a:p>
        </p:txBody>
      </p:sp>
    </p:spTree>
    <p:extLst>
      <p:ext uri="{BB962C8B-B14F-4D97-AF65-F5344CB8AC3E}">
        <p14:creationId xmlns:p14="http://schemas.microsoft.com/office/powerpoint/2010/main" val="23152873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510363"/>
            <a:ext cx="9144000" cy="1701209"/>
          </a:xfrm>
        </p:spPr>
        <p:txBody>
          <a:bodyPr>
            <a:normAutofit fontScale="90000"/>
          </a:bodyPr>
          <a:lstStyle/>
          <a:p>
            <a:r>
              <a:rPr lang="fr-FR" b="1" dirty="0">
                <a:solidFill>
                  <a:schemeClr val="accent4">
                    <a:lumMod val="50000"/>
                  </a:schemeClr>
                </a:solidFill>
                <a:latin typeface="+mn-lt"/>
              </a:rPr>
              <a:t>LA CHAINE DU FROID (5)</a:t>
            </a:r>
            <a:r>
              <a:rPr lang="fr-FR" dirty="0">
                <a:solidFill>
                  <a:schemeClr val="accent4">
                    <a:lumMod val="50000"/>
                  </a:schemeClr>
                </a:solidFill>
                <a:latin typeface="+mn-lt"/>
              </a:rPr>
              <a:t/>
            </a:r>
            <a:br>
              <a:rPr lang="fr-FR" dirty="0">
                <a:solidFill>
                  <a:schemeClr val="accent4">
                    <a:lumMod val="50000"/>
                  </a:schemeClr>
                </a:solidFill>
                <a:latin typeface="+mn-lt"/>
              </a:rPr>
            </a:br>
            <a:endParaRPr lang="fr-FR" dirty="0">
              <a:latin typeface="+mn-lt"/>
            </a:endParaRPr>
          </a:p>
        </p:txBody>
      </p:sp>
      <p:sp>
        <p:nvSpPr>
          <p:cNvPr id="3" name="Sous-titre 2"/>
          <p:cNvSpPr>
            <a:spLocks noGrp="1"/>
          </p:cNvSpPr>
          <p:nvPr>
            <p:ph type="subTitle" idx="1"/>
          </p:nvPr>
        </p:nvSpPr>
        <p:spPr>
          <a:xfrm>
            <a:off x="1524000" y="1541721"/>
            <a:ext cx="9144000" cy="4742121"/>
          </a:xfrm>
        </p:spPr>
        <p:txBody>
          <a:bodyPr>
            <a:normAutofit/>
          </a:bodyPr>
          <a:lstStyle/>
          <a:p>
            <a:pPr marL="548640" lvl="2" algn="l"/>
            <a:r>
              <a:rPr lang="fr-FR" sz="3200" b="1" dirty="0">
                <a:solidFill>
                  <a:srgbClr val="C00000"/>
                </a:solidFill>
              </a:rPr>
              <a:t>Matériels de la chaîne du froid (3)</a:t>
            </a:r>
            <a:endParaRPr lang="fr-FR" sz="3200" b="1" i="1" dirty="0"/>
          </a:p>
          <a:p>
            <a:pPr marL="548640" lvl="2" algn="l"/>
            <a:r>
              <a:rPr lang="fr-FR" sz="3200" b="1" i="1" u="sng" dirty="0">
                <a:solidFill>
                  <a:schemeClr val="accent6">
                    <a:lumMod val="75000"/>
                  </a:schemeClr>
                </a:solidFill>
              </a:rPr>
              <a:t>Le matériel de monitorage de la CDF utilisés au centre de santé</a:t>
            </a:r>
            <a:endParaRPr lang="fr-FR" sz="3200" u="sng" dirty="0">
              <a:solidFill>
                <a:schemeClr val="accent6">
                  <a:lumMod val="75000"/>
                </a:schemeClr>
              </a:solidFill>
            </a:endParaRPr>
          </a:p>
          <a:p>
            <a:pPr marL="457200" lvl="0" indent="-457200" algn="l">
              <a:buFontTx/>
              <a:buChar char="-"/>
            </a:pPr>
            <a:r>
              <a:rPr lang="fr-FR" sz="3200" dirty="0" smtClean="0"/>
              <a:t>Les </a:t>
            </a:r>
            <a:r>
              <a:rPr lang="fr-FR" sz="3200" dirty="0"/>
              <a:t>pastilles de contrôle des vaccins (PVC); </a:t>
            </a:r>
            <a:endParaRPr lang="fr-FR" sz="3200" dirty="0" smtClean="0"/>
          </a:p>
          <a:p>
            <a:pPr marL="457200" lvl="0" indent="-457200" algn="l">
              <a:buFontTx/>
              <a:buChar char="-"/>
            </a:pPr>
            <a:r>
              <a:rPr lang="fr-FR" sz="3200" dirty="0" smtClean="0"/>
              <a:t>La </a:t>
            </a:r>
            <a:r>
              <a:rPr lang="fr-FR" sz="3200" dirty="0"/>
              <a:t>fiche de contrôle de la T° du frigo ; </a:t>
            </a:r>
            <a:endParaRPr lang="fr-FR" sz="3200" dirty="0" smtClean="0"/>
          </a:p>
          <a:p>
            <a:pPr marL="457200" lvl="0" indent="-457200" algn="l">
              <a:buFontTx/>
              <a:buChar char="-"/>
            </a:pPr>
            <a:r>
              <a:rPr lang="fr-FR" sz="3200" dirty="0" smtClean="0"/>
              <a:t>Le  </a:t>
            </a:r>
            <a:r>
              <a:rPr lang="fr-FR" sz="3200" dirty="0"/>
              <a:t>thermomètre </a:t>
            </a:r>
            <a:r>
              <a:rPr lang="fr-FR" sz="3200" dirty="0" smtClean="0"/>
              <a:t>;</a:t>
            </a:r>
          </a:p>
          <a:p>
            <a:pPr marL="457200" lvl="0" indent="-457200" algn="l">
              <a:buFontTx/>
              <a:buChar char="-"/>
            </a:pPr>
            <a:r>
              <a:rPr lang="fr-FR" sz="3200" dirty="0" smtClean="0"/>
              <a:t>Les </a:t>
            </a:r>
            <a:r>
              <a:rPr lang="fr-FR" sz="3200" dirty="0"/>
              <a:t>indicateurs de congélation.  </a:t>
            </a:r>
          </a:p>
          <a:p>
            <a:endParaRPr lang="fr-FR" sz="3200" dirty="0"/>
          </a:p>
          <a:p>
            <a:endParaRPr lang="fr-FR" dirty="0"/>
          </a:p>
          <a:p>
            <a:endParaRPr lang="fr-FR" dirty="0"/>
          </a:p>
        </p:txBody>
      </p:sp>
    </p:spTree>
    <p:extLst>
      <p:ext uri="{BB962C8B-B14F-4D97-AF65-F5344CB8AC3E}">
        <p14:creationId xmlns:p14="http://schemas.microsoft.com/office/powerpoint/2010/main" val="140115219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78465"/>
            <a:ext cx="9144000" cy="2169042"/>
          </a:xfrm>
        </p:spPr>
        <p:txBody>
          <a:bodyPr>
            <a:normAutofit fontScale="90000"/>
          </a:bodyPr>
          <a:lstStyle/>
          <a:p>
            <a:r>
              <a:rPr lang="fr-FR" b="1" dirty="0">
                <a:solidFill>
                  <a:schemeClr val="accent4">
                    <a:lumMod val="50000"/>
                  </a:schemeClr>
                </a:solidFill>
                <a:latin typeface="+mn-lt"/>
              </a:rPr>
              <a:t>LA CHAINE DU FROID (6)</a:t>
            </a:r>
            <a:r>
              <a:rPr lang="fr-FR" dirty="0">
                <a:solidFill>
                  <a:schemeClr val="accent4">
                    <a:lumMod val="50000"/>
                  </a:schemeClr>
                </a:solidFill>
                <a:latin typeface="+mn-lt"/>
              </a:rPr>
              <a:t/>
            </a:r>
            <a:br>
              <a:rPr lang="fr-FR" dirty="0">
                <a:solidFill>
                  <a:schemeClr val="accent4">
                    <a:lumMod val="50000"/>
                  </a:schemeClr>
                </a:solidFill>
                <a:latin typeface="+mn-lt"/>
              </a:rPr>
            </a:br>
            <a:endParaRPr lang="fr-FR" dirty="0">
              <a:latin typeface="+mn-lt"/>
            </a:endParaRPr>
          </a:p>
        </p:txBody>
      </p:sp>
      <p:sp>
        <p:nvSpPr>
          <p:cNvPr id="3" name="Sous-titre 2"/>
          <p:cNvSpPr>
            <a:spLocks noGrp="1"/>
          </p:cNvSpPr>
          <p:nvPr>
            <p:ph type="subTitle" idx="1"/>
          </p:nvPr>
        </p:nvSpPr>
        <p:spPr>
          <a:xfrm>
            <a:off x="1524000" y="2052084"/>
            <a:ext cx="9144000" cy="4189228"/>
          </a:xfrm>
        </p:spPr>
        <p:txBody>
          <a:bodyPr>
            <a:normAutofit fontScale="92500" lnSpcReduction="20000"/>
          </a:bodyPr>
          <a:lstStyle/>
          <a:p>
            <a:pPr lvl="1" algn="l">
              <a:buFont typeface="Wingdings" panose="05000000000000000000" pitchFamily="2" charset="2"/>
              <a:buChar char="q"/>
            </a:pPr>
            <a:r>
              <a:rPr lang="fr-FR" sz="3200" b="1" dirty="0">
                <a:solidFill>
                  <a:srgbClr val="C00000"/>
                </a:solidFill>
              </a:rPr>
              <a:t>Dispositions à prendre pour obtenir constamment du froid dans le réfrigérateur</a:t>
            </a:r>
            <a:endParaRPr lang="fr-FR" sz="3200" dirty="0">
              <a:solidFill>
                <a:srgbClr val="C00000"/>
              </a:solidFill>
            </a:endParaRPr>
          </a:p>
          <a:p>
            <a:pPr marL="457200" lvl="0" indent="-457200" algn="l">
              <a:buFontTx/>
              <a:buChar char="-"/>
            </a:pPr>
            <a:r>
              <a:rPr lang="fr-FR" sz="3200" dirty="0" smtClean="0"/>
              <a:t>Installer </a:t>
            </a:r>
            <a:r>
              <a:rPr lang="fr-FR" sz="3200" dirty="0"/>
              <a:t>correctement le réfrigérateur  à l’abri du soleil et de la chaleur dans un local frais à une distance de 15 à 30 cm du mur </a:t>
            </a:r>
            <a:r>
              <a:rPr lang="fr-FR" sz="3200" dirty="0" smtClean="0"/>
              <a:t>;</a:t>
            </a:r>
          </a:p>
          <a:p>
            <a:pPr marL="457200" lvl="0" indent="-457200" algn="l">
              <a:buFontTx/>
              <a:buChar char="-"/>
            </a:pPr>
            <a:r>
              <a:rPr lang="fr-FR" sz="3200" dirty="0" smtClean="0"/>
              <a:t>Surélever </a:t>
            </a:r>
            <a:r>
              <a:rPr lang="fr-FR" sz="3200" dirty="0"/>
              <a:t>le réfrigérateur sur des cales hautes de 5cm </a:t>
            </a:r>
            <a:r>
              <a:rPr lang="fr-FR" sz="3200" dirty="0" smtClean="0"/>
              <a:t>;</a:t>
            </a:r>
          </a:p>
          <a:p>
            <a:pPr marL="457200" lvl="0" indent="-457200" algn="l">
              <a:buFontTx/>
              <a:buChar char="-"/>
            </a:pPr>
            <a:r>
              <a:rPr lang="fr-FR" sz="3200" dirty="0" smtClean="0"/>
              <a:t>Limiter </a:t>
            </a:r>
            <a:r>
              <a:rPr lang="fr-FR" sz="3200" dirty="0"/>
              <a:t>les pertes de froid, pour se faire, ne l’ouvrir qu’en cas de nécessité de service </a:t>
            </a:r>
            <a:r>
              <a:rPr lang="fr-FR" sz="3200" dirty="0" smtClean="0"/>
              <a:t>;</a:t>
            </a:r>
          </a:p>
          <a:p>
            <a:pPr marL="457200" lvl="0" indent="-457200" algn="l">
              <a:buFontTx/>
              <a:buChar char="-"/>
            </a:pPr>
            <a:r>
              <a:rPr lang="fr-FR" sz="3200" dirty="0" smtClean="0"/>
              <a:t>Entretenir </a:t>
            </a:r>
            <a:r>
              <a:rPr lang="fr-FR" sz="3200" dirty="0"/>
              <a:t>régulièrement en nettoyant et en dégivrant le réfrigérateur</a:t>
            </a:r>
            <a:endParaRPr lang="fr-FR" dirty="0"/>
          </a:p>
        </p:txBody>
      </p:sp>
    </p:spTree>
    <p:extLst>
      <p:ext uri="{BB962C8B-B14F-4D97-AF65-F5344CB8AC3E}">
        <p14:creationId xmlns:p14="http://schemas.microsoft.com/office/powerpoint/2010/main" val="4006194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393405"/>
            <a:ext cx="9144000" cy="3009014"/>
          </a:xfrm>
        </p:spPr>
        <p:txBody>
          <a:bodyPr>
            <a:normAutofit fontScale="90000"/>
          </a:bodyPr>
          <a:lstStyle/>
          <a:p>
            <a:r>
              <a:rPr lang="fr-FR" sz="4800" b="1" dirty="0">
                <a:solidFill>
                  <a:schemeClr val="accent5">
                    <a:lumMod val="50000"/>
                  </a:schemeClr>
                </a:solidFill>
              </a:rPr>
              <a:t>I</a:t>
            </a:r>
            <a:r>
              <a:rPr lang="fr-FR" sz="4800" b="1" dirty="0">
                <a:solidFill>
                  <a:schemeClr val="accent5">
                    <a:lumMod val="50000"/>
                  </a:schemeClr>
                </a:solidFill>
                <a:latin typeface="+mn-lt"/>
              </a:rPr>
              <a:t>. </a:t>
            </a:r>
            <a:r>
              <a:rPr lang="fr-FR" b="1" dirty="0">
                <a:solidFill>
                  <a:schemeClr val="accent5">
                    <a:lumMod val="50000"/>
                  </a:schemeClr>
                </a:solidFill>
                <a:latin typeface="+mn-lt"/>
              </a:rPr>
              <a:t>DÉFINITIONS DE CONCEPTS LIÉS À LA VACCINATION (1)</a:t>
            </a:r>
            <a:r>
              <a:rPr lang="fr-FR" dirty="0"/>
              <a:t/>
            </a:r>
            <a:br>
              <a:rPr lang="fr-FR" dirty="0"/>
            </a:br>
            <a:endParaRPr lang="fr-FR" dirty="0"/>
          </a:p>
        </p:txBody>
      </p:sp>
      <p:sp>
        <p:nvSpPr>
          <p:cNvPr id="3" name="Sous-titre 2"/>
          <p:cNvSpPr>
            <a:spLocks noGrp="1"/>
          </p:cNvSpPr>
          <p:nvPr>
            <p:ph type="subTitle" idx="1"/>
          </p:nvPr>
        </p:nvSpPr>
        <p:spPr>
          <a:xfrm>
            <a:off x="1523999" y="2679405"/>
            <a:ext cx="9587023" cy="3583172"/>
          </a:xfrm>
        </p:spPr>
        <p:txBody>
          <a:bodyPr>
            <a:normAutofit/>
          </a:bodyPr>
          <a:lstStyle/>
          <a:p>
            <a:pPr algn="l">
              <a:buFont typeface="Wingdings" panose="05000000000000000000" pitchFamily="2" charset="2"/>
              <a:buChar char="q"/>
            </a:pPr>
            <a:r>
              <a:rPr lang="fr-FR" sz="3200" b="1" i="1" dirty="0">
                <a:solidFill>
                  <a:srgbClr val="C00000"/>
                </a:solidFill>
              </a:rPr>
              <a:t>Vaccin</a:t>
            </a:r>
            <a:endParaRPr lang="fr-FR" sz="3200" dirty="0">
              <a:solidFill>
                <a:srgbClr val="C00000"/>
              </a:solidFill>
            </a:endParaRPr>
          </a:p>
          <a:p>
            <a:pPr algn="l"/>
            <a:r>
              <a:rPr lang="fr-FR" sz="3200" dirty="0"/>
              <a:t>C’est une substance qui détermine dans l’organisme un état de résistance à une maladie donnée en faisant appel à ses défenses propres avec l’avantage d’être plus durable que l’efficacité d’un sérum</a:t>
            </a:r>
            <a:r>
              <a:rPr lang="fr-FR" dirty="0"/>
              <a:t>.</a:t>
            </a:r>
          </a:p>
          <a:p>
            <a:endParaRPr lang="fr-FR" dirty="0"/>
          </a:p>
          <a:p>
            <a:endParaRPr lang="fr-FR" dirty="0"/>
          </a:p>
          <a:p>
            <a:endParaRPr lang="fr-FR" dirty="0"/>
          </a:p>
        </p:txBody>
      </p:sp>
    </p:spTree>
    <p:extLst>
      <p:ext uri="{BB962C8B-B14F-4D97-AF65-F5344CB8AC3E}">
        <p14:creationId xmlns:p14="http://schemas.microsoft.com/office/powerpoint/2010/main" val="361567345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329609"/>
            <a:ext cx="9144000" cy="1733107"/>
          </a:xfrm>
        </p:spPr>
        <p:txBody>
          <a:bodyPr>
            <a:normAutofit/>
          </a:bodyPr>
          <a:lstStyle/>
          <a:p>
            <a:r>
              <a:rPr lang="fr-FR" sz="5400" b="1" dirty="0">
                <a:solidFill>
                  <a:schemeClr val="accent4">
                    <a:lumMod val="50000"/>
                  </a:schemeClr>
                </a:solidFill>
                <a:latin typeface="+mn-lt"/>
              </a:rPr>
              <a:t>LA CHAINE DU FROID (7)</a:t>
            </a:r>
            <a:endParaRPr lang="fr-FR" sz="5400" dirty="0">
              <a:latin typeface="+mn-lt"/>
            </a:endParaRPr>
          </a:p>
        </p:txBody>
      </p:sp>
      <p:sp>
        <p:nvSpPr>
          <p:cNvPr id="3" name="Sous-titre 2"/>
          <p:cNvSpPr>
            <a:spLocks noGrp="1"/>
          </p:cNvSpPr>
          <p:nvPr>
            <p:ph type="subTitle" idx="1"/>
          </p:nvPr>
        </p:nvSpPr>
        <p:spPr>
          <a:xfrm>
            <a:off x="1524000" y="1913860"/>
            <a:ext cx="9144000" cy="4338084"/>
          </a:xfrm>
        </p:spPr>
        <p:txBody>
          <a:bodyPr>
            <a:normAutofit/>
          </a:bodyPr>
          <a:lstStyle/>
          <a:p>
            <a:pPr marL="182880" lvl="0" indent="-182880" algn="l" defTabSz="914400">
              <a:lnSpc>
                <a:spcPct val="100000"/>
              </a:lnSpc>
              <a:spcBef>
                <a:spcPct val="20000"/>
              </a:spcBef>
              <a:buClr>
                <a:srgbClr val="93A299"/>
              </a:buClr>
              <a:buSzPct val="85000"/>
              <a:buFont typeface="Wingdings" panose="05000000000000000000" pitchFamily="2" charset="2"/>
              <a:buChar char="q"/>
            </a:pPr>
            <a:r>
              <a:rPr lang="fr-FR" sz="3200" b="1" dirty="0">
                <a:solidFill>
                  <a:srgbClr val="C00000"/>
                </a:solidFill>
              </a:rPr>
              <a:t>Entretien préventif du réfrigérateur</a:t>
            </a:r>
            <a:endParaRPr lang="fr-FR" sz="3200" dirty="0">
              <a:solidFill>
                <a:srgbClr val="C00000"/>
              </a:solidFill>
            </a:endParaRPr>
          </a:p>
          <a:p>
            <a:pPr marL="182880" lvl="0" indent="-182880" algn="l" defTabSz="914400">
              <a:lnSpc>
                <a:spcPct val="100000"/>
              </a:lnSpc>
              <a:spcBef>
                <a:spcPct val="20000"/>
              </a:spcBef>
              <a:buClr>
                <a:srgbClr val="93A299"/>
              </a:buClr>
              <a:buSzPct val="85000"/>
              <a:buFontTx/>
              <a:buChar char="-"/>
            </a:pPr>
            <a:r>
              <a:rPr lang="fr-FR" sz="3200" dirty="0">
                <a:solidFill>
                  <a:srgbClr val="292934"/>
                </a:solidFill>
              </a:rPr>
              <a:t>Dégivrage fréquent et régulier dès que la couche de glace atteint 0,5 cm ;</a:t>
            </a:r>
          </a:p>
          <a:p>
            <a:pPr marL="182880" lvl="0" indent="-182880" algn="l" defTabSz="914400">
              <a:lnSpc>
                <a:spcPct val="100000"/>
              </a:lnSpc>
              <a:spcBef>
                <a:spcPct val="20000"/>
              </a:spcBef>
              <a:buClr>
                <a:srgbClr val="93A299"/>
              </a:buClr>
              <a:buSzPct val="85000"/>
              <a:buFontTx/>
              <a:buChar char="-"/>
            </a:pPr>
            <a:r>
              <a:rPr lang="fr-FR" sz="3200" dirty="0">
                <a:solidFill>
                  <a:srgbClr val="292934"/>
                </a:solidFill>
              </a:rPr>
              <a:t>Dépoussiérage de la tuyauterie à l’arrière avec une brosse à poils souples ;</a:t>
            </a:r>
          </a:p>
          <a:p>
            <a:pPr marL="182880" lvl="0" indent="-182880" algn="l" defTabSz="914400">
              <a:lnSpc>
                <a:spcPct val="100000"/>
              </a:lnSpc>
              <a:spcBef>
                <a:spcPct val="20000"/>
              </a:spcBef>
              <a:buClr>
                <a:srgbClr val="93A299"/>
              </a:buClr>
              <a:buSzPct val="85000"/>
              <a:buFontTx/>
              <a:buChar char="-"/>
            </a:pPr>
            <a:r>
              <a:rPr lang="fr-FR" sz="3200" dirty="0">
                <a:solidFill>
                  <a:srgbClr val="292934"/>
                </a:solidFill>
              </a:rPr>
              <a:t>Contrôle de l’étanchéité du joint de la porte par le test de la feuille de papier.</a:t>
            </a:r>
          </a:p>
          <a:p>
            <a:endParaRPr lang="fr-FR" dirty="0"/>
          </a:p>
        </p:txBody>
      </p:sp>
    </p:spTree>
    <p:extLst>
      <p:ext uri="{BB962C8B-B14F-4D97-AF65-F5344CB8AC3E}">
        <p14:creationId xmlns:p14="http://schemas.microsoft.com/office/powerpoint/2010/main" val="165893478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65814"/>
            <a:ext cx="9144000" cy="1818167"/>
          </a:xfrm>
        </p:spPr>
        <p:txBody>
          <a:bodyPr>
            <a:normAutofit fontScale="90000"/>
          </a:bodyPr>
          <a:lstStyle/>
          <a:p>
            <a:r>
              <a:rPr lang="fr-FR" b="1" dirty="0">
                <a:solidFill>
                  <a:schemeClr val="accent4">
                    <a:lumMod val="50000"/>
                  </a:schemeClr>
                </a:solidFill>
                <a:latin typeface="+mn-lt"/>
              </a:rPr>
              <a:t>LA CHAINE DU FROID (8)</a:t>
            </a:r>
            <a:r>
              <a:rPr lang="fr-FR" dirty="0">
                <a:solidFill>
                  <a:schemeClr val="accent4">
                    <a:lumMod val="50000"/>
                  </a:schemeClr>
                </a:solidFill>
                <a:latin typeface="+mn-lt"/>
              </a:rPr>
              <a:t/>
            </a:r>
            <a:br>
              <a:rPr lang="fr-FR" dirty="0">
                <a:solidFill>
                  <a:schemeClr val="accent4">
                    <a:lumMod val="50000"/>
                  </a:schemeClr>
                </a:solidFill>
                <a:latin typeface="+mn-lt"/>
              </a:rPr>
            </a:br>
            <a:endParaRPr lang="fr-FR" dirty="0">
              <a:latin typeface="+mn-lt"/>
            </a:endParaRPr>
          </a:p>
        </p:txBody>
      </p:sp>
      <p:sp>
        <p:nvSpPr>
          <p:cNvPr id="3" name="Sous-titre 2"/>
          <p:cNvSpPr>
            <a:spLocks noGrp="1"/>
          </p:cNvSpPr>
          <p:nvPr>
            <p:ph type="subTitle" idx="1"/>
          </p:nvPr>
        </p:nvSpPr>
        <p:spPr>
          <a:xfrm>
            <a:off x="1524000" y="1360967"/>
            <a:ext cx="9682716" cy="4933507"/>
          </a:xfrm>
        </p:spPr>
        <p:txBody>
          <a:bodyPr>
            <a:noAutofit/>
          </a:bodyPr>
          <a:lstStyle/>
          <a:p>
            <a:pPr algn="l">
              <a:buFont typeface="Wingdings" panose="05000000000000000000" pitchFamily="2" charset="2"/>
              <a:buChar char="q"/>
            </a:pPr>
            <a:r>
              <a:rPr lang="fr-FR" sz="3200" b="1" dirty="0">
                <a:solidFill>
                  <a:srgbClr val="C00000"/>
                </a:solidFill>
              </a:rPr>
              <a:t>Précautions à prendre pour éviter de rompre la chaîne de froid(1)</a:t>
            </a:r>
            <a:endParaRPr lang="fr-FR" sz="3200" dirty="0">
              <a:solidFill>
                <a:srgbClr val="C00000"/>
              </a:solidFill>
            </a:endParaRPr>
          </a:p>
          <a:p>
            <a:pPr marL="457200" lvl="0" indent="-457200" algn="l">
              <a:buFontTx/>
              <a:buChar char="-"/>
            </a:pPr>
            <a:r>
              <a:rPr lang="fr-FR" sz="3200" dirty="0" smtClean="0"/>
              <a:t>Réceptionner </a:t>
            </a:r>
            <a:r>
              <a:rPr lang="fr-FR" sz="3200" dirty="0"/>
              <a:t>les vaccins chez le fabriquant ou à l’aéroport dès que possible ; </a:t>
            </a:r>
            <a:endParaRPr lang="fr-FR" sz="3200" dirty="0" smtClean="0"/>
          </a:p>
          <a:p>
            <a:pPr marL="457200" lvl="0" indent="-457200" algn="l">
              <a:buFontTx/>
              <a:buChar char="-"/>
            </a:pPr>
            <a:r>
              <a:rPr lang="fr-FR" sz="3200" dirty="0" smtClean="0"/>
              <a:t>Les </a:t>
            </a:r>
            <a:r>
              <a:rPr lang="fr-FR" sz="3200" dirty="0"/>
              <a:t>transporter à une température comprise entre +2°C et +8°C depuis </a:t>
            </a:r>
            <a:r>
              <a:rPr lang="fr-FR" sz="3200" dirty="0" smtClean="0"/>
              <a:t>l’aéroport </a:t>
            </a:r>
            <a:r>
              <a:rPr lang="fr-FR" sz="3200" dirty="0"/>
              <a:t>ou d’un magasin à l’autre </a:t>
            </a:r>
            <a:r>
              <a:rPr lang="fr-FR" sz="3200" dirty="0" smtClean="0"/>
              <a:t>;</a:t>
            </a:r>
          </a:p>
          <a:p>
            <a:pPr marL="457200" lvl="0" indent="-457200" algn="l">
              <a:buFontTx/>
              <a:buChar char="-"/>
            </a:pPr>
            <a:r>
              <a:rPr lang="fr-FR" sz="3200" dirty="0" smtClean="0"/>
              <a:t>Les </a:t>
            </a:r>
            <a:r>
              <a:rPr lang="fr-FR" sz="3200" dirty="0"/>
              <a:t>conserver à la bonne température dans les magasins </a:t>
            </a:r>
            <a:r>
              <a:rPr lang="fr-FR" sz="3200" dirty="0" smtClean="0"/>
              <a:t>principaux / </a:t>
            </a:r>
            <a:r>
              <a:rPr lang="fr-FR" sz="3200" dirty="0"/>
              <a:t>centraux et intermédiaires, ainsi que dans les centres de santé ;</a:t>
            </a:r>
          </a:p>
          <a:p>
            <a:pPr algn="l"/>
            <a:endParaRPr lang="fr-FR" sz="3200" dirty="0"/>
          </a:p>
        </p:txBody>
      </p:sp>
    </p:spTree>
    <p:extLst>
      <p:ext uri="{BB962C8B-B14F-4D97-AF65-F5344CB8AC3E}">
        <p14:creationId xmlns:p14="http://schemas.microsoft.com/office/powerpoint/2010/main" val="288258495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45464" y="712380"/>
            <a:ext cx="9122535" cy="2594345"/>
          </a:xfrm>
        </p:spPr>
        <p:txBody>
          <a:bodyPr>
            <a:normAutofit fontScale="90000"/>
          </a:bodyPr>
          <a:lstStyle/>
          <a:p>
            <a:r>
              <a:rPr lang="fr-FR" b="1" dirty="0" smtClean="0">
                <a:solidFill>
                  <a:schemeClr val="accent4">
                    <a:lumMod val="50000"/>
                  </a:schemeClr>
                </a:solidFill>
                <a:latin typeface="+mn-lt"/>
              </a:rPr>
              <a:t>LA </a:t>
            </a:r>
            <a:r>
              <a:rPr lang="fr-FR" b="1" dirty="0">
                <a:solidFill>
                  <a:schemeClr val="accent4">
                    <a:lumMod val="50000"/>
                  </a:schemeClr>
                </a:solidFill>
                <a:latin typeface="+mn-lt"/>
              </a:rPr>
              <a:t>CHAINE DU FROID (9)</a:t>
            </a:r>
            <a:r>
              <a:rPr lang="fr-FR" dirty="0">
                <a:solidFill>
                  <a:schemeClr val="accent4">
                    <a:lumMod val="50000"/>
                  </a:schemeClr>
                </a:solidFill>
                <a:latin typeface="+mn-lt"/>
              </a:rPr>
              <a:t/>
            </a:r>
            <a:br>
              <a:rPr lang="fr-FR" dirty="0">
                <a:solidFill>
                  <a:schemeClr val="accent4">
                    <a:lumMod val="50000"/>
                  </a:schemeClr>
                </a:solidFill>
                <a:latin typeface="+mn-lt"/>
              </a:rPr>
            </a:br>
            <a:r>
              <a:rPr lang="fr-FR" dirty="0">
                <a:solidFill>
                  <a:schemeClr val="accent4">
                    <a:lumMod val="50000"/>
                  </a:schemeClr>
                </a:solidFill>
                <a:latin typeface="+mn-lt"/>
              </a:rPr>
              <a:t> </a:t>
            </a:r>
            <a:r>
              <a:rPr lang="fr-FR" dirty="0" smtClean="0">
                <a:latin typeface="+mn-lt"/>
              </a:rPr>
              <a:t/>
            </a:r>
            <a:br>
              <a:rPr lang="fr-FR" dirty="0" smtClean="0">
                <a:latin typeface="+mn-lt"/>
              </a:rPr>
            </a:br>
            <a:endParaRPr lang="fr-FR" dirty="0">
              <a:latin typeface="+mn-lt"/>
            </a:endParaRPr>
          </a:p>
        </p:txBody>
      </p:sp>
      <p:sp>
        <p:nvSpPr>
          <p:cNvPr id="3" name="Sous-titre 2"/>
          <p:cNvSpPr>
            <a:spLocks noGrp="1"/>
          </p:cNvSpPr>
          <p:nvPr>
            <p:ph type="subTitle" idx="1"/>
          </p:nvPr>
        </p:nvSpPr>
        <p:spPr>
          <a:xfrm>
            <a:off x="1524000" y="1967023"/>
            <a:ext cx="9144000" cy="4284921"/>
          </a:xfrm>
        </p:spPr>
        <p:txBody>
          <a:bodyPr>
            <a:normAutofit lnSpcReduction="10000"/>
          </a:bodyPr>
          <a:lstStyle/>
          <a:p>
            <a:pPr lvl="0" algn="l" defTabSz="914400">
              <a:lnSpc>
                <a:spcPct val="100000"/>
              </a:lnSpc>
              <a:spcBef>
                <a:spcPct val="20000"/>
              </a:spcBef>
              <a:buClr>
                <a:srgbClr val="93A299"/>
              </a:buClr>
              <a:buSzPct val="85000"/>
            </a:pPr>
            <a:r>
              <a:rPr lang="fr-FR" sz="3000" b="1" dirty="0">
                <a:solidFill>
                  <a:srgbClr val="C00000"/>
                </a:solidFill>
              </a:rPr>
              <a:t>Précautions à prendre pour éviter de rompre la chaîne de froid(2)</a:t>
            </a:r>
            <a:endParaRPr lang="fr-FR" sz="3000" dirty="0">
              <a:solidFill>
                <a:srgbClr val="292934"/>
              </a:solidFill>
            </a:endParaRPr>
          </a:p>
          <a:p>
            <a:pPr marL="182880" lvl="0" indent="-182880" algn="l" defTabSz="914400">
              <a:lnSpc>
                <a:spcPct val="100000"/>
              </a:lnSpc>
              <a:spcBef>
                <a:spcPct val="20000"/>
              </a:spcBef>
              <a:buClr>
                <a:srgbClr val="93A299"/>
              </a:buClr>
              <a:buSzPct val="85000"/>
              <a:buFontTx/>
              <a:buChar char="-"/>
            </a:pPr>
            <a:r>
              <a:rPr lang="fr-FR" sz="3000" dirty="0">
                <a:solidFill>
                  <a:srgbClr val="292934"/>
                </a:solidFill>
              </a:rPr>
              <a:t>Les transporter à une température comprise entre +2°C et +8°C jusqu’au postes avancés et au cours des déplacements des équipes mobiles ;</a:t>
            </a:r>
          </a:p>
          <a:p>
            <a:pPr marL="182880" lvl="0" indent="-182880" algn="l" defTabSz="914400">
              <a:lnSpc>
                <a:spcPct val="100000"/>
              </a:lnSpc>
              <a:spcBef>
                <a:spcPct val="20000"/>
              </a:spcBef>
              <a:buClr>
                <a:srgbClr val="93A299"/>
              </a:buClr>
              <a:buSzPct val="85000"/>
              <a:buFontTx/>
              <a:buChar char="-"/>
            </a:pPr>
            <a:r>
              <a:rPr lang="fr-FR" sz="3000" dirty="0">
                <a:solidFill>
                  <a:srgbClr val="292934"/>
                </a:solidFill>
              </a:rPr>
              <a:t>Les conserver à la température comprise entre +2°C et +8°C pendant les séances de vaccination ;</a:t>
            </a:r>
          </a:p>
          <a:p>
            <a:pPr marL="182880" lvl="0" indent="-182880" algn="l" defTabSz="914400">
              <a:lnSpc>
                <a:spcPct val="100000"/>
              </a:lnSpc>
              <a:spcBef>
                <a:spcPct val="20000"/>
              </a:spcBef>
              <a:buClr>
                <a:srgbClr val="93A299"/>
              </a:buClr>
              <a:buSzPct val="85000"/>
              <a:buFontTx/>
              <a:buChar char="-"/>
            </a:pPr>
            <a:r>
              <a:rPr lang="fr-FR" sz="3000" dirty="0">
                <a:solidFill>
                  <a:srgbClr val="292934"/>
                </a:solidFill>
              </a:rPr>
              <a:t>Conserver à la température comprise entre +2°C et +8°C durant le retour aux centres de santé.  </a:t>
            </a:r>
          </a:p>
          <a:p>
            <a:pPr marL="182880" lvl="0" indent="-182880" algn="l" defTabSz="914400">
              <a:lnSpc>
                <a:spcPct val="100000"/>
              </a:lnSpc>
              <a:spcBef>
                <a:spcPct val="20000"/>
              </a:spcBef>
              <a:buClr>
                <a:srgbClr val="93A299"/>
              </a:buClr>
              <a:buSzPct val="85000"/>
              <a:buFont typeface="Arial" pitchFamily="34" charset="0"/>
              <a:buChar char="•"/>
            </a:pPr>
            <a:endParaRPr lang="fr-FR" sz="3000" dirty="0">
              <a:solidFill>
                <a:srgbClr val="292934"/>
              </a:solidFill>
            </a:endParaRPr>
          </a:p>
          <a:p>
            <a:pPr marL="182880" lvl="0" indent="-182880" algn="l" defTabSz="914400">
              <a:lnSpc>
                <a:spcPct val="100000"/>
              </a:lnSpc>
              <a:spcBef>
                <a:spcPct val="20000"/>
              </a:spcBef>
              <a:buClr>
                <a:srgbClr val="93A299"/>
              </a:buClr>
              <a:buSzPct val="85000"/>
              <a:buFont typeface="Arial" pitchFamily="34" charset="0"/>
              <a:buChar char="•"/>
            </a:pPr>
            <a:endParaRPr lang="fr-FR" sz="1500" dirty="0">
              <a:solidFill>
                <a:srgbClr val="292934"/>
              </a:solidFill>
            </a:endParaRPr>
          </a:p>
          <a:p>
            <a:pPr marL="3840389" lvl="8" indent="-182880" algn="l" defTabSz="914400">
              <a:lnSpc>
                <a:spcPct val="100000"/>
              </a:lnSpc>
              <a:spcBef>
                <a:spcPct val="20000"/>
              </a:spcBef>
              <a:buClr>
                <a:srgbClr val="93A299"/>
              </a:buClr>
              <a:buSzPct val="85000"/>
              <a:buFont typeface="Wingdings" panose="05000000000000000000" pitchFamily="2" charset="2"/>
              <a:buChar char="q"/>
            </a:pPr>
            <a:endParaRPr lang="fr-FR" sz="2200" dirty="0">
              <a:solidFill>
                <a:srgbClr val="C00000"/>
              </a:solidFill>
            </a:endParaRPr>
          </a:p>
        </p:txBody>
      </p:sp>
    </p:spTree>
    <p:extLst>
      <p:ext uri="{BB962C8B-B14F-4D97-AF65-F5344CB8AC3E}">
        <p14:creationId xmlns:p14="http://schemas.microsoft.com/office/powerpoint/2010/main" val="407217437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
            <a:ext cx="9144000" cy="1669311"/>
          </a:xfrm>
        </p:spPr>
        <p:txBody>
          <a:bodyPr>
            <a:normAutofit/>
          </a:bodyPr>
          <a:lstStyle/>
          <a:p>
            <a:r>
              <a:rPr lang="fr-FR" sz="5100" b="1" spc="-100" dirty="0">
                <a:solidFill>
                  <a:srgbClr val="4C5A6A">
                    <a:lumMod val="50000"/>
                  </a:srgbClr>
                </a:solidFill>
                <a:latin typeface="Arial"/>
              </a:rPr>
              <a:t>LA CHAINE DU FROID (10)</a:t>
            </a:r>
            <a:endParaRPr lang="fr-FR" sz="5100" dirty="0"/>
          </a:p>
        </p:txBody>
      </p:sp>
      <p:sp>
        <p:nvSpPr>
          <p:cNvPr id="3" name="Sous-titre 2"/>
          <p:cNvSpPr>
            <a:spLocks noGrp="1"/>
          </p:cNvSpPr>
          <p:nvPr>
            <p:ph type="subTitle" idx="1"/>
          </p:nvPr>
        </p:nvSpPr>
        <p:spPr>
          <a:xfrm>
            <a:off x="1524000" y="1679945"/>
            <a:ext cx="9144000" cy="4646428"/>
          </a:xfrm>
        </p:spPr>
        <p:txBody>
          <a:bodyPr>
            <a:normAutofit fontScale="92500" lnSpcReduction="20000"/>
          </a:bodyPr>
          <a:lstStyle/>
          <a:p>
            <a:pPr marL="182880" lvl="0" indent="-182880" algn="l" defTabSz="914400">
              <a:lnSpc>
                <a:spcPct val="100000"/>
              </a:lnSpc>
              <a:spcBef>
                <a:spcPct val="20000"/>
              </a:spcBef>
              <a:buClr>
                <a:srgbClr val="93A299"/>
              </a:buClr>
              <a:buSzPct val="85000"/>
              <a:buFont typeface="Wingdings" panose="05000000000000000000" pitchFamily="2" charset="2"/>
              <a:buChar char="q"/>
            </a:pPr>
            <a:r>
              <a:rPr lang="fr-FR" sz="3200" b="1" dirty="0">
                <a:solidFill>
                  <a:srgbClr val="C00000"/>
                </a:solidFill>
              </a:rPr>
              <a:t>Conduite à tenir en cas de rupture de la chaine de froid (1)</a:t>
            </a:r>
          </a:p>
          <a:p>
            <a:pPr lvl="0" algn="l" defTabSz="914400">
              <a:lnSpc>
                <a:spcPct val="100000"/>
              </a:lnSpc>
              <a:spcBef>
                <a:spcPct val="20000"/>
              </a:spcBef>
              <a:buClr>
                <a:srgbClr val="93A299"/>
              </a:buClr>
              <a:buSzPct val="85000"/>
            </a:pPr>
            <a:r>
              <a:rPr lang="fr-FR" sz="3200" dirty="0">
                <a:solidFill>
                  <a:srgbClr val="292934"/>
                </a:solidFill>
              </a:rPr>
              <a:t>      </a:t>
            </a:r>
            <a:r>
              <a:rPr lang="fr-FR" sz="3200" b="1" u="sng" dirty="0">
                <a:solidFill>
                  <a:srgbClr val="79463D">
                    <a:lumMod val="50000"/>
                  </a:srgbClr>
                </a:solidFill>
              </a:rPr>
              <a:t>vaccins exposés à la chaleur</a:t>
            </a:r>
            <a:r>
              <a:rPr lang="fr-FR" sz="3200" dirty="0">
                <a:solidFill>
                  <a:srgbClr val="292934"/>
                </a:solidFill>
              </a:rPr>
              <a:t> :</a:t>
            </a:r>
          </a:p>
          <a:p>
            <a:pPr marL="182880" lvl="0" indent="-182880" algn="l" defTabSz="914400">
              <a:lnSpc>
                <a:spcPct val="100000"/>
              </a:lnSpc>
              <a:spcBef>
                <a:spcPct val="20000"/>
              </a:spcBef>
              <a:buClr>
                <a:srgbClr val="93A299"/>
              </a:buClr>
              <a:buSzPct val="85000"/>
              <a:buFontTx/>
              <a:buChar char="-"/>
            </a:pPr>
            <a:r>
              <a:rPr lang="fr-FR" sz="3200" dirty="0">
                <a:solidFill>
                  <a:srgbClr val="292934"/>
                </a:solidFill>
              </a:rPr>
              <a:t>Regarder les pastilles de contrôle des vaccins qui en possèdent;</a:t>
            </a:r>
          </a:p>
          <a:p>
            <a:pPr marL="182880" lvl="0" indent="-182880" algn="l" defTabSz="914400">
              <a:lnSpc>
                <a:spcPct val="100000"/>
              </a:lnSpc>
              <a:spcBef>
                <a:spcPct val="20000"/>
              </a:spcBef>
              <a:buClr>
                <a:srgbClr val="93A299"/>
              </a:buClr>
              <a:buSzPct val="85000"/>
              <a:buFontTx/>
              <a:buChar char="-"/>
            </a:pPr>
            <a:r>
              <a:rPr lang="fr-FR" sz="3200" dirty="0">
                <a:solidFill>
                  <a:srgbClr val="292934"/>
                </a:solidFill>
              </a:rPr>
              <a:t>Si les pastilles virent, ne plus les utiliser ;</a:t>
            </a:r>
          </a:p>
          <a:p>
            <a:pPr marL="182880" lvl="0" indent="-182880" algn="l" defTabSz="914400">
              <a:lnSpc>
                <a:spcPct val="100000"/>
              </a:lnSpc>
              <a:spcBef>
                <a:spcPct val="20000"/>
              </a:spcBef>
              <a:buClr>
                <a:srgbClr val="93A299"/>
              </a:buClr>
              <a:buSzPct val="85000"/>
              <a:buFontTx/>
              <a:buChar char="-"/>
            </a:pPr>
            <a:r>
              <a:rPr lang="fr-FR" sz="3200" dirty="0">
                <a:solidFill>
                  <a:srgbClr val="292934"/>
                </a:solidFill>
              </a:rPr>
              <a:t>Pour les vaccins sans pastille, vérifier s’il reste de la glace dans le réfrigérateur ou les accumulateurs ;</a:t>
            </a:r>
          </a:p>
          <a:p>
            <a:pPr marL="182880" lvl="0" indent="-182880" algn="l" defTabSz="914400">
              <a:lnSpc>
                <a:spcPct val="100000"/>
              </a:lnSpc>
              <a:spcBef>
                <a:spcPct val="20000"/>
              </a:spcBef>
              <a:buClr>
                <a:srgbClr val="93A299"/>
              </a:buClr>
              <a:buSzPct val="85000"/>
              <a:buFontTx/>
              <a:buChar char="-"/>
            </a:pPr>
            <a:r>
              <a:rPr lang="fr-FR" sz="3200" dirty="0">
                <a:solidFill>
                  <a:srgbClr val="292934"/>
                </a:solidFill>
              </a:rPr>
              <a:t>Si oui, les vaccins sont probablement intact, les ranger en sécurité dans une glacière avec la glace et les utiliser jusqu'à la fonte totale de la glace ;</a:t>
            </a:r>
          </a:p>
          <a:p>
            <a:pPr marL="182880" lvl="0" indent="-182880" algn="l" defTabSz="914400">
              <a:lnSpc>
                <a:spcPct val="100000"/>
              </a:lnSpc>
              <a:spcBef>
                <a:spcPct val="20000"/>
              </a:spcBef>
              <a:buClr>
                <a:srgbClr val="93A299"/>
              </a:buClr>
              <a:buSzPct val="85000"/>
              <a:buFont typeface="Arial" pitchFamily="34" charset="0"/>
              <a:buChar char="•"/>
            </a:pPr>
            <a:endParaRPr lang="fr-FR" sz="3200" dirty="0">
              <a:solidFill>
                <a:srgbClr val="292934"/>
              </a:solidFill>
            </a:endParaRPr>
          </a:p>
          <a:p>
            <a:endParaRPr lang="fr-FR" dirty="0"/>
          </a:p>
        </p:txBody>
      </p:sp>
    </p:spTree>
    <p:extLst>
      <p:ext uri="{BB962C8B-B14F-4D97-AF65-F5344CB8AC3E}">
        <p14:creationId xmlns:p14="http://schemas.microsoft.com/office/powerpoint/2010/main" val="399986470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25303"/>
            <a:ext cx="9144000" cy="1977656"/>
          </a:xfrm>
        </p:spPr>
        <p:txBody>
          <a:bodyPr>
            <a:normAutofit/>
          </a:bodyPr>
          <a:lstStyle/>
          <a:p>
            <a:r>
              <a:rPr lang="fr-FR" sz="5400" b="1" dirty="0">
                <a:solidFill>
                  <a:schemeClr val="accent4">
                    <a:lumMod val="50000"/>
                  </a:schemeClr>
                </a:solidFill>
                <a:latin typeface="+mn-lt"/>
              </a:rPr>
              <a:t>LA CHAINE DU FROID (11)</a:t>
            </a:r>
            <a:br>
              <a:rPr lang="fr-FR" sz="5400" b="1" dirty="0">
                <a:solidFill>
                  <a:schemeClr val="accent4">
                    <a:lumMod val="50000"/>
                  </a:schemeClr>
                </a:solidFill>
                <a:latin typeface="+mn-lt"/>
              </a:rPr>
            </a:br>
            <a:endParaRPr lang="fr-FR" sz="5400" b="1" dirty="0">
              <a:latin typeface="+mn-lt"/>
            </a:endParaRPr>
          </a:p>
        </p:txBody>
      </p:sp>
      <p:sp>
        <p:nvSpPr>
          <p:cNvPr id="3" name="Sous-titre 2"/>
          <p:cNvSpPr>
            <a:spLocks noGrp="1"/>
          </p:cNvSpPr>
          <p:nvPr>
            <p:ph type="subTitle" idx="1"/>
          </p:nvPr>
        </p:nvSpPr>
        <p:spPr>
          <a:xfrm>
            <a:off x="1524000" y="1520456"/>
            <a:ext cx="9144000" cy="5071730"/>
          </a:xfrm>
        </p:spPr>
        <p:txBody>
          <a:bodyPr>
            <a:normAutofit/>
          </a:bodyPr>
          <a:lstStyle/>
          <a:p>
            <a:endParaRPr lang="fr-FR" b="1" dirty="0" smtClean="0">
              <a:solidFill>
                <a:srgbClr val="C00000"/>
              </a:solidFill>
            </a:endParaRPr>
          </a:p>
          <a:p>
            <a:pPr algn="l"/>
            <a:r>
              <a:rPr lang="fr-FR" sz="3200" b="1" dirty="0" smtClean="0">
                <a:solidFill>
                  <a:srgbClr val="C00000"/>
                </a:solidFill>
              </a:rPr>
              <a:t>Conduite </a:t>
            </a:r>
            <a:r>
              <a:rPr lang="fr-FR" sz="3200" b="1" dirty="0">
                <a:solidFill>
                  <a:srgbClr val="C00000"/>
                </a:solidFill>
              </a:rPr>
              <a:t>à tenir en cas de rupture de la chaine de froid (2)</a:t>
            </a:r>
          </a:p>
          <a:p>
            <a:pPr lvl="0" algn="l"/>
            <a:r>
              <a:rPr lang="fr-FR" sz="3200" dirty="0"/>
              <a:t> </a:t>
            </a:r>
            <a:r>
              <a:rPr lang="fr-FR" sz="3200" u="sng" dirty="0">
                <a:solidFill>
                  <a:schemeClr val="accent6">
                    <a:lumMod val="75000"/>
                  </a:schemeClr>
                </a:solidFill>
              </a:rPr>
              <a:t>vaccins probablement altérés</a:t>
            </a:r>
            <a:r>
              <a:rPr lang="fr-FR" sz="3200" dirty="0">
                <a:solidFill>
                  <a:schemeClr val="accent6">
                    <a:lumMod val="75000"/>
                  </a:schemeClr>
                </a:solidFill>
              </a:rPr>
              <a:t> </a:t>
            </a:r>
          </a:p>
          <a:p>
            <a:pPr lvl="0" algn="l"/>
            <a:r>
              <a:rPr lang="fr-FR" sz="3200" dirty="0">
                <a:solidFill>
                  <a:schemeClr val="accent6">
                    <a:lumMod val="75000"/>
                  </a:schemeClr>
                </a:solidFill>
              </a:rPr>
              <a:t>- </a:t>
            </a:r>
            <a:r>
              <a:rPr lang="fr-FR" sz="3200" dirty="0"/>
              <a:t>les rendre au coordinateur du programme élargi de vaccination (CPEV) du district en échange d’un nouveau stock et accompagner les vaccins d’un document écrit.(Portant les références et la quantité des vaccins altérés).</a:t>
            </a:r>
          </a:p>
          <a:p>
            <a:pPr algn="l"/>
            <a:endParaRPr lang="fr-FR" sz="3200" dirty="0"/>
          </a:p>
          <a:p>
            <a:endParaRPr lang="fr-FR" dirty="0"/>
          </a:p>
        </p:txBody>
      </p:sp>
    </p:spTree>
    <p:extLst>
      <p:ext uri="{BB962C8B-B14F-4D97-AF65-F5344CB8AC3E}">
        <p14:creationId xmlns:p14="http://schemas.microsoft.com/office/powerpoint/2010/main" val="193540351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78465"/>
            <a:ext cx="9144000" cy="1988288"/>
          </a:xfrm>
        </p:spPr>
        <p:txBody>
          <a:bodyPr>
            <a:normAutofit/>
          </a:bodyPr>
          <a:lstStyle/>
          <a:p>
            <a:r>
              <a:rPr lang="fr-FR" sz="5400" b="1" dirty="0">
                <a:solidFill>
                  <a:schemeClr val="accent4">
                    <a:lumMod val="50000"/>
                  </a:schemeClr>
                </a:solidFill>
                <a:latin typeface="+mn-lt"/>
              </a:rPr>
              <a:t>LA CHAINE DU FROID (12)</a:t>
            </a:r>
            <a:r>
              <a:rPr lang="fr-FR" sz="5400" dirty="0">
                <a:solidFill>
                  <a:schemeClr val="accent4">
                    <a:lumMod val="50000"/>
                  </a:schemeClr>
                </a:solidFill>
                <a:latin typeface="+mn-lt"/>
              </a:rPr>
              <a:t/>
            </a:r>
            <a:br>
              <a:rPr lang="fr-FR" sz="5400" dirty="0">
                <a:solidFill>
                  <a:schemeClr val="accent4">
                    <a:lumMod val="50000"/>
                  </a:schemeClr>
                </a:solidFill>
                <a:latin typeface="+mn-lt"/>
              </a:rPr>
            </a:br>
            <a:endParaRPr lang="fr-FR" sz="5400" dirty="0">
              <a:latin typeface="+mn-lt"/>
            </a:endParaRPr>
          </a:p>
        </p:txBody>
      </p:sp>
      <p:sp>
        <p:nvSpPr>
          <p:cNvPr id="3" name="Sous-titre 2"/>
          <p:cNvSpPr>
            <a:spLocks noGrp="1"/>
          </p:cNvSpPr>
          <p:nvPr>
            <p:ph type="subTitle" idx="1"/>
          </p:nvPr>
        </p:nvSpPr>
        <p:spPr>
          <a:xfrm>
            <a:off x="1524000" y="1935125"/>
            <a:ext cx="9144000" cy="4338083"/>
          </a:xfrm>
        </p:spPr>
        <p:txBody>
          <a:bodyPr>
            <a:normAutofit lnSpcReduction="10000"/>
          </a:bodyPr>
          <a:lstStyle/>
          <a:p>
            <a:pPr algn="l"/>
            <a:r>
              <a:rPr lang="fr-FR" sz="3200" b="1" dirty="0">
                <a:solidFill>
                  <a:srgbClr val="C00000"/>
                </a:solidFill>
              </a:rPr>
              <a:t>Conduite à tenir en cas de rupture de la chaine de froid (3)</a:t>
            </a:r>
            <a:endParaRPr lang="fr-FR" sz="3200" dirty="0"/>
          </a:p>
          <a:p>
            <a:pPr marL="457200" lvl="0" indent="-457200" algn="l">
              <a:buFontTx/>
              <a:buChar char="-"/>
            </a:pPr>
            <a:r>
              <a:rPr lang="fr-FR" sz="3200" dirty="0" smtClean="0"/>
              <a:t>En </a:t>
            </a:r>
            <a:r>
              <a:rPr lang="fr-FR" sz="3200" dirty="0"/>
              <a:t>cas d’une panne du réfrigérateur, il faut stocker les vaccins dans le réfrigérateur d’une localité </a:t>
            </a:r>
            <a:r>
              <a:rPr lang="fr-FR" sz="3200" dirty="0" smtClean="0"/>
              <a:t>voisine.</a:t>
            </a:r>
          </a:p>
          <a:p>
            <a:pPr marL="457200" lvl="0" indent="-457200" algn="l">
              <a:buFontTx/>
              <a:buChar char="-"/>
            </a:pPr>
            <a:r>
              <a:rPr lang="fr-FR" sz="3200" dirty="0" smtClean="0"/>
              <a:t>Si </a:t>
            </a:r>
            <a:r>
              <a:rPr lang="fr-FR" sz="3200" dirty="0"/>
              <a:t>les vaccins sont exposés à la congélation </a:t>
            </a:r>
            <a:r>
              <a:rPr lang="fr-FR" sz="3200" dirty="0" smtClean="0"/>
              <a:t>:</a:t>
            </a:r>
          </a:p>
          <a:p>
            <a:pPr marL="457200" lvl="0" indent="-457200" algn="l">
              <a:buFontTx/>
              <a:buChar char="-"/>
            </a:pPr>
            <a:r>
              <a:rPr lang="fr-FR" sz="3200" dirty="0" smtClean="0"/>
              <a:t>Dans </a:t>
            </a:r>
            <a:r>
              <a:rPr lang="fr-FR" sz="3200" dirty="0"/>
              <a:t>le cas des vaccins liquides ou anatoxines, on pratique le test d’agitation des anatoxines.</a:t>
            </a:r>
          </a:p>
          <a:p>
            <a:pPr algn="l"/>
            <a:endParaRPr lang="fr-FR" sz="3200" dirty="0"/>
          </a:p>
        </p:txBody>
      </p:sp>
    </p:spTree>
    <p:extLst>
      <p:ext uri="{BB962C8B-B14F-4D97-AF65-F5344CB8AC3E}">
        <p14:creationId xmlns:p14="http://schemas.microsoft.com/office/powerpoint/2010/main" val="245973701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531628"/>
            <a:ext cx="9144000" cy="1977655"/>
          </a:xfrm>
        </p:spPr>
        <p:txBody>
          <a:bodyPr>
            <a:normAutofit/>
          </a:bodyPr>
          <a:lstStyle/>
          <a:p>
            <a:r>
              <a:rPr lang="fr-FR" sz="5200" b="1" dirty="0">
                <a:solidFill>
                  <a:schemeClr val="accent4">
                    <a:lumMod val="50000"/>
                  </a:schemeClr>
                </a:solidFill>
                <a:latin typeface="+mn-lt"/>
              </a:rPr>
              <a:t>LA CHAINE DU FROID (13)</a:t>
            </a:r>
            <a:r>
              <a:rPr lang="fr-FR" sz="5200" dirty="0">
                <a:solidFill>
                  <a:schemeClr val="accent4">
                    <a:lumMod val="50000"/>
                  </a:schemeClr>
                </a:solidFill>
                <a:latin typeface="+mn-lt"/>
              </a:rPr>
              <a:t/>
            </a:r>
            <a:br>
              <a:rPr lang="fr-FR" sz="5200" dirty="0">
                <a:solidFill>
                  <a:schemeClr val="accent4">
                    <a:lumMod val="50000"/>
                  </a:schemeClr>
                </a:solidFill>
                <a:latin typeface="+mn-lt"/>
              </a:rPr>
            </a:br>
            <a:endParaRPr lang="fr-FR" sz="5200" dirty="0">
              <a:latin typeface="+mn-lt"/>
            </a:endParaRPr>
          </a:p>
        </p:txBody>
      </p:sp>
      <p:sp>
        <p:nvSpPr>
          <p:cNvPr id="3" name="Sous-titre 2"/>
          <p:cNvSpPr>
            <a:spLocks noGrp="1"/>
          </p:cNvSpPr>
          <p:nvPr>
            <p:ph type="subTitle" idx="1"/>
          </p:nvPr>
        </p:nvSpPr>
        <p:spPr>
          <a:xfrm>
            <a:off x="1524000" y="1967022"/>
            <a:ext cx="9144000" cy="4327451"/>
          </a:xfrm>
        </p:spPr>
        <p:txBody>
          <a:bodyPr>
            <a:normAutofit fontScale="92500" lnSpcReduction="20000"/>
          </a:bodyPr>
          <a:lstStyle/>
          <a:p>
            <a:pPr algn="l"/>
            <a:r>
              <a:rPr lang="fr-FR" sz="3200" b="1" dirty="0">
                <a:solidFill>
                  <a:srgbClr val="C00000"/>
                </a:solidFill>
              </a:rPr>
              <a:t>Conduite à tenir en cas de rupture de la chaine de froid (4)</a:t>
            </a:r>
            <a:endParaRPr lang="fr-FR" sz="3200" b="1" dirty="0"/>
          </a:p>
          <a:p>
            <a:pPr lvl="0" algn="l"/>
            <a:r>
              <a:rPr lang="fr-FR" sz="3200" b="1" u="sng" dirty="0">
                <a:solidFill>
                  <a:schemeClr val="accent6">
                    <a:lumMod val="75000"/>
                  </a:schemeClr>
                </a:solidFill>
              </a:rPr>
              <a:t>Test d’agitation des anatoxines</a:t>
            </a:r>
            <a:endParaRPr lang="fr-FR" sz="3200" u="sng" dirty="0">
              <a:solidFill>
                <a:schemeClr val="accent6">
                  <a:lumMod val="75000"/>
                </a:schemeClr>
              </a:solidFill>
            </a:endParaRPr>
          </a:p>
          <a:p>
            <a:pPr algn="l"/>
            <a:r>
              <a:rPr lang="fr-FR" sz="3200" dirty="0" smtClean="0"/>
              <a:t>En </a:t>
            </a:r>
            <a:r>
              <a:rPr lang="fr-FR" sz="3200" dirty="0"/>
              <a:t>cas de suspicion de stock d’anatoxine congelé le comparer avec un flacon non suspect du même fabriquant en procédant comme suit </a:t>
            </a:r>
            <a:r>
              <a:rPr lang="fr-FR" sz="3200" dirty="0" smtClean="0"/>
              <a:t>:</a:t>
            </a:r>
          </a:p>
          <a:p>
            <a:pPr marL="342900" indent="-342900" algn="l">
              <a:buFontTx/>
              <a:buChar char="-"/>
            </a:pPr>
            <a:r>
              <a:rPr lang="fr-FR" sz="3200" dirty="0" smtClean="0"/>
              <a:t>Agiter </a:t>
            </a:r>
            <a:r>
              <a:rPr lang="fr-FR" sz="3200" dirty="0"/>
              <a:t>et les disposer sur un plan horizontal pendant une heure. </a:t>
            </a:r>
          </a:p>
          <a:p>
            <a:pPr algn="l"/>
            <a:r>
              <a:rPr lang="fr-FR" sz="3200" dirty="0"/>
              <a:t>Résultat: dans le flacon congelé, la sédimentation est plus rapide alors que le flacon indemne reste homogène.</a:t>
            </a:r>
          </a:p>
          <a:p>
            <a:endParaRPr lang="fr-FR" sz="3200" dirty="0"/>
          </a:p>
          <a:p>
            <a:endParaRPr lang="fr-FR" dirty="0"/>
          </a:p>
        </p:txBody>
      </p:sp>
    </p:spTree>
    <p:extLst>
      <p:ext uri="{BB962C8B-B14F-4D97-AF65-F5344CB8AC3E}">
        <p14:creationId xmlns:p14="http://schemas.microsoft.com/office/powerpoint/2010/main" val="314195021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361507"/>
            <a:ext cx="9144000" cy="2169042"/>
          </a:xfrm>
        </p:spPr>
        <p:txBody>
          <a:bodyPr>
            <a:normAutofit fontScale="90000"/>
          </a:bodyPr>
          <a:lstStyle/>
          <a:p>
            <a:r>
              <a:rPr lang="fr-FR" b="1" dirty="0">
                <a:solidFill>
                  <a:schemeClr val="accent4">
                    <a:lumMod val="50000"/>
                  </a:schemeClr>
                </a:solidFill>
                <a:latin typeface="+mn-lt"/>
              </a:rPr>
              <a:t>LA CHAINE DU FROID (14)</a:t>
            </a:r>
            <a:r>
              <a:rPr lang="fr-FR" dirty="0">
                <a:solidFill>
                  <a:schemeClr val="accent4">
                    <a:lumMod val="50000"/>
                  </a:schemeClr>
                </a:solidFill>
                <a:latin typeface="+mn-lt"/>
              </a:rPr>
              <a:t/>
            </a:r>
            <a:br>
              <a:rPr lang="fr-FR" dirty="0">
                <a:solidFill>
                  <a:schemeClr val="accent4">
                    <a:lumMod val="50000"/>
                  </a:schemeClr>
                </a:solidFill>
                <a:latin typeface="+mn-lt"/>
              </a:rPr>
            </a:br>
            <a:endParaRPr lang="fr-FR" dirty="0">
              <a:latin typeface="+mn-lt"/>
            </a:endParaRPr>
          </a:p>
        </p:txBody>
      </p:sp>
      <p:sp>
        <p:nvSpPr>
          <p:cNvPr id="3" name="Sous-titre 2"/>
          <p:cNvSpPr>
            <a:spLocks noGrp="1"/>
          </p:cNvSpPr>
          <p:nvPr>
            <p:ph type="subTitle" idx="1"/>
          </p:nvPr>
        </p:nvSpPr>
        <p:spPr>
          <a:xfrm>
            <a:off x="1524000" y="1818167"/>
            <a:ext cx="9144000" cy="4444410"/>
          </a:xfrm>
        </p:spPr>
        <p:txBody>
          <a:bodyPr>
            <a:normAutofit/>
          </a:bodyPr>
          <a:lstStyle/>
          <a:p>
            <a:pPr marL="182880" lvl="0" indent="-182880" algn="l" defTabSz="914400">
              <a:lnSpc>
                <a:spcPct val="100000"/>
              </a:lnSpc>
              <a:spcBef>
                <a:spcPct val="20000"/>
              </a:spcBef>
              <a:buClr>
                <a:srgbClr val="93A299"/>
              </a:buClr>
              <a:buSzPct val="85000"/>
              <a:buFont typeface="Wingdings" panose="05000000000000000000" pitchFamily="2" charset="2"/>
              <a:buChar char="q"/>
            </a:pPr>
            <a:r>
              <a:rPr lang="fr-FR" sz="3000" b="1" dirty="0">
                <a:solidFill>
                  <a:srgbClr val="C00000"/>
                </a:solidFill>
              </a:rPr>
              <a:t>Surveillance de la chaine du froid (1)</a:t>
            </a:r>
            <a:endParaRPr lang="fr-FR" sz="3000" dirty="0">
              <a:solidFill>
                <a:srgbClr val="C00000"/>
              </a:solidFill>
            </a:endParaRPr>
          </a:p>
          <a:p>
            <a:pPr lvl="0" algn="l" defTabSz="914400">
              <a:lnSpc>
                <a:spcPct val="100000"/>
              </a:lnSpc>
              <a:spcBef>
                <a:spcPct val="20000"/>
              </a:spcBef>
              <a:buClr>
                <a:srgbClr val="93A299"/>
              </a:buClr>
              <a:buSzPct val="85000"/>
            </a:pPr>
            <a:r>
              <a:rPr lang="fr-FR" sz="3000" b="1" i="1" dirty="0">
                <a:solidFill>
                  <a:srgbClr val="292934"/>
                </a:solidFill>
              </a:rPr>
              <a:t>   </a:t>
            </a:r>
            <a:r>
              <a:rPr lang="fr-FR" sz="3000" b="1" i="1" u="sng" dirty="0">
                <a:solidFill>
                  <a:srgbClr val="79463D">
                    <a:lumMod val="50000"/>
                  </a:srgbClr>
                </a:solidFill>
              </a:rPr>
              <a:t>Relevé  biquotidien de la température</a:t>
            </a:r>
            <a:endParaRPr lang="fr-FR" sz="3000" u="sng" dirty="0">
              <a:solidFill>
                <a:srgbClr val="79463D">
                  <a:lumMod val="50000"/>
                </a:srgbClr>
              </a:solidFill>
            </a:endParaRPr>
          </a:p>
          <a:p>
            <a:pPr marL="182880" lvl="0" indent="-182880" algn="l" defTabSz="914400">
              <a:lnSpc>
                <a:spcPct val="100000"/>
              </a:lnSpc>
              <a:spcBef>
                <a:spcPct val="20000"/>
              </a:spcBef>
              <a:buClr>
                <a:srgbClr val="93A299"/>
              </a:buClr>
              <a:buSzPct val="85000"/>
              <a:buFontTx/>
              <a:buChar char="-"/>
            </a:pPr>
            <a:r>
              <a:rPr lang="fr-FR" sz="3000" dirty="0">
                <a:solidFill>
                  <a:srgbClr val="292934"/>
                </a:solidFill>
              </a:rPr>
              <a:t>Lire la température chaque matin et chaque soir et la noter sur une feuille de température</a:t>
            </a:r>
          </a:p>
          <a:p>
            <a:pPr marL="182880" lvl="0" indent="-182880" algn="l" defTabSz="914400">
              <a:lnSpc>
                <a:spcPct val="100000"/>
              </a:lnSpc>
              <a:spcBef>
                <a:spcPct val="20000"/>
              </a:spcBef>
              <a:buClr>
                <a:srgbClr val="93A299"/>
              </a:buClr>
              <a:buSzPct val="85000"/>
              <a:buFontTx/>
              <a:buChar char="-"/>
            </a:pPr>
            <a:r>
              <a:rPr lang="fr-FR" sz="3000" dirty="0">
                <a:solidFill>
                  <a:srgbClr val="292934"/>
                </a:solidFill>
              </a:rPr>
              <a:t>Coller la feuille sur le réfrigérateur de préférence aux mêmes heures;</a:t>
            </a:r>
          </a:p>
          <a:p>
            <a:pPr marL="182880" lvl="0" indent="-182880" algn="l" defTabSz="914400">
              <a:lnSpc>
                <a:spcPct val="100000"/>
              </a:lnSpc>
              <a:spcBef>
                <a:spcPct val="20000"/>
              </a:spcBef>
              <a:buClr>
                <a:srgbClr val="93A299"/>
              </a:buClr>
              <a:buSzPct val="85000"/>
              <a:buFontTx/>
              <a:buChar char="-"/>
            </a:pPr>
            <a:r>
              <a:rPr lang="fr-FR" sz="3000" dirty="0">
                <a:solidFill>
                  <a:srgbClr val="292934"/>
                </a:solidFill>
              </a:rPr>
              <a:t>Si la température  plus de +6˚c  ou en dessous de +2˚c, régler le thermostat pour entre 0 et +8˚c ;</a:t>
            </a:r>
          </a:p>
          <a:p>
            <a:endParaRPr lang="fr-FR" dirty="0"/>
          </a:p>
        </p:txBody>
      </p:sp>
    </p:spTree>
    <p:extLst>
      <p:ext uri="{BB962C8B-B14F-4D97-AF65-F5344CB8AC3E}">
        <p14:creationId xmlns:p14="http://schemas.microsoft.com/office/powerpoint/2010/main" val="268504815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04038"/>
            <a:ext cx="9144000" cy="1435395"/>
          </a:xfrm>
        </p:spPr>
        <p:txBody>
          <a:bodyPr>
            <a:normAutofit/>
          </a:bodyPr>
          <a:lstStyle/>
          <a:p>
            <a:r>
              <a:rPr lang="fr-FR" sz="5400" b="1" dirty="0">
                <a:solidFill>
                  <a:schemeClr val="accent4">
                    <a:lumMod val="50000"/>
                  </a:schemeClr>
                </a:solidFill>
                <a:latin typeface="+mn-lt"/>
              </a:rPr>
              <a:t>LA CHAINE DU FROID (15)</a:t>
            </a:r>
            <a:endParaRPr lang="fr-FR" sz="5400" dirty="0">
              <a:latin typeface="+mn-lt"/>
            </a:endParaRPr>
          </a:p>
        </p:txBody>
      </p:sp>
      <p:sp>
        <p:nvSpPr>
          <p:cNvPr id="3" name="Sous-titre 2"/>
          <p:cNvSpPr>
            <a:spLocks noGrp="1"/>
          </p:cNvSpPr>
          <p:nvPr>
            <p:ph type="subTitle" idx="1"/>
          </p:nvPr>
        </p:nvSpPr>
        <p:spPr>
          <a:xfrm>
            <a:off x="1524000" y="2158409"/>
            <a:ext cx="9144000" cy="4253024"/>
          </a:xfrm>
        </p:spPr>
        <p:txBody>
          <a:bodyPr>
            <a:normAutofit/>
          </a:bodyPr>
          <a:lstStyle/>
          <a:p>
            <a:pPr marL="548640" lvl="2" algn="l"/>
            <a:r>
              <a:rPr lang="fr-FR" sz="3200" b="1" dirty="0">
                <a:solidFill>
                  <a:srgbClr val="C00000"/>
                </a:solidFill>
              </a:rPr>
              <a:t>Surveillance de la chaine du froid (2)</a:t>
            </a:r>
            <a:endParaRPr lang="fr-FR" sz="3200" dirty="0">
              <a:solidFill>
                <a:srgbClr val="C00000"/>
              </a:solidFill>
            </a:endParaRPr>
          </a:p>
          <a:p>
            <a:pPr marL="548640" lvl="2" algn="l"/>
            <a:r>
              <a:rPr lang="fr-FR" sz="3200" b="1" i="1" u="sng" dirty="0">
                <a:solidFill>
                  <a:schemeClr val="accent6">
                    <a:lumMod val="75000"/>
                  </a:schemeClr>
                </a:solidFill>
              </a:rPr>
              <a:t>Utilisation des indicateurs de froid</a:t>
            </a:r>
            <a:endParaRPr lang="fr-FR" sz="3200" u="sng" dirty="0">
              <a:solidFill>
                <a:schemeClr val="accent6">
                  <a:lumMod val="75000"/>
                </a:schemeClr>
              </a:solidFill>
            </a:endParaRPr>
          </a:p>
          <a:p>
            <a:pPr lvl="0" algn="l"/>
            <a:r>
              <a:rPr lang="fr-FR" sz="3200" dirty="0"/>
              <a:t>- Utiliser les indicateurs de froid qui sont des instruments dont la couleur change quand la température est trop élevée ou trop basse (pastille de contrôle par exemple).</a:t>
            </a:r>
          </a:p>
          <a:p>
            <a:pPr algn="l"/>
            <a:endParaRPr lang="fr-FR" sz="3200" dirty="0"/>
          </a:p>
          <a:p>
            <a:pPr algn="l"/>
            <a:r>
              <a:rPr lang="fr-FR" sz="3200" dirty="0"/>
              <a:t>.</a:t>
            </a:r>
          </a:p>
          <a:p>
            <a:endParaRPr lang="fr-FR" dirty="0"/>
          </a:p>
          <a:p>
            <a:endParaRPr lang="fr-FR" dirty="0"/>
          </a:p>
        </p:txBody>
      </p:sp>
    </p:spTree>
    <p:extLst>
      <p:ext uri="{BB962C8B-B14F-4D97-AF65-F5344CB8AC3E}">
        <p14:creationId xmlns:p14="http://schemas.microsoft.com/office/powerpoint/2010/main" val="283390869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404037"/>
            <a:ext cx="9144000" cy="2073349"/>
          </a:xfrm>
        </p:spPr>
        <p:txBody>
          <a:bodyPr>
            <a:normAutofit fontScale="90000"/>
          </a:bodyPr>
          <a:lstStyle/>
          <a:p>
            <a:r>
              <a:rPr lang="fr-FR" b="1" dirty="0">
                <a:solidFill>
                  <a:schemeClr val="accent4">
                    <a:lumMod val="50000"/>
                  </a:schemeClr>
                </a:solidFill>
                <a:latin typeface="+mn-lt"/>
              </a:rPr>
              <a:t>LA CHAINE DU FROID (16)</a:t>
            </a:r>
            <a:r>
              <a:rPr lang="fr-FR" dirty="0">
                <a:solidFill>
                  <a:schemeClr val="accent4">
                    <a:lumMod val="50000"/>
                  </a:schemeClr>
                </a:solidFill>
                <a:latin typeface="+mn-lt"/>
              </a:rPr>
              <a:t/>
            </a:r>
            <a:br>
              <a:rPr lang="fr-FR" dirty="0">
                <a:solidFill>
                  <a:schemeClr val="accent4">
                    <a:lumMod val="50000"/>
                  </a:schemeClr>
                </a:solidFill>
                <a:latin typeface="+mn-lt"/>
              </a:rPr>
            </a:br>
            <a:endParaRPr lang="fr-FR" dirty="0">
              <a:latin typeface="+mn-lt"/>
            </a:endParaRPr>
          </a:p>
        </p:txBody>
      </p:sp>
      <p:sp>
        <p:nvSpPr>
          <p:cNvPr id="3" name="Sous-titre 2"/>
          <p:cNvSpPr>
            <a:spLocks noGrp="1"/>
          </p:cNvSpPr>
          <p:nvPr>
            <p:ph type="subTitle" idx="1"/>
          </p:nvPr>
        </p:nvSpPr>
        <p:spPr>
          <a:xfrm>
            <a:off x="1524000" y="2232837"/>
            <a:ext cx="9144000" cy="4019107"/>
          </a:xfrm>
        </p:spPr>
        <p:txBody>
          <a:bodyPr>
            <a:normAutofit/>
          </a:bodyPr>
          <a:lstStyle/>
          <a:p>
            <a:pPr algn="l">
              <a:buFont typeface="Wingdings" panose="05000000000000000000" pitchFamily="2" charset="2"/>
              <a:buChar char="q"/>
            </a:pPr>
            <a:r>
              <a:rPr lang="fr-FR" sz="3200" b="1" dirty="0">
                <a:solidFill>
                  <a:srgbClr val="C00000"/>
                </a:solidFill>
              </a:rPr>
              <a:t>Plan de sauvetage des vaccins ou prévision des situations d’urgence:</a:t>
            </a:r>
            <a:endParaRPr lang="fr-FR" sz="3200" dirty="0">
              <a:solidFill>
                <a:srgbClr val="C00000"/>
              </a:solidFill>
            </a:endParaRPr>
          </a:p>
          <a:p>
            <a:pPr algn="l"/>
            <a:r>
              <a:rPr lang="fr-FR" sz="3200" dirty="0"/>
              <a:t> Afficher sur le réfrigérateur, une  étiquette avec le nom, l’adresse et toutes les coordonnées du responsable des </a:t>
            </a:r>
            <a:r>
              <a:rPr lang="fr-FR" sz="3200" dirty="0" smtClean="0"/>
              <a:t>vaccins.</a:t>
            </a:r>
            <a:endParaRPr lang="fr-FR" sz="3200" dirty="0"/>
          </a:p>
          <a:p>
            <a:pPr algn="l"/>
            <a:endParaRPr lang="fr-FR" sz="3200" dirty="0"/>
          </a:p>
        </p:txBody>
      </p:sp>
    </p:spTree>
    <p:extLst>
      <p:ext uri="{BB962C8B-B14F-4D97-AF65-F5344CB8AC3E}">
        <p14:creationId xmlns:p14="http://schemas.microsoft.com/office/powerpoint/2010/main" val="197961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318977"/>
            <a:ext cx="9144000" cy="2424223"/>
          </a:xfrm>
        </p:spPr>
        <p:txBody>
          <a:bodyPr>
            <a:normAutofit/>
          </a:bodyPr>
          <a:lstStyle/>
          <a:p>
            <a:r>
              <a:rPr lang="fr-FR" sz="5400" b="1" dirty="0">
                <a:solidFill>
                  <a:schemeClr val="accent5">
                    <a:lumMod val="50000"/>
                  </a:schemeClr>
                </a:solidFill>
                <a:latin typeface="Arial" panose="020B0604020202020204" pitchFamily="34" charset="0"/>
                <a:cs typeface="Arial" panose="020B0604020202020204" pitchFamily="34" charset="0"/>
              </a:rPr>
              <a:t>DÉFINITIONS DE CONCEPTS LIÉS À LA VACCINATION (2)</a:t>
            </a:r>
            <a:endParaRPr lang="fr-FR" sz="5400" dirty="0"/>
          </a:p>
        </p:txBody>
      </p:sp>
      <p:sp>
        <p:nvSpPr>
          <p:cNvPr id="3" name="Sous-titre 2"/>
          <p:cNvSpPr>
            <a:spLocks noGrp="1"/>
          </p:cNvSpPr>
          <p:nvPr>
            <p:ph type="subTitle" idx="1"/>
          </p:nvPr>
        </p:nvSpPr>
        <p:spPr>
          <a:xfrm>
            <a:off x="1524000" y="2711301"/>
            <a:ext cx="9144000" cy="3466215"/>
          </a:xfrm>
        </p:spPr>
        <p:txBody>
          <a:bodyPr>
            <a:normAutofit/>
          </a:bodyPr>
          <a:lstStyle/>
          <a:p>
            <a:pPr algn="l">
              <a:buFont typeface="Wingdings" panose="05000000000000000000" pitchFamily="2" charset="2"/>
              <a:buChar char="q"/>
            </a:pPr>
            <a:r>
              <a:rPr lang="fr-FR" sz="3200" b="1" i="1" dirty="0" smtClean="0">
                <a:solidFill>
                  <a:srgbClr val="C00000"/>
                </a:solidFill>
              </a:rPr>
              <a:t>La Vaccination</a:t>
            </a:r>
            <a:endParaRPr lang="fr-FR" sz="3200" dirty="0">
              <a:solidFill>
                <a:srgbClr val="C00000"/>
              </a:solidFill>
            </a:endParaRPr>
          </a:p>
          <a:p>
            <a:pPr algn="l"/>
            <a:r>
              <a:rPr lang="fr-FR" sz="3200" dirty="0"/>
              <a:t>Processus qui consiste à administrer une substance biologique à un organisme vivant en vue de stimuler chez celui-ci l’apparition d’une immunité spécifique vis-à-vis d’une ou de  certaines maladies.</a:t>
            </a:r>
          </a:p>
          <a:p>
            <a:endParaRPr lang="fr-FR" sz="3200" dirty="0"/>
          </a:p>
          <a:p>
            <a:endParaRPr lang="fr-FR" dirty="0"/>
          </a:p>
        </p:txBody>
      </p:sp>
    </p:spTree>
    <p:extLst>
      <p:ext uri="{BB962C8B-B14F-4D97-AF65-F5344CB8AC3E}">
        <p14:creationId xmlns:p14="http://schemas.microsoft.com/office/powerpoint/2010/main" val="117603084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350875"/>
            <a:ext cx="9144000" cy="1424762"/>
          </a:xfrm>
        </p:spPr>
        <p:txBody>
          <a:bodyPr/>
          <a:lstStyle/>
          <a:p>
            <a:r>
              <a:rPr lang="fr-FR" b="1" dirty="0">
                <a:solidFill>
                  <a:schemeClr val="accent4">
                    <a:lumMod val="50000"/>
                  </a:schemeClr>
                </a:solidFill>
                <a:latin typeface="+mn-lt"/>
              </a:rPr>
              <a:t>CONCLUSION(1)</a:t>
            </a:r>
            <a:endParaRPr lang="fr-FR" dirty="0">
              <a:solidFill>
                <a:schemeClr val="accent4">
                  <a:lumMod val="50000"/>
                </a:schemeClr>
              </a:solidFill>
              <a:latin typeface="+mn-lt"/>
            </a:endParaRPr>
          </a:p>
        </p:txBody>
      </p:sp>
      <p:sp>
        <p:nvSpPr>
          <p:cNvPr id="3" name="Sous-titre 2"/>
          <p:cNvSpPr>
            <a:spLocks noGrp="1"/>
          </p:cNvSpPr>
          <p:nvPr>
            <p:ph type="subTitle" idx="1"/>
          </p:nvPr>
        </p:nvSpPr>
        <p:spPr>
          <a:xfrm>
            <a:off x="1524000" y="1807535"/>
            <a:ext cx="9144000" cy="4444409"/>
          </a:xfrm>
        </p:spPr>
        <p:txBody>
          <a:bodyPr>
            <a:normAutofit fontScale="92500"/>
          </a:bodyPr>
          <a:lstStyle/>
          <a:p>
            <a:pPr algn="l">
              <a:lnSpc>
                <a:spcPct val="100000"/>
              </a:lnSpc>
            </a:pPr>
            <a:r>
              <a:rPr lang="fr-FR" sz="3200" dirty="0">
                <a:cs typeface="Arial" panose="020B0604020202020204" pitchFamily="34" charset="0"/>
              </a:rPr>
              <a:t>Les effets bénéfiques des programmes Elargis de vaccination ne sont plus à démontrer dans le monde en général et en Côte d’Ivoire en particulier. Grâce à la vaccination, la variole a été éradiquée de notre planèt</a:t>
            </a:r>
            <a:r>
              <a:rPr lang="fr-FR" sz="3200" dirty="0"/>
              <a:t>e. </a:t>
            </a:r>
            <a:endParaRPr lang="fr-FR" sz="3200" dirty="0" smtClean="0"/>
          </a:p>
          <a:p>
            <a:pPr algn="l">
              <a:lnSpc>
                <a:spcPct val="100000"/>
              </a:lnSpc>
            </a:pPr>
            <a:r>
              <a:rPr lang="fr-FR" sz="3200" dirty="0"/>
              <a:t>Les maladies comme la poliomyélite, la coqueluche et la diphtérie ont connu un net recul pour certains (coqueluche, diphtérie) et pour d’autre en phase de pré éradication (poliomyélite).</a:t>
            </a:r>
            <a:endParaRPr lang="fr-FR" sz="3200" dirty="0"/>
          </a:p>
        </p:txBody>
      </p:sp>
    </p:spTree>
    <p:extLst>
      <p:ext uri="{BB962C8B-B14F-4D97-AF65-F5344CB8AC3E}">
        <p14:creationId xmlns:p14="http://schemas.microsoft.com/office/powerpoint/2010/main" val="196288686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3917"/>
            <a:ext cx="9144000" cy="1594884"/>
          </a:xfrm>
        </p:spPr>
        <p:txBody>
          <a:bodyPr>
            <a:normAutofit/>
          </a:bodyPr>
          <a:lstStyle/>
          <a:p>
            <a:r>
              <a:rPr lang="fr-FR" sz="5400" b="1" dirty="0" smtClean="0">
                <a:solidFill>
                  <a:schemeClr val="accent4">
                    <a:lumMod val="50000"/>
                  </a:schemeClr>
                </a:solidFill>
                <a:latin typeface="+mn-lt"/>
              </a:rPr>
              <a:t>CONCLUSION(2)</a:t>
            </a:r>
            <a:endParaRPr lang="fr-FR" sz="5400" dirty="0">
              <a:latin typeface="+mn-lt"/>
            </a:endParaRPr>
          </a:p>
        </p:txBody>
      </p:sp>
      <p:sp>
        <p:nvSpPr>
          <p:cNvPr id="3" name="Sous-titre 2"/>
          <p:cNvSpPr>
            <a:spLocks noGrp="1"/>
          </p:cNvSpPr>
          <p:nvPr>
            <p:ph type="subTitle" idx="1"/>
          </p:nvPr>
        </p:nvSpPr>
        <p:spPr>
          <a:xfrm>
            <a:off x="1524000" y="2126511"/>
            <a:ext cx="9144000" cy="4072269"/>
          </a:xfrm>
        </p:spPr>
        <p:txBody>
          <a:bodyPr>
            <a:normAutofit/>
          </a:bodyPr>
          <a:lstStyle/>
          <a:p>
            <a:pPr algn="l"/>
            <a:r>
              <a:rPr lang="fr-FR" sz="3200" dirty="0" smtClean="0"/>
              <a:t>Aussi</a:t>
            </a:r>
            <a:r>
              <a:rPr lang="fr-FR" sz="3200" dirty="0"/>
              <a:t>, souhaitons-nous que les étudiants de </a:t>
            </a:r>
            <a:r>
              <a:rPr lang="fr-FR" sz="3200"/>
              <a:t>la </a:t>
            </a:r>
            <a:r>
              <a:rPr lang="fr-FR" sz="3200" smtClean="0"/>
              <a:t>L1 s’approprient </a:t>
            </a:r>
            <a:r>
              <a:rPr lang="fr-FR" sz="3200" dirty="0"/>
              <a:t>le contenu de ce cours pour participer la vaccination pendant le stage </a:t>
            </a:r>
            <a:r>
              <a:rPr lang="fr-FR" sz="3200" dirty="0" smtClean="0"/>
              <a:t>clinique.</a:t>
            </a:r>
            <a:endParaRPr lang="fr-FR" sz="3200" dirty="0"/>
          </a:p>
          <a:p>
            <a:pPr algn="l"/>
            <a:endParaRPr lang="fr-FR" sz="3200" dirty="0"/>
          </a:p>
        </p:txBody>
      </p:sp>
    </p:spTree>
    <p:extLst>
      <p:ext uri="{BB962C8B-B14F-4D97-AF65-F5344CB8AC3E}">
        <p14:creationId xmlns:p14="http://schemas.microsoft.com/office/powerpoint/2010/main" val="1538979216"/>
      </p:ext>
    </p:extLst>
  </p:cSld>
  <p:clrMapOvr>
    <a:masterClrMapping/>
  </p:clrMapOvr>
</p:sld>
</file>

<file path=ppt/theme/theme1.xml><?xml version="1.0" encoding="utf-8"?>
<a:theme xmlns:a="http://schemas.openxmlformats.org/drawingml/2006/main" name="Thème Office">
  <a:themeElements>
    <a:clrScheme name="INFAS">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E0A7F1C1BBC144FB1691BAEE0D841C9" ma:contentTypeVersion="7" ma:contentTypeDescription="Crée un document." ma:contentTypeScope="" ma:versionID="5790d786264fc2ae08c5d07248581b66">
  <xsd:schema xmlns:xsd="http://www.w3.org/2001/XMLSchema" xmlns:xs="http://www.w3.org/2001/XMLSchema" xmlns:p="http://schemas.microsoft.com/office/2006/metadata/properties" xmlns:ns2="409b6e37-c54c-4508-b401-023024648bd4" targetNamespace="http://schemas.microsoft.com/office/2006/metadata/properties" ma:root="true" ma:fieldsID="a7a8d0dcee9a25c26f1f1774a1cf3f3d" ns2:_="">
    <xsd:import namespace="409b6e37-c54c-4508-b401-023024648bd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9b6e37-c54c-4508-b401-023024648b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A67DB3-B695-493D-A4EA-1E154EDD9D63}"/>
</file>

<file path=customXml/itemProps2.xml><?xml version="1.0" encoding="utf-8"?>
<ds:datastoreItem xmlns:ds="http://schemas.openxmlformats.org/officeDocument/2006/customXml" ds:itemID="{A293FD9A-5410-4CC7-9094-E969428A5B90}"/>
</file>

<file path=customXml/itemProps3.xml><?xml version="1.0" encoding="utf-8"?>
<ds:datastoreItem xmlns:ds="http://schemas.openxmlformats.org/officeDocument/2006/customXml" ds:itemID="{FEE92C48-3AF1-4DAA-B189-68EB008C028C}"/>
</file>

<file path=docProps/app.xml><?xml version="1.0" encoding="utf-8"?>
<Properties xmlns="http://schemas.openxmlformats.org/officeDocument/2006/extended-properties" xmlns:vt="http://schemas.openxmlformats.org/officeDocument/2006/docPropsVTypes">
  <Template>Office Theme</Template>
  <TotalTime>428</TotalTime>
  <Words>3279</Words>
  <Application>Microsoft Office PowerPoint</Application>
  <PresentationFormat>Personnalisé</PresentationFormat>
  <Paragraphs>609</Paragraphs>
  <Slides>91</Slides>
  <Notes>0</Notes>
  <HiddenSlides>0</HiddenSlides>
  <MMClips>0</MMClips>
  <ScaleCrop>false</ScaleCrop>
  <HeadingPairs>
    <vt:vector size="4" baseType="variant">
      <vt:variant>
        <vt:lpstr>Thème</vt:lpstr>
      </vt:variant>
      <vt:variant>
        <vt:i4>1</vt:i4>
      </vt:variant>
      <vt:variant>
        <vt:lpstr>Titres des diapositives</vt:lpstr>
      </vt:variant>
      <vt:variant>
        <vt:i4>91</vt:i4>
      </vt:variant>
    </vt:vector>
  </HeadingPairs>
  <TitlesOfParts>
    <vt:vector size="92" baseType="lpstr">
      <vt:lpstr>Thème Office</vt:lpstr>
      <vt:lpstr>   PROGRAMME ELARGI DE VACCINATION   LICENCE 1 IDE / SF , Semestre 1. </vt:lpstr>
      <vt:lpstr>   GÉNÉRALITÉS SUR LA VACCINATION  </vt:lpstr>
      <vt:lpstr>OBJECTIF GÉNÉRAL</vt:lpstr>
      <vt:lpstr>OBJECTIFS  SPECIFIQUES(1)</vt:lpstr>
      <vt:lpstr>OBJECTIFS  SPECIFIQUES (2)</vt:lpstr>
      <vt:lpstr>INTRODUCTION (1) </vt:lpstr>
      <vt:lpstr>INTRODUCTION (2) </vt:lpstr>
      <vt:lpstr>I. DÉFINITIONS DE CONCEPTS LIÉS À LA VACCINATION (1) </vt:lpstr>
      <vt:lpstr>DÉFINITIONS DE CONCEPTS LIÉS À LA VACCINATION (2)</vt:lpstr>
      <vt:lpstr>DÉFINITIONS DE CONCEPTS LIÉS À LA VACCINATION (3)</vt:lpstr>
      <vt:lpstr>DÉFINITIONS DE CONCEPTS LIÉS À LA VACCINATION (4)</vt:lpstr>
      <vt:lpstr>DÉFINITIONS DE CONCEPTS LIÉS À LA VACCINATION (5)</vt:lpstr>
      <vt:lpstr>DÉFINITIONS DE CONCEPTS LIÉS À LA VACCINATION (6)</vt:lpstr>
      <vt:lpstr>DÉFINITIONS DE CONCEPTS LIÉS À LA VACCINATION (7)</vt:lpstr>
      <vt:lpstr>II.  LES MALADIES CIBLES DU PEV IVOIRIEN (1)</vt:lpstr>
      <vt:lpstr>LES MALADIES CIBLES DU PEV IVOIRIEN (2)</vt:lpstr>
      <vt:lpstr>III- DESCRIPTION DES DIFFÉRENTS  VACCINS  DU PEV (1) </vt:lpstr>
      <vt:lpstr> </vt:lpstr>
      <vt:lpstr>DESCRIPTION DES DIFFÉRENTS  VACCINS  DU PEV(2) </vt:lpstr>
      <vt:lpstr>Présentation PowerPoint</vt:lpstr>
      <vt:lpstr>DESCRIPTION DES DIFFÉRENTS  VACCINS  DU PEV(3) </vt:lpstr>
      <vt:lpstr>Présentation PowerPoint</vt:lpstr>
      <vt:lpstr>DESCRIPTION DES DIFFÉRENTS  VACCINS  DU PEV(4) </vt:lpstr>
      <vt:lpstr> </vt:lpstr>
      <vt:lpstr>DESCRIPTION DES DIFFÉRENTS  VACCINS  DU PEV(5) </vt:lpstr>
      <vt:lpstr>Présentation PowerPoint</vt:lpstr>
      <vt:lpstr>DESCRIPTION DES DIFFÉRENTS  VACCINS  DU PEV(6) </vt:lpstr>
      <vt:lpstr>Présentation PowerPoint</vt:lpstr>
      <vt:lpstr>DESCRIPTION DES DIFFÉRENTS  VACCINS  DU PEV(7) </vt:lpstr>
      <vt:lpstr>Présentation PowerPoint</vt:lpstr>
      <vt:lpstr>DESCRIPTION DES DIFFÉRENTS  VACCINS  DU PEV(8) </vt:lpstr>
      <vt:lpstr>Présentation PowerPoint</vt:lpstr>
      <vt:lpstr>DESCRIPTION DES DIFFÉRENTS  VACCINS  DU PEV(9) </vt:lpstr>
      <vt:lpstr>Présentation PowerPoint</vt:lpstr>
      <vt:lpstr>IV - ORGANISATION DU PROGRAMME ELARGI DE VACCINATION (PEV) 1 </vt:lpstr>
      <vt:lpstr>ORGANISATION DU PROGRAMME ELARGI DE VACCINATION (PEV) 2 </vt:lpstr>
      <vt:lpstr>  ORGANISATION DU PROGRAMME ELARGI DE VACCINATION (PEV 3) </vt:lpstr>
      <vt:lpstr>ORGANISATION DU PROGRAMME ELARGI DE VACCINATION (PEV ) 4 </vt:lpstr>
      <vt:lpstr> ORGANISATION DU PROGRAMME ELARGI DE VACCINATION (PEV) 5 </vt:lpstr>
      <vt:lpstr>ORGANISATION DU PROGRAMME ELARGI DE VACCINATION (PEV) 6</vt:lpstr>
      <vt:lpstr>ORGANISATION DU PROGRAMME ELARGI DE VACCINATION (PEV) 7 </vt:lpstr>
      <vt:lpstr>Présentation PowerPoint</vt:lpstr>
      <vt:lpstr>ORGANISATION DU PROGRAMME ELARGI DE VACCINATION (PEV) 8</vt:lpstr>
      <vt:lpstr>ORGANISATION DU PROGRAMME ELARGI DE VACCINATION (PEV) 9</vt:lpstr>
      <vt:lpstr>Présentation PowerPoint</vt:lpstr>
      <vt:lpstr> ORGANISATION DU PROGRAMME ELARGI DE VACCINATION (PEV) 10 </vt:lpstr>
      <vt:lpstr>ORGANISATION DU PROGRAMME ELARGI DE VACCINATION (PEV)11</vt:lpstr>
      <vt:lpstr>ORGANISATION DU PROGRAMME ELARGI DE VACCINATION (PEV)12</vt:lpstr>
      <vt:lpstr>ORGANISATION DU PROGRAMME ELARGI DE VACCINATION (PEV) 13 </vt:lpstr>
      <vt:lpstr>ORGANISATION DU PROGRAMME ELARGI DE VACCINATION (PEV) 14 </vt:lpstr>
      <vt:lpstr>ORGANISATION DU PROGRAMME ELARGI DE VACCINATION (PEV)15</vt:lpstr>
      <vt:lpstr>ORGANISATION DU PROGRAMME ELARGI DE VACCINATION (PEV)14</vt:lpstr>
      <vt:lpstr>ORGANISATION DU PROGRAMME ELARGI DE VACCINATION (PEV)15</vt:lpstr>
      <vt:lpstr>V.  SÉCURITÉ DES INJECTIONS  ET  MAPI (1) </vt:lpstr>
      <vt:lpstr>SÉCURITÉ DES INJECTIONS  ET  MAPI (2)</vt:lpstr>
      <vt:lpstr>SÉCURITÉ DES INJECTIONS  ET  MAPI (3) </vt:lpstr>
      <vt:lpstr>SÉCURITÉ DES INJECTIONS  ET  MAPI (4)</vt:lpstr>
      <vt:lpstr>SÉCURITÉ DES INJECTIONS  ET  MAPI (5)</vt:lpstr>
      <vt:lpstr>SÉCURITÉ DES INJECTIONS  ET  MAPI (6)</vt:lpstr>
      <vt:lpstr>SÉCURITÉ DES INJECTIONS  ET  MAPI (7)</vt:lpstr>
      <vt:lpstr>SÉCURITÉ DES INJECTIONS  ET  MAPI (8)</vt:lpstr>
      <vt:lpstr>SÉCURITÉ DES INJECTIONS  ET  MAPI (9)</vt:lpstr>
      <vt:lpstr>SÉCURITÉ DES INJECTIONS  ET  MAPI (10)</vt:lpstr>
      <vt:lpstr>SÉCURITÉ DES INJECTIONS  ET  MAPI (11)</vt:lpstr>
      <vt:lpstr>SÉCURITÉ DES INJECTIONS  ET  MAPI (12)</vt:lpstr>
      <vt:lpstr>SÉCURITÉ DES INJECTIONS  ET  MAPI (13)</vt:lpstr>
      <vt:lpstr>SÉCURITÉ DES INJECTIONS  ET  MAPI (14)</vt:lpstr>
      <vt:lpstr>SÉCURITÉ DES INJECTIONS  ET  MAPI (15)</vt:lpstr>
      <vt:lpstr>SÉCURITÉ DES INJECTIONS  ET  MAPI (16)</vt:lpstr>
      <vt:lpstr>MANIFESTATION ADVERSE POST IMMUNISATION (MAPI) 1</vt:lpstr>
      <vt:lpstr>MANIFESTATION ADVERSE POST IMMUNISATION (MAPI) 2</vt:lpstr>
      <vt:lpstr>MANIFESTATION ADVERSE POST IMMUNISATION (MAPI) 3</vt:lpstr>
      <vt:lpstr>MANIFESTATION ADVERSE POST IMMUNISATION (MAPI) 4</vt:lpstr>
      <vt:lpstr>VI. LA CHAINE DU FROID(1) </vt:lpstr>
      <vt:lpstr>LA CHAINE DU FROID (2) </vt:lpstr>
      <vt:lpstr>LA CHAINE DU FROID (3) </vt:lpstr>
      <vt:lpstr>LA CHAINE DU FROID (4) </vt:lpstr>
      <vt:lpstr>LA CHAINE DU FROID (5) </vt:lpstr>
      <vt:lpstr>LA CHAINE DU FROID (6) </vt:lpstr>
      <vt:lpstr>LA CHAINE DU FROID (7)</vt:lpstr>
      <vt:lpstr>LA CHAINE DU FROID (8) </vt:lpstr>
      <vt:lpstr>LA CHAINE DU FROID (9)   </vt:lpstr>
      <vt:lpstr>LA CHAINE DU FROID (10)</vt:lpstr>
      <vt:lpstr>LA CHAINE DU FROID (11) </vt:lpstr>
      <vt:lpstr>LA CHAINE DU FROID (12) </vt:lpstr>
      <vt:lpstr>LA CHAINE DU FROID (13) </vt:lpstr>
      <vt:lpstr>LA CHAINE DU FROID (14) </vt:lpstr>
      <vt:lpstr>LA CHAINE DU FROID (15)</vt:lpstr>
      <vt:lpstr>LA CHAINE DU FROID (16) </vt:lpstr>
      <vt:lpstr>CONCLUSION(1)</vt:lpstr>
      <vt:lpstr>CONCLUSION(2)</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Maher Fattouh</dc:creator>
  <cp:lastModifiedBy>Mr KONAN BENOIT</cp:lastModifiedBy>
  <cp:revision>91</cp:revision>
  <dcterms:created xsi:type="dcterms:W3CDTF">2018-07-17T00:49:38Z</dcterms:created>
  <dcterms:modified xsi:type="dcterms:W3CDTF">2020-05-24T23:38:29Z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0x0101001E0A7F1C1BBC144FB1691BAEE0D841C9</vt:lpwstr>
  </property>
</Properties>
</file>