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8" r:id="rId2"/>
    <p:sldId id="282" r:id="rId3"/>
    <p:sldId id="281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3" r:id="rId12"/>
    <p:sldId id="267" r:id="rId13"/>
    <p:sldId id="268" r:id="rId14"/>
    <p:sldId id="269" r:id="rId15"/>
    <p:sldId id="270" r:id="rId16"/>
    <p:sldId id="271" r:id="rId17"/>
    <p:sldId id="272" r:id="rId18"/>
    <p:sldId id="285" r:id="rId19"/>
    <p:sldId id="284" r:id="rId20"/>
    <p:sldId id="274" r:id="rId21"/>
    <p:sldId id="275" r:id="rId22"/>
    <p:sldId id="276" r:id="rId23"/>
    <p:sldId id="277" r:id="rId24"/>
    <p:sldId id="278" r:id="rId25"/>
    <p:sldId id="279" r:id="rId26"/>
    <p:sldId id="286" r:id="rId27"/>
    <p:sldId id="287" r:id="rId28"/>
    <p:sldId id="288" r:id="rId29"/>
    <p:sldId id="290" r:id="rId30"/>
    <p:sldId id="291" r:id="rId31"/>
    <p:sldId id="292" r:id="rId3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D9"/>
    <a:srgbClr val="FFCCCC"/>
    <a:srgbClr val="EC73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Style foncé 2 - Accentuation 3/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364" autoAdjust="0"/>
    <p:restoredTop sz="95100"/>
  </p:normalViewPr>
  <p:slideViewPr>
    <p:cSldViewPr snapToGrid="0">
      <p:cViewPr varScale="1">
        <p:scale>
          <a:sx n="46" d="100"/>
          <a:sy n="46" d="100"/>
        </p:scale>
        <p:origin x="2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79558-246A-1145-9D5E-51C8A56CAAC6}" type="datetimeFigureOut">
              <a:rPr lang="fr-FR" smtClean="0"/>
              <a:t>24/05/2020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D7097-3782-3A47-83BB-FA1DE408D5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078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altLang="fr-FR" smtClean="0"/>
              <a:t>Champ de la santé publique difficile à cerner et à définir. Ces limites ne cessent de reculer…on admet maintenant que toutes les circonstances de la vie d</a:t>
            </a:r>
            <a:r>
              <a:rPr lang="fr-FR" altLang="en-US" smtClean="0"/>
              <a:t>’</a:t>
            </a:r>
            <a:r>
              <a:rPr lang="fr-FR" altLang="fr-FR" smtClean="0"/>
              <a:t>un homme peuvent influer sur sa santé physique et même morale.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mtClean="0"/>
              <a:t>Champ d</a:t>
            </a:r>
            <a:r>
              <a:rPr lang="fr-FR" altLang="en-US" smtClean="0"/>
              <a:t>’</a:t>
            </a:r>
            <a:r>
              <a:rPr lang="fr-FR" altLang="fr-FR" smtClean="0"/>
              <a:t>intervention regroupant des professionnels de différentes disciplines avec des rôles variés liés à la transformation continue du contour de son champ.</a:t>
            </a:r>
          </a:p>
        </p:txBody>
      </p:sp>
      <p:sp>
        <p:nvSpPr>
          <p:cNvPr id="61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C886737-811B-482E-8A6B-B47C0C0F1946}" type="slidenum">
              <a:rPr lang="fr-FR" altLang="fr-FR" smtClean="0"/>
              <a:pPr/>
              <a:t>4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3333000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BC83E84-2BA2-4F3B-8A39-277082F38738}" type="slidenum">
              <a:rPr lang="fr-FR" altLang="fr-FR" smtClean="0"/>
              <a:pPr/>
              <a:t>23</a:t>
            </a:fld>
            <a:endParaRPr lang="fr-FR" altLang="fr-FR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fr-FR" altLang="fr-FR" smtClean="0">
                <a:sym typeface="Wingdings" panose="05000000000000000000" pitchFamily="2" charset="2"/>
              </a:rPr>
              <a:t>tous les individus subissent l</a:t>
            </a:r>
            <a:r>
              <a:rPr lang="ja-JP" altLang="fr-FR" smtClean="0">
                <a:sym typeface="Wingdings" panose="05000000000000000000" pitchFamily="2" charset="2"/>
              </a:rPr>
              <a:t>’</a:t>
            </a:r>
            <a:r>
              <a:rPr lang="fr-FR" altLang="ja-JP" smtClean="0">
                <a:sym typeface="Wingdings" panose="05000000000000000000" pitchFamily="2" charset="2"/>
              </a:rPr>
              <a:t>influence de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fr-FR" altLang="fr-FR" smtClean="0">
                <a:sym typeface="Wingdings" panose="05000000000000000000" pitchFamily="2" charset="2"/>
              </a:rPr>
              <a:t>facteurs extérieurs :</a:t>
            </a:r>
          </a:p>
          <a:p>
            <a:pPr marL="342900" indent="-342900"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3897562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A28480DD-F4EE-46D1-B6B7-014713EF4F4B}" type="slidenum">
              <a:rPr lang="fr-FR" altLang="fr-FR" smtClean="0"/>
              <a:pPr/>
              <a:t>24</a:t>
            </a:fld>
            <a:endParaRPr lang="fr-FR" altLang="fr-FR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2309839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mtClean="0"/>
              <a:t>La multiplicité des définitions de la santé publique peut résulter des difficultés à mesurer la santé dans sa dimension collective, des multiples disciplines contribuant aux connaissances sur la santé et ses déterminants ainsi que de la variété des pratiques s</a:t>
            </a:r>
            <a:r>
              <a:rPr lang="fr-FR" altLang="en-US" smtClean="0"/>
              <a:t>’</a:t>
            </a:r>
            <a:r>
              <a:rPr lang="fr-FR" altLang="fr-FR" smtClean="0"/>
              <a:t>y référant.</a:t>
            </a: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53C7E8D-62D1-45B6-9C12-E04F288A0E84}" type="slidenum">
              <a:rPr lang="fr-FR" altLang="fr-FR" smtClean="0"/>
              <a:pPr/>
              <a:t>5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3111496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mtClean="0"/>
              <a:t>Médecin bactériologiste expert en santé publique à l</a:t>
            </a:r>
            <a:r>
              <a:rPr lang="fr-FR" altLang="en-US" smtClean="0"/>
              <a:t>’</a:t>
            </a:r>
            <a:r>
              <a:rPr lang="fr-FR" altLang="fr-FR" smtClean="0"/>
              <a:t>université de Yale…en 1915 il fonde le département de santé publique de la Yale school of medicine</a:t>
            </a:r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4D4EC33C-8D61-490A-9A2D-0ABF72284FB1}" type="slidenum">
              <a:rPr lang="fr-FR" altLang="fr-FR" smtClean="0"/>
              <a:pPr/>
              <a:t>7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3071453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mtClean="0"/>
              <a:t>La multiplicité des définitions de la santé publique peut résulter des difficultés à mesurer la santé dans sa dimension collective, des multiples disciplines contribuant aux connaissances sur la santé et ses déterminants ainsi que de la variété des pratiques s</a:t>
            </a:r>
            <a:r>
              <a:rPr lang="fr-FR" altLang="en-US" smtClean="0"/>
              <a:t>’</a:t>
            </a:r>
            <a:r>
              <a:rPr lang="fr-FR" altLang="fr-FR" smtClean="0"/>
              <a:t>y référant.</a:t>
            </a:r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AC94B07-6DAE-4667-BA5F-0911AC3B821C}" type="slidenum">
              <a:rPr lang="fr-FR" altLang="fr-FR" smtClean="0"/>
              <a:pPr/>
              <a:t>8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613769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mtClean="0"/>
              <a:t>La multiplicité des définitions de la santé publique peut résulter des difficultés à mesurer la santé dans sa dimension collective, des multiples disciplines contribuant aux connaissances sur la santé et ses déterminants ainsi que de la variété des pratiques s</a:t>
            </a:r>
            <a:r>
              <a:rPr lang="fr-FR" altLang="en-US" smtClean="0"/>
              <a:t>’</a:t>
            </a:r>
            <a:r>
              <a:rPr lang="fr-FR" altLang="fr-FR" smtClean="0"/>
              <a:t>y référant.</a:t>
            </a:r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4E663835-7004-4C9E-AFFC-1ECA22440DE9}" type="slidenum">
              <a:rPr lang="fr-FR" altLang="fr-FR" smtClean="0"/>
              <a:pPr/>
              <a:t>9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620201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altLang="fr-FR" u="sng" smtClean="0"/>
              <a:t>Mouvement démocratique favorise l</a:t>
            </a:r>
            <a:r>
              <a:rPr lang="fr-FR" altLang="en-US" u="sng" smtClean="0"/>
              <a:t>’</a:t>
            </a:r>
            <a:r>
              <a:rPr lang="fr-FR" altLang="fr-FR" u="sng" smtClean="0"/>
              <a:t>émergence d</a:t>
            </a:r>
            <a:r>
              <a:rPr lang="fr-FR" altLang="en-US" u="sng" smtClean="0"/>
              <a:t>’</a:t>
            </a:r>
            <a:r>
              <a:rPr lang="fr-FR" altLang="fr-FR" u="sng" smtClean="0"/>
              <a:t>un courant de pensées (existant avant le 19</a:t>
            </a:r>
            <a:r>
              <a:rPr lang="fr-FR" altLang="fr-FR" u="sng" baseline="30000" smtClean="0"/>
              <a:t>ième</a:t>
            </a:r>
            <a:r>
              <a:rPr lang="fr-FR" altLang="fr-FR" u="sng" smtClean="0"/>
              <a:t> siècle) : la </a:t>
            </a:r>
            <a:r>
              <a:rPr lang="fr-FR" altLang="fr-FR" smtClean="0"/>
              <a:t>santé de la population constitue une préoccupation sociale vis-à-vis de laquelle la société doit prendre ses responsabilités (dans la plupart des pays d</a:t>
            </a:r>
            <a:r>
              <a:rPr lang="fr-FR" altLang="en-US" smtClean="0"/>
              <a:t>’</a:t>
            </a:r>
            <a:r>
              <a:rPr lang="fr-FR" altLang="fr-FR" smtClean="0"/>
              <a:t>Europe et surtout en Allemagne). Courant de pensées qui tire son origine de mouvement philosophique.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mtClean="0"/>
              <a:t>En France 1789 après la révolution distribution de lait aux mères et à leurs enfants.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mtClean="0"/>
              <a:t>En Grande-Bretagne en 1907, système de santé scolaire qui veille à ce que les enfants aient une bonne alimentation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mtClean="0"/>
              <a:t>Ce champ est contesté quant à son appartenance à la santé publique même s</a:t>
            </a:r>
            <a:r>
              <a:rPr lang="fr-FR" altLang="en-US" smtClean="0"/>
              <a:t>’</a:t>
            </a:r>
            <a:r>
              <a:rPr lang="fr-FR" altLang="fr-FR" smtClean="0"/>
              <a:t>il existe depuis le moyen âge (œuvres charitables d</a:t>
            </a:r>
            <a:r>
              <a:rPr lang="fr-FR" altLang="en-US" smtClean="0"/>
              <a:t>’</a:t>
            </a:r>
            <a:r>
              <a:rPr lang="fr-FR" altLang="fr-FR" smtClean="0"/>
              <a:t>individu, congrégations religieuses, hospices, protection des personnes vulnérables), il relève du domaine politique selon certains auteurs.</a:t>
            </a:r>
          </a:p>
          <a:p>
            <a:pPr eaLnBrk="1" hangingPunct="1">
              <a:spcBef>
                <a:spcPct val="0"/>
              </a:spcBef>
            </a:pPr>
            <a:endParaRPr lang="fr-FR" altLang="fr-FR" u="sng" smtClean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4EE359B4-C1F5-4D95-B004-8EF789363079}" type="slidenum">
              <a:rPr lang="fr-FR" altLang="fr-FR" smtClean="0"/>
              <a:pPr/>
              <a:t>18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3237265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mtClean="0"/>
              <a:t>Esquisse historique limitée car ses sources se cantonnent à la civilisation occidentale. D</a:t>
            </a:r>
            <a:r>
              <a:rPr lang="fr-FR" altLang="en-US" smtClean="0"/>
              <a:t>’</a:t>
            </a:r>
            <a:r>
              <a:rPr lang="fr-FR" altLang="fr-FR" smtClean="0"/>
              <a:t>autres civilisations (asiatique, africaine et amérindienne) ont établi des pratiques de santé publique. La vie en société a toujours imposé l</a:t>
            </a:r>
            <a:r>
              <a:rPr lang="fr-FR" altLang="en-US" smtClean="0"/>
              <a:t>’</a:t>
            </a:r>
            <a:r>
              <a:rPr lang="fr-FR" altLang="fr-FR" smtClean="0"/>
              <a:t>adoption de certaines règles dont bon nombre ont attrait à la santé publique. Le développement et l</a:t>
            </a:r>
            <a:r>
              <a:rPr lang="fr-FR" altLang="en-US" smtClean="0"/>
              <a:t>’</a:t>
            </a:r>
            <a:r>
              <a:rPr lang="fr-FR" altLang="fr-FR" smtClean="0"/>
              <a:t>organisation des sociétés ont toujours inclus des dispositions collectives pour rendre la vie en groupe meilleure.</a:t>
            </a:r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6C4595A-6ACC-4707-8D3C-CC2425DE048F}" type="slidenum">
              <a:rPr lang="fr-FR" altLang="fr-FR" smtClean="0"/>
              <a:pPr/>
              <a:t>19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283985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altLang="fr-FR" u="sng" smtClean="0"/>
              <a:t>Mouvement démocratique favorise l</a:t>
            </a:r>
            <a:r>
              <a:rPr lang="fr-FR" altLang="en-US" u="sng" smtClean="0"/>
              <a:t>’</a:t>
            </a:r>
            <a:r>
              <a:rPr lang="fr-FR" altLang="fr-FR" u="sng" smtClean="0"/>
              <a:t>émergence d</a:t>
            </a:r>
            <a:r>
              <a:rPr lang="fr-FR" altLang="en-US" u="sng" smtClean="0"/>
              <a:t>’</a:t>
            </a:r>
            <a:r>
              <a:rPr lang="fr-FR" altLang="fr-FR" u="sng" smtClean="0"/>
              <a:t>un courant de pensées (existant avant le 19</a:t>
            </a:r>
            <a:r>
              <a:rPr lang="fr-FR" altLang="fr-FR" u="sng" baseline="30000" smtClean="0"/>
              <a:t>ième</a:t>
            </a:r>
            <a:r>
              <a:rPr lang="fr-FR" altLang="fr-FR" u="sng" smtClean="0"/>
              <a:t> siècle) : la </a:t>
            </a:r>
            <a:r>
              <a:rPr lang="fr-FR" altLang="fr-FR" smtClean="0"/>
              <a:t>santé de la population constitue une préoccupation sociale vis-à-vis de laquelle la société doit prendre ses responsabilités (dans la plupart des pays d</a:t>
            </a:r>
            <a:r>
              <a:rPr lang="fr-FR" altLang="en-US" smtClean="0"/>
              <a:t>’</a:t>
            </a:r>
            <a:r>
              <a:rPr lang="fr-FR" altLang="fr-FR" smtClean="0"/>
              <a:t>Europe et surtout en Allemagne). Courant de pensées qui tire son origine de mouvement philosophique.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mtClean="0"/>
              <a:t>En France 1789 après la révolution distribution de lait aux mères et à leurs enfants.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mtClean="0"/>
              <a:t>En Grande-Bretagne en 1907, système de santé scolaire qui veille à ce que les enfants aient une bonne alimentation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mtClean="0"/>
              <a:t>Ce champ est contesté quant à son appartenance à la santé publique même s</a:t>
            </a:r>
            <a:r>
              <a:rPr lang="fr-FR" altLang="en-US" smtClean="0"/>
              <a:t>’</a:t>
            </a:r>
            <a:r>
              <a:rPr lang="fr-FR" altLang="fr-FR" smtClean="0"/>
              <a:t>il existe depuis le moyen âge (œuvres charitables d</a:t>
            </a:r>
            <a:r>
              <a:rPr lang="fr-FR" altLang="en-US" smtClean="0"/>
              <a:t>’</a:t>
            </a:r>
            <a:r>
              <a:rPr lang="fr-FR" altLang="fr-FR" smtClean="0"/>
              <a:t>individu, congrégations religieuses, hospices, protection des personnes vulnérables), il relève du domaine politique selon certains auteurs.</a:t>
            </a:r>
          </a:p>
          <a:p>
            <a:pPr eaLnBrk="1" hangingPunct="1">
              <a:spcBef>
                <a:spcPct val="0"/>
              </a:spcBef>
            </a:pPr>
            <a:endParaRPr lang="fr-FR" altLang="fr-FR" u="sng" smtClean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4EE359B4-C1F5-4D95-B004-8EF789363079}" type="slidenum">
              <a:rPr lang="fr-FR" altLang="fr-FR" smtClean="0"/>
              <a:pPr/>
              <a:t>20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2058766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9EA4A7C-25E9-4D42-B329-DD8F893700B1}" type="slidenum">
              <a:rPr lang="fr-FR" altLang="fr-FR" smtClean="0"/>
              <a:pPr/>
              <a:t>22</a:t>
            </a:fld>
            <a:endParaRPr lang="fr-FR" altLang="fr-F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827584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'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3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2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2284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900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881F8-522D-481C-BC2E-50A37FD68FE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4728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866775" y="773113"/>
            <a:ext cx="10317163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  <a:endParaRPr lang="en-US" altLang="fr-FR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  <a:endParaRPr lang="en-US" altLang="fr-FR"/>
          </a:p>
        </p:txBody>
      </p:sp>
      <p:sp>
        <p:nvSpPr>
          <p:cNvPr id="1028" name="ZoneTexte 6"/>
          <p:cNvSpPr txBox="1">
            <a:spLocks noChangeArrowheads="1"/>
          </p:cNvSpPr>
          <p:nvPr/>
        </p:nvSpPr>
        <p:spPr bwMode="auto">
          <a:xfrm>
            <a:off x="-1588" y="6627813"/>
            <a:ext cx="12203113" cy="252412"/>
          </a:xfrm>
          <a:prstGeom prst="rect">
            <a:avLst/>
          </a:prstGeom>
          <a:solidFill>
            <a:srgbClr val="00B050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t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fr-FR" altLang="fr-FR" sz="1400">
              <a:solidFill>
                <a:schemeClr val="bg1"/>
              </a:solidFill>
              <a:latin typeface="Arial Black" charset="0"/>
            </a:endParaRPr>
          </a:p>
          <a:p>
            <a:pPr algn="ctr" eaLnBrk="1" hangingPunct="1"/>
            <a:r>
              <a:rPr lang="fr-FR" altLang="fr-FR" sz="1400">
                <a:solidFill>
                  <a:schemeClr val="bg1"/>
                </a:solidFill>
                <a:latin typeface="Arial Black" charset="0"/>
              </a:rPr>
              <a:t>Blvd de Marseille, 18 BP 720 Abidjan 18, Tel.: (225) 21005660 / 21001906 – Email: info@infas.ci – site web: www.infas.ci</a:t>
            </a:r>
          </a:p>
        </p:txBody>
      </p:sp>
      <p:sp>
        <p:nvSpPr>
          <p:cNvPr id="1029" name="ZoneTexte 7"/>
          <p:cNvSpPr txBox="1">
            <a:spLocks noChangeArrowheads="1"/>
          </p:cNvSpPr>
          <p:nvPr/>
        </p:nvSpPr>
        <p:spPr bwMode="auto">
          <a:xfrm>
            <a:off x="0" y="6273800"/>
            <a:ext cx="12192000" cy="307975"/>
          </a:xfrm>
          <a:prstGeom prst="rect">
            <a:avLst/>
          </a:prstGeom>
          <a:solidFill>
            <a:srgbClr val="EC73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400">
                <a:solidFill>
                  <a:schemeClr val="bg1"/>
                </a:solidFill>
                <a:latin typeface="Arial Black" charset="0"/>
              </a:rPr>
              <a:t>INSTITUT NATIONAL DE FORMATION DES AGENTS DE SANTE - INFAS </a:t>
            </a:r>
          </a:p>
        </p:txBody>
      </p:sp>
      <p:pic>
        <p:nvPicPr>
          <p:cNvPr id="1030" name="Image 8" descr="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20638"/>
            <a:ext cx="928687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Image 9" descr="Résultat de recherche d'images pour &quot;logo mshp&quo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363" y="33338"/>
            <a:ext cx="1149350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charset="0"/>
        </a:defRPr>
      </a:lvl9pPr>
    </p:titleStyle>
    <p:bodyStyle>
      <a:lvl1pPr marL="227013" indent="-227013" algn="l" defTabSz="912813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defTabSz="912813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ksimon1962@gmail.com" TargetMode="Externa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ac-aspc.gc.ca/ph-sp/determinants/index-fra.php" TargetMode="Externa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ac-aspc.gc.ca/ph-sp/determinants/index-fra.php" TargetMode="Externa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Maladi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fr.wikipedia.org/wiki/Environnement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768927" y="748144"/>
            <a:ext cx="10432473" cy="2378513"/>
          </a:xfrm>
        </p:spPr>
        <p:txBody>
          <a:bodyPr/>
          <a:lstStyle/>
          <a:p>
            <a:pPr algn="ctr"/>
            <a:r>
              <a:rPr lang="fr-FR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 DE SANTE PUBLIQUE DESTINES AUX </a:t>
            </a:r>
            <a:r>
              <a:rPr lang="fr-FR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ETUDIANTS DE LA LICENCE 1</a:t>
            </a:r>
            <a:r>
              <a:rPr lang="fr-FR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FILIERE DES INFIRMIERS </a:t>
            </a:r>
            <a:r>
              <a:rPr lang="fr-FR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</a:t>
            </a:r>
            <a:r>
              <a:rPr lang="fr-FR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SAGES-FEMMES</a:t>
            </a:r>
            <a:br>
              <a:rPr lang="fr-FR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altLang="fr-FR" b="1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768927" y="3126657"/>
            <a:ext cx="10868891" cy="3045543"/>
          </a:xfrm>
        </p:spPr>
        <p:txBody>
          <a:bodyPr/>
          <a:lstStyle/>
          <a:p>
            <a:pPr marL="0" indent="0" algn="ctr">
              <a:buNone/>
            </a:pPr>
            <a:r>
              <a:rPr lang="fr-F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PRESENTE PAR SIMON N’GUESSAN K.</a:t>
            </a:r>
          </a:p>
          <a:p>
            <a:pPr marL="0" indent="0" algn="ctr">
              <a:buNone/>
            </a:pPr>
            <a:r>
              <a:rPr lang="fr-F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Maître Es-Sciences de l’Education / Formation</a:t>
            </a:r>
          </a:p>
          <a:p>
            <a:pPr marL="0" indent="0" algn="ctr">
              <a:buNone/>
            </a:pPr>
            <a:r>
              <a:rPr lang="fr-F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Enseignant, Coordonnateur des Etudes de la filière de formation des Infirmières</a:t>
            </a:r>
          </a:p>
          <a:p>
            <a:pPr marL="0" indent="0" algn="ctr">
              <a:buNone/>
            </a:pPr>
            <a:r>
              <a:rPr lang="fr-F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 64.38.76.15   Email : </a:t>
            </a: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nksimon1962@gmail.com</a:t>
            </a:r>
            <a:endParaRPr lang="fr-FR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Année académique 2019/2020</a:t>
            </a:r>
            <a:endParaRPr lang="fr-FR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99948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714886" y="1648031"/>
            <a:ext cx="10736827" cy="4280821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b="1" dirty="0" smtClean="0">
                <a:solidFill>
                  <a:srgbClr val="00B050"/>
                </a:solidFill>
              </a:rPr>
              <a:t>Santé communautaire :</a:t>
            </a:r>
            <a:endParaRPr lang="fr-FR" altLang="fr-FR" b="1" dirty="0" smtClean="0"/>
          </a:p>
          <a:p>
            <a:pPr algn="just" eaLnBrk="1" hangingPunct="1">
              <a:lnSpc>
                <a:spcPct val="150000"/>
              </a:lnSpc>
              <a:buFont typeface="Times New Roman" panose="02020603050405020304" pitchFamily="18" charset="0"/>
              <a:buNone/>
            </a:pPr>
            <a:r>
              <a:rPr lang="fr-FR" altLang="fr-FR" b="1" dirty="0" smtClean="0"/>
              <a:t>« Science et art d</a:t>
            </a:r>
            <a:r>
              <a:rPr lang="fr-FR" altLang="en-US" b="1" dirty="0" smtClean="0"/>
              <a:t>’</a:t>
            </a:r>
            <a:r>
              <a:rPr lang="fr-FR" altLang="fr-FR" b="1" dirty="0" smtClean="0"/>
              <a:t>améliorer l</a:t>
            </a:r>
            <a:r>
              <a:rPr lang="fr-FR" altLang="en-US" b="1" dirty="0" smtClean="0"/>
              <a:t>’</a:t>
            </a:r>
            <a:r>
              <a:rPr lang="fr-FR" altLang="fr-FR" b="1" dirty="0" smtClean="0"/>
              <a:t>état de santé de la population, prévenir la maladie et promouvoir l</a:t>
            </a:r>
            <a:r>
              <a:rPr lang="fr-FR" altLang="en-US" b="1" dirty="0" smtClean="0"/>
              <a:t>’</a:t>
            </a:r>
            <a:r>
              <a:rPr lang="fr-FR" altLang="fr-FR" b="1" dirty="0" smtClean="0"/>
              <a:t>efficacité des services de santé par la coordination des </a:t>
            </a:r>
            <a:r>
              <a:rPr lang="fr-FR" altLang="fr-FR" b="1" u="sng" dirty="0" smtClean="0">
                <a:solidFill>
                  <a:srgbClr val="0070C0"/>
                </a:solidFill>
              </a:rPr>
              <a:t>efforts communautaires</a:t>
            </a:r>
            <a:r>
              <a:rPr lang="fr-FR" altLang="fr-FR" b="1" dirty="0" smtClean="0"/>
              <a:t> »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altLang="fr-FR" b="1" dirty="0"/>
              <a:t>Le terme de santé communautaire tend à </a:t>
            </a:r>
            <a:r>
              <a:rPr lang="fr-FR" altLang="fr-FR" b="1" dirty="0" smtClean="0"/>
              <a:t>remplacer </a:t>
            </a:r>
            <a:r>
              <a:rPr lang="fr-FR" altLang="fr-FR" b="1" dirty="0"/>
              <a:t>celui de santé publique.</a:t>
            </a:r>
          </a:p>
          <a:p>
            <a:pPr algn="just" eaLnBrk="1" hangingPunct="1">
              <a:lnSpc>
                <a:spcPct val="150000"/>
              </a:lnSpc>
              <a:buFont typeface="Times New Roman" panose="02020603050405020304" pitchFamily="18" charset="0"/>
              <a:buNone/>
            </a:pPr>
            <a:endParaRPr lang="fr-FR" altLang="fr-FR" b="1" dirty="0" smtClean="0"/>
          </a:p>
          <a:p>
            <a:pPr algn="just" eaLnBrk="1" hangingPunct="1">
              <a:lnSpc>
                <a:spcPct val="150000"/>
              </a:lnSpc>
              <a:buFont typeface="Times New Roman" panose="02020603050405020304" pitchFamily="18" charset="0"/>
              <a:buNone/>
            </a:pPr>
            <a:endParaRPr lang="fr-FR" altLang="fr-FR" b="1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fr-FR" altLang="fr-FR" dirty="0" smtClean="0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706B425-42B6-4D36-BAAA-D4BD8F6CBA9F}" type="slidenum">
              <a:rPr lang="fr-FR" altLang="fr-F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itre 3"/>
          <p:cNvSpPr>
            <a:spLocks noGrp="1"/>
          </p:cNvSpPr>
          <p:nvPr>
            <p:ph type="title"/>
          </p:nvPr>
        </p:nvSpPr>
        <p:spPr>
          <a:xfrm>
            <a:off x="1511300" y="115888"/>
            <a:ext cx="9144000" cy="1416050"/>
          </a:xfrm>
        </p:spPr>
        <p:txBody>
          <a:bodyPr/>
          <a:lstStyle/>
          <a:p>
            <a:pPr algn="ctr"/>
            <a:r>
              <a:rPr lang="fr-FR" altLang="fr-FR" sz="3600" dirty="0">
                <a:solidFill>
                  <a:srgbClr val="0070C0"/>
                </a:solidFill>
              </a:rPr>
              <a:t>I. DÉFINITIONS</a:t>
            </a:r>
            <a:endParaRPr lang="fr-FR" altLang="fr-FR" sz="3600" dirty="0" smtClean="0"/>
          </a:p>
        </p:txBody>
      </p:sp>
    </p:spTree>
    <p:extLst>
      <p:ext uri="{BB962C8B-B14F-4D97-AF65-F5344CB8AC3E}">
        <p14:creationId xmlns:p14="http://schemas.microsoft.com/office/powerpoint/2010/main" val="252096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90423" y="1942999"/>
            <a:ext cx="11385754" cy="3395917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b="1" dirty="0" smtClean="0">
                <a:solidFill>
                  <a:srgbClr val="00B050"/>
                </a:solidFill>
              </a:rPr>
              <a:t>Santé communautaire :</a:t>
            </a:r>
          </a:p>
          <a:p>
            <a:pPr algn="just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1000" b="1" dirty="0" smtClean="0"/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altLang="fr-FR" b="1" dirty="0" smtClean="0"/>
              <a:t>La </a:t>
            </a:r>
            <a:r>
              <a:rPr lang="fr-FR" altLang="fr-FR" b="1" dirty="0"/>
              <a:t>santé communautaire implique une </a:t>
            </a:r>
            <a:r>
              <a:rPr lang="fr-FR" altLang="fr-FR" b="1" dirty="0" smtClean="0"/>
              <a:t>réelle participation </a:t>
            </a:r>
            <a:r>
              <a:rPr lang="fr-FR" altLang="fr-FR" b="1" dirty="0"/>
              <a:t>de </a:t>
            </a:r>
            <a:r>
              <a:rPr lang="fr-FR" altLang="fr-FR" b="1" dirty="0" smtClean="0"/>
              <a:t>la communauté </a:t>
            </a:r>
            <a:r>
              <a:rPr lang="fr-FR" altLang="fr-FR" b="1" dirty="0"/>
              <a:t>: </a:t>
            </a:r>
            <a:r>
              <a:rPr lang="fr-FR" altLang="fr-FR" b="1" dirty="0" smtClean="0"/>
              <a:t>besoins, priorités</a:t>
            </a:r>
            <a:r>
              <a:rPr lang="fr-FR" altLang="fr-FR" b="1" dirty="0"/>
              <a:t>, mise en œuvre et évaluation. </a:t>
            </a:r>
            <a:endParaRPr lang="fr-FR" altLang="fr-FR" b="1" dirty="0" smtClean="0"/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fr-FR" altLang="fr-FR" sz="500" b="1" dirty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altLang="fr-FR" b="1" dirty="0" smtClean="0"/>
              <a:t>Réflexion </a:t>
            </a:r>
            <a:r>
              <a:rPr lang="fr-FR" altLang="fr-FR" b="1" dirty="0"/>
              <a:t>en commun sur leurs problèmes de santé.</a:t>
            </a:r>
          </a:p>
          <a:p>
            <a:pPr algn="just" eaLnBrk="1" hangingPunct="1">
              <a:lnSpc>
                <a:spcPct val="150000"/>
              </a:lnSpc>
              <a:buFont typeface="Times New Roman" panose="02020603050405020304" pitchFamily="18" charset="0"/>
              <a:buNone/>
            </a:pPr>
            <a:endParaRPr lang="fr-FR" altLang="fr-FR" b="1" dirty="0"/>
          </a:p>
          <a:p>
            <a:pPr algn="just" eaLnBrk="1" hangingPunct="1">
              <a:lnSpc>
                <a:spcPct val="150000"/>
              </a:lnSpc>
              <a:buFont typeface="Times New Roman" panose="02020603050405020304" pitchFamily="18" charset="0"/>
              <a:buNone/>
            </a:pPr>
            <a:endParaRPr lang="fr-FR" altLang="fr-FR" b="1" dirty="0" smtClean="0"/>
          </a:p>
          <a:p>
            <a:pPr algn="just" eaLnBrk="1" hangingPunct="1">
              <a:lnSpc>
                <a:spcPct val="150000"/>
              </a:lnSpc>
              <a:buFont typeface="Times New Roman" panose="02020603050405020304" pitchFamily="18" charset="0"/>
              <a:buNone/>
            </a:pPr>
            <a:endParaRPr lang="fr-FR" altLang="fr-FR" b="1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fr-FR" altLang="fr-FR" dirty="0" smtClean="0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706B425-42B6-4D36-BAAA-D4BD8F6CBA9F}" type="slidenum">
              <a:rPr lang="fr-FR" altLang="fr-F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itre 3"/>
          <p:cNvSpPr>
            <a:spLocks noGrp="1"/>
          </p:cNvSpPr>
          <p:nvPr>
            <p:ph type="title"/>
          </p:nvPr>
        </p:nvSpPr>
        <p:spPr>
          <a:xfrm>
            <a:off x="1511300" y="115888"/>
            <a:ext cx="9144000" cy="1416050"/>
          </a:xfrm>
        </p:spPr>
        <p:txBody>
          <a:bodyPr/>
          <a:lstStyle/>
          <a:p>
            <a:pPr algn="ctr"/>
            <a:r>
              <a:rPr lang="fr-FR" altLang="fr-FR" sz="3600" dirty="0">
                <a:solidFill>
                  <a:srgbClr val="0070C0"/>
                </a:solidFill>
              </a:rPr>
              <a:t>I. DÉFINITIONS</a:t>
            </a:r>
            <a:endParaRPr lang="fr-FR" altLang="fr-FR" sz="3600" dirty="0" smtClean="0"/>
          </a:p>
        </p:txBody>
      </p:sp>
    </p:spTree>
    <p:extLst>
      <p:ext uri="{BB962C8B-B14F-4D97-AF65-F5344CB8AC3E}">
        <p14:creationId xmlns:p14="http://schemas.microsoft.com/office/powerpoint/2010/main" val="314644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>
          <a:xfrm>
            <a:off x="1524000" y="960438"/>
            <a:ext cx="9144000" cy="620712"/>
          </a:xfrm>
        </p:spPr>
        <p:txBody>
          <a:bodyPr/>
          <a:lstStyle/>
          <a:p>
            <a:pPr algn="ctr">
              <a:buFontTx/>
              <a:buNone/>
            </a:pPr>
            <a:r>
              <a:rPr lang="fr-FR" altLang="fr-FR" sz="2000"/>
              <a:t>La santé communautaire est parfois confondue avec la santé publique et pourtant:</a:t>
            </a:r>
          </a:p>
          <a:p>
            <a:pPr algn="ctr">
              <a:buFontTx/>
              <a:buNone/>
            </a:pPr>
            <a:endParaRPr lang="fr-FR" altLang="fr-FR" sz="200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7455C0-84D1-4418-A67C-570943CAFDBE}" type="slidenum">
              <a:rPr lang="fr-FR" altLang="fr-FR" sz="140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400">
              <a:latin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3458" y="1820863"/>
            <a:ext cx="5496643" cy="33829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fr-FR" altLang="fr-FR" sz="3200" b="1" u="sng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fr-FR" altLang="fr-FR" sz="3200" b="1" u="sng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fr-FR" altLang="fr-FR" sz="3200" b="1" u="sng" dirty="0">
                <a:latin typeface="Calibri" panose="020F0502020204030204" pitchFamily="34" charset="0"/>
              </a:rPr>
              <a:t>Santé publique </a:t>
            </a:r>
          </a:p>
          <a:p>
            <a:pPr>
              <a:defRPr/>
            </a:pPr>
            <a:endParaRPr lang="fr-FR" altLang="fr-FR" sz="1800" dirty="0">
              <a:latin typeface="Calibri" panose="020F0502020204030204" pitchFamily="34" charset="0"/>
            </a:endParaRPr>
          </a:p>
          <a:p>
            <a:pPr>
              <a:buFont typeface="Times New Roman" panose="02020603050405020304" pitchFamily="18" charset="0"/>
              <a:buChar char="→"/>
              <a:defRPr/>
            </a:pPr>
            <a:r>
              <a:rPr lang="fr-FR" altLang="fr-FR" sz="1800" dirty="0">
                <a:latin typeface="Calibri" panose="020F0502020204030204" pitchFamily="34" charset="0"/>
              </a:rPr>
              <a:t> La santé publique recouvre une notion de pouvoir décisionnaire représentante de la collectivité. </a:t>
            </a:r>
          </a:p>
          <a:p>
            <a:pPr>
              <a:buFont typeface="Times New Roman" panose="02020603050405020304" pitchFamily="18" charset="0"/>
              <a:buChar char="→"/>
              <a:defRPr/>
            </a:pPr>
            <a:endParaRPr lang="fr-FR" altLang="fr-FR" sz="1800" dirty="0">
              <a:latin typeface="Calibri" panose="020F0502020204030204" pitchFamily="34" charset="0"/>
            </a:endParaRPr>
          </a:p>
          <a:p>
            <a:pPr>
              <a:buFont typeface="Times New Roman" panose="02020603050405020304" pitchFamily="18" charset="0"/>
              <a:buChar char="→"/>
              <a:defRPr/>
            </a:pPr>
            <a:r>
              <a:rPr lang="fr-FR" altLang="fr-FR" sz="1800" dirty="0">
                <a:latin typeface="Calibri" panose="020F0502020204030204" pitchFamily="34" charset="0"/>
              </a:rPr>
              <a:t> la santé publique se situe davantage au niveau gouvernemental, de l'État (haut comité de santé publique)</a:t>
            </a:r>
          </a:p>
          <a:p>
            <a:pPr>
              <a:defRPr/>
            </a:pPr>
            <a:endParaRPr lang="fr-FR" altLang="fr-FR" sz="1800" dirty="0">
              <a:latin typeface="Calibri" panose="020F0502020204030204" pitchFamily="34" charset="0"/>
            </a:endParaRPr>
          </a:p>
          <a:p>
            <a:pPr>
              <a:buFont typeface="Times New Roman" panose="02020603050405020304" pitchFamily="18" charset="0"/>
              <a:buChar char="→"/>
              <a:defRPr/>
            </a:pPr>
            <a:r>
              <a:rPr lang="fr-FR" altLang="fr-FR" sz="1800" dirty="0">
                <a:latin typeface="Calibri" panose="020F0502020204030204" pitchFamily="34" charset="0"/>
              </a:rPr>
              <a:t> La priorité de la santé publique </a:t>
            </a:r>
            <a:r>
              <a:rPr lang="fr-FR" altLang="fr-FR" sz="1800" dirty="0">
                <a:solidFill>
                  <a:srgbClr val="262626"/>
                </a:solidFill>
                <a:latin typeface="Calibri" panose="020F0502020204030204" pitchFamily="34" charset="0"/>
              </a:rPr>
              <a:t>est la protection de la santé de la collectivité</a:t>
            </a:r>
          </a:p>
          <a:p>
            <a:pPr algn="ctr">
              <a:defRPr/>
            </a:pPr>
            <a:endParaRPr lang="fr-FR" altLang="fr-FR" sz="1800" dirty="0">
              <a:solidFill>
                <a:srgbClr val="262626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endParaRPr lang="fr-FR" altLang="fr-FR" sz="1800" dirty="0">
              <a:solidFill>
                <a:srgbClr val="262626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endParaRPr lang="fr-FR" altLang="fr-FR" sz="1800" dirty="0">
              <a:solidFill>
                <a:srgbClr val="262626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endParaRPr lang="fr-FR" altLang="fr-FR" sz="1800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0" y="1820863"/>
            <a:ext cx="5555226" cy="33829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endParaRPr lang="fr-FR" altLang="fr-FR" sz="3200" b="1" u="sng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fr-FR" altLang="fr-FR" sz="3200" b="1" u="sng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fr-FR" altLang="fr-FR" sz="3200" b="1" u="sng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fr-FR" altLang="fr-FR" sz="3200" b="1" u="sng" dirty="0">
                <a:latin typeface="Calibri" panose="020F0502020204030204" pitchFamily="34" charset="0"/>
              </a:rPr>
              <a:t>Santé communautaire </a:t>
            </a:r>
          </a:p>
          <a:p>
            <a:pPr>
              <a:defRPr/>
            </a:pPr>
            <a:endParaRPr lang="fr-FR" altLang="fr-FR" sz="1800" dirty="0">
              <a:latin typeface="Calibri" panose="020F0502020204030204" pitchFamily="34" charset="0"/>
            </a:endParaRPr>
          </a:p>
          <a:p>
            <a:pPr>
              <a:buFont typeface="Times New Roman" panose="02020603050405020304" pitchFamily="18" charset="0"/>
              <a:buChar char="→"/>
              <a:defRPr/>
            </a:pPr>
            <a:r>
              <a:rPr lang="fr-FR" altLang="fr-FR" sz="1800" dirty="0">
                <a:latin typeface="Calibri" panose="020F0502020204030204" pitchFamily="34" charset="0"/>
              </a:rPr>
              <a:t> La santé communautaire introduit une notion d'engagement de chaque individu membre de la communauté. </a:t>
            </a:r>
          </a:p>
          <a:p>
            <a:pPr>
              <a:defRPr/>
            </a:pPr>
            <a:endParaRPr lang="fr-FR" altLang="fr-FR" sz="1800" dirty="0">
              <a:latin typeface="Calibri" panose="020F0502020204030204" pitchFamily="34" charset="0"/>
            </a:endParaRPr>
          </a:p>
          <a:p>
            <a:pPr>
              <a:buFont typeface="Times New Roman" panose="02020603050405020304" pitchFamily="18" charset="0"/>
              <a:buChar char="→"/>
              <a:defRPr/>
            </a:pPr>
            <a:r>
              <a:rPr lang="fr-FR" altLang="fr-FR" sz="1800" dirty="0">
                <a:latin typeface="Calibri" panose="020F0502020204030204" pitchFamily="34" charset="0"/>
              </a:rPr>
              <a:t> La santé communautaire se situe plutôt au niveau de la commune</a:t>
            </a:r>
          </a:p>
          <a:p>
            <a:pPr>
              <a:buFont typeface="Times New Roman" panose="02020603050405020304" pitchFamily="18" charset="0"/>
              <a:buChar char="→"/>
              <a:defRPr/>
            </a:pPr>
            <a:endParaRPr lang="fr-FR" altLang="fr-FR" sz="1800" dirty="0">
              <a:latin typeface="Calibri" panose="020F0502020204030204" pitchFamily="34" charset="0"/>
            </a:endParaRPr>
          </a:p>
          <a:p>
            <a:pPr>
              <a:buFont typeface="Times New Roman" panose="02020603050405020304" pitchFamily="18" charset="0"/>
              <a:buChar char="→"/>
              <a:defRPr/>
            </a:pPr>
            <a:r>
              <a:rPr lang="fr-FR" altLang="fr-FR" sz="1800" dirty="0">
                <a:latin typeface="Calibri" panose="020F0502020204030204" pitchFamily="34" charset="0"/>
              </a:rPr>
              <a:t> La priorité de la santé communautaire </a:t>
            </a:r>
            <a:r>
              <a:rPr lang="fr-FR" altLang="fr-FR" sz="1800" dirty="0">
                <a:solidFill>
                  <a:srgbClr val="262626"/>
                </a:solidFill>
                <a:latin typeface="Calibri" panose="020F0502020204030204" pitchFamily="34" charset="0"/>
              </a:rPr>
              <a:t>est la promotion de la santé</a:t>
            </a:r>
          </a:p>
          <a:p>
            <a:pPr>
              <a:defRPr/>
            </a:pPr>
            <a:endParaRPr lang="fr-FR" altLang="fr-FR" sz="20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fr-FR" altLang="fr-FR" sz="1800" dirty="0">
              <a:solidFill>
                <a:srgbClr val="262626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endParaRPr lang="fr-FR" altLang="fr-FR" sz="1800" dirty="0">
              <a:solidFill>
                <a:srgbClr val="262626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endParaRPr lang="fr-FR" altLang="fr-FR" sz="1800" dirty="0">
              <a:solidFill>
                <a:srgbClr val="262626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endParaRPr lang="fr-FR" altLang="fr-FR" sz="1800" dirty="0">
              <a:solidFill>
                <a:srgbClr val="262626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endParaRPr lang="fr-FR" altLang="fr-FR" sz="1800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52563" y="5408614"/>
            <a:ext cx="9726714" cy="7080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>
            <a:lvl1pPr marL="6286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fr-FR" altLang="fr-FR" sz="2000" b="1" dirty="0">
                <a:latin typeface="Calibri" panose="020F0502020204030204" pitchFamily="34" charset="0"/>
              </a:rPr>
              <a:t>Les deux approches sont complémentaires</a:t>
            </a:r>
          </a:p>
          <a:p>
            <a:pPr algn="ctr">
              <a:defRPr/>
            </a:pPr>
            <a:r>
              <a:rPr lang="fr-FR" altLang="fr-FR" sz="2000" b="1" dirty="0">
                <a:latin typeface="Calibri" panose="020F0502020204030204" pitchFamily="34" charset="0"/>
              </a:rPr>
              <a:t>Démarche santé publique = Démarche santé communautaire </a:t>
            </a:r>
          </a:p>
        </p:txBody>
      </p:sp>
      <p:sp>
        <p:nvSpPr>
          <p:cNvPr id="18439" name="Titre 3"/>
          <p:cNvSpPr>
            <a:spLocks noGrp="1"/>
          </p:cNvSpPr>
          <p:nvPr>
            <p:ph type="title"/>
          </p:nvPr>
        </p:nvSpPr>
        <p:spPr>
          <a:xfrm>
            <a:off x="1452563" y="33338"/>
            <a:ext cx="9144001" cy="874712"/>
          </a:xfrm>
        </p:spPr>
        <p:txBody>
          <a:bodyPr/>
          <a:lstStyle/>
          <a:p>
            <a:pPr algn="ctr" eaLnBrk="1" hangingPunct="1"/>
            <a:r>
              <a:rPr lang="fr-FR" altLang="fr-FR" sz="3600" dirty="0" smtClean="0">
                <a:solidFill>
                  <a:srgbClr val="0070C0"/>
                </a:solidFill>
              </a:rPr>
              <a:t>I. DÉFINITIONS</a:t>
            </a:r>
            <a:endParaRPr lang="fr-FR" altLang="fr-FR" sz="3600" dirty="0" smtClean="0"/>
          </a:p>
        </p:txBody>
      </p:sp>
    </p:spTree>
    <p:extLst>
      <p:ext uri="{BB962C8B-B14F-4D97-AF65-F5344CB8AC3E}">
        <p14:creationId xmlns:p14="http://schemas.microsoft.com/office/powerpoint/2010/main" val="66690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128793" y="1976283"/>
            <a:ext cx="11975690" cy="3244646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fr-FR" altLang="fr-FR" b="1" dirty="0" smtClean="0">
                <a:solidFill>
                  <a:srgbClr val="00B050"/>
                </a:solidFill>
              </a:rPr>
              <a:t>Soins de santé primaires :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fr-FR" altLang="fr-FR" sz="1000" b="1" dirty="0" smtClean="0"/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fr-FR" altLang="fr-FR" dirty="0" smtClean="0"/>
              <a:t>« Soins essentiels,…universellement accessibles,…acceptables… avec la pleine participation de la communauté,…basés sur l'équité, la justice sociale et à coût abordable pour les communautés et les pays»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fr-FR" altLang="fr-FR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fr-FR" altLang="fr-FR" dirty="0" smtClean="0"/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A5710C-D1B7-475D-9F22-7C8842D86483}" type="slidenum">
              <a:rPr lang="fr-FR" altLang="fr-F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Titre 3"/>
          <p:cNvSpPr>
            <a:spLocks noGrp="1"/>
          </p:cNvSpPr>
          <p:nvPr>
            <p:ph type="title"/>
          </p:nvPr>
        </p:nvSpPr>
        <p:spPr>
          <a:xfrm>
            <a:off x="1544638" y="1"/>
            <a:ext cx="9144000" cy="1356851"/>
          </a:xfrm>
        </p:spPr>
        <p:txBody>
          <a:bodyPr/>
          <a:lstStyle/>
          <a:p>
            <a:pPr algn="ctr" eaLnBrk="1" hangingPunct="1"/>
            <a:r>
              <a:rPr lang="fr-FR" altLang="fr-FR" dirty="0" smtClean="0">
                <a:solidFill>
                  <a:srgbClr val="0070C0"/>
                </a:solidFill>
              </a:rPr>
              <a:t>I. </a:t>
            </a:r>
            <a:r>
              <a:rPr lang="fr-FR" altLang="fr-FR" sz="3600" dirty="0" smtClean="0">
                <a:solidFill>
                  <a:srgbClr val="0070C0"/>
                </a:solidFill>
              </a:rPr>
              <a:t>DÉFINITIONS</a:t>
            </a:r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05565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206477" y="1769806"/>
            <a:ext cx="11985523" cy="3274143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b="1" dirty="0" smtClean="0">
                <a:solidFill>
                  <a:srgbClr val="00B050"/>
                </a:solidFill>
              </a:rPr>
              <a:t>Politique de santé publique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fr-FR" altLang="fr-FR" sz="1000" dirty="0" smtClean="0"/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altLang="fr-FR" b="1" dirty="0" smtClean="0"/>
              <a:t>«  Politique de santé publique : ensemble des orientations, des choix stratégiques et des décisions prises par les pouvoirs d</a:t>
            </a:r>
            <a:r>
              <a:rPr lang="fr-FR" altLang="en-US" b="1" dirty="0" smtClean="0"/>
              <a:t>’</a:t>
            </a:r>
            <a:r>
              <a:rPr lang="fr-FR" altLang="fr-FR" b="1" dirty="0" smtClean="0"/>
              <a:t>un pays pour maintenir et/ou améliorer l</a:t>
            </a:r>
            <a:r>
              <a:rPr lang="fr-FR" altLang="en-US" b="1" dirty="0" smtClean="0"/>
              <a:t>’</a:t>
            </a:r>
            <a:r>
              <a:rPr lang="fr-FR" altLang="fr-FR" b="1" dirty="0" smtClean="0"/>
              <a:t>état de santé d</a:t>
            </a:r>
            <a:r>
              <a:rPr lang="fr-FR" altLang="en-US" b="1" dirty="0" smtClean="0"/>
              <a:t>’</a:t>
            </a:r>
            <a:r>
              <a:rPr lang="fr-FR" altLang="fr-FR" b="1" dirty="0" smtClean="0"/>
              <a:t>une population. »</a:t>
            </a:r>
          </a:p>
          <a:p>
            <a:pPr eaLnBrk="1" hangingPunct="1"/>
            <a:endParaRPr lang="fr-FR" altLang="fr-FR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fr-FR" altLang="fr-FR" dirty="0" smtClean="0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71DC945-88F2-47FE-8045-25A3EFBFE0E8}" type="slidenum">
              <a:rPr lang="fr-FR" altLang="fr-F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20484" name="Titre 3"/>
          <p:cNvSpPr>
            <a:spLocks noGrp="1"/>
          </p:cNvSpPr>
          <p:nvPr>
            <p:ph type="title"/>
          </p:nvPr>
        </p:nvSpPr>
        <p:spPr>
          <a:xfrm>
            <a:off x="1524000" y="115889"/>
            <a:ext cx="9144000" cy="1240963"/>
          </a:xfrm>
        </p:spPr>
        <p:txBody>
          <a:bodyPr/>
          <a:lstStyle/>
          <a:p>
            <a:pPr algn="ctr" eaLnBrk="1" hangingPunct="1"/>
            <a:r>
              <a:rPr lang="fr-FR" altLang="fr-FR" sz="3600" dirty="0" smtClean="0">
                <a:solidFill>
                  <a:srgbClr val="0070C0"/>
                </a:solidFill>
              </a:rPr>
              <a:t>I. DÉFINITIONS</a:t>
            </a:r>
            <a:endParaRPr lang="fr-FR" altLang="fr-FR" sz="3600" dirty="0" smtClean="0"/>
          </a:p>
        </p:txBody>
      </p:sp>
    </p:spTree>
    <p:extLst>
      <p:ext uri="{BB962C8B-B14F-4D97-AF65-F5344CB8AC3E}">
        <p14:creationId xmlns:p14="http://schemas.microsoft.com/office/powerpoint/2010/main" val="330506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418792" y="1327355"/>
            <a:ext cx="11556897" cy="463099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b="1" dirty="0">
                <a:solidFill>
                  <a:srgbClr val="00B050"/>
                </a:solidFill>
              </a:rPr>
              <a:t>Système de santé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fr-FR" b="1" dirty="0"/>
              <a:t>« Ensemble des moyens organisationnels et </a:t>
            </a:r>
            <a:r>
              <a:rPr lang="fr-FR" altLang="fr-FR" b="1" dirty="0" smtClean="0"/>
              <a:t> </a:t>
            </a:r>
            <a:r>
              <a:rPr lang="fr-FR" altLang="fr-FR" b="1" dirty="0"/>
              <a:t>stratégiques pour atteindre </a:t>
            </a:r>
            <a:r>
              <a:rPr lang="fr-FR" altLang="fr-FR" b="1" dirty="0" smtClean="0"/>
              <a:t>le but </a:t>
            </a:r>
            <a:r>
              <a:rPr lang="fr-FR" altLang="fr-FR" b="1" dirty="0"/>
              <a:t>de la politique de santé »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fr-FR" altLang="fr-FR" sz="500" b="1" dirty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b="1" dirty="0">
                <a:solidFill>
                  <a:srgbClr val="00B050"/>
                </a:solidFill>
              </a:rPr>
              <a:t>Action de santé publique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b="1" dirty="0"/>
              <a:t>Opération collective en vue de l</a:t>
            </a:r>
            <a:r>
              <a:rPr lang="ja-JP" altLang="fr-FR" b="1" dirty="0"/>
              <a:t>’</a:t>
            </a:r>
            <a:r>
              <a:rPr lang="fr-FR" altLang="ja-JP" b="1" dirty="0"/>
              <a:t>amélioration de la santé d</a:t>
            </a:r>
            <a:r>
              <a:rPr lang="ja-JP" altLang="fr-FR" b="1" dirty="0"/>
              <a:t>’</a:t>
            </a:r>
            <a:r>
              <a:rPr lang="fr-FR" altLang="ja-JP" b="1" dirty="0"/>
              <a:t>une population (approvisionnement en eau potable).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500" b="1" dirty="0">
              <a:solidFill>
                <a:srgbClr val="00B050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b="1" dirty="0">
                <a:solidFill>
                  <a:srgbClr val="00B050"/>
                </a:solidFill>
              </a:rPr>
              <a:t>Programme :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b="1" dirty="0"/>
              <a:t>« Ensemble coordonné d</a:t>
            </a:r>
            <a:r>
              <a:rPr lang="ja-JP" altLang="fr-FR" b="1" dirty="0"/>
              <a:t>’</a:t>
            </a:r>
            <a:r>
              <a:rPr lang="fr-FR" altLang="ja-JP" b="1" dirty="0"/>
              <a:t>actions (programme de lutte contre les hépatites virales) »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fr-FR" altLang="fr-FR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fr-FR" altLang="fr-FR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fr-FR" altLang="fr-FR" dirty="0"/>
          </a:p>
        </p:txBody>
      </p:sp>
      <p:sp>
        <p:nvSpPr>
          <p:cNvPr id="21507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BE70724-60BC-494A-B3E5-8586DA84EDEC}" type="slidenum">
              <a:rPr lang="fr-FR" altLang="fr-F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Titre 3"/>
          <p:cNvSpPr>
            <a:spLocks noGrp="1"/>
          </p:cNvSpPr>
          <p:nvPr>
            <p:ph type="title"/>
          </p:nvPr>
        </p:nvSpPr>
        <p:spPr>
          <a:xfrm>
            <a:off x="1495425" y="31751"/>
            <a:ext cx="9144000" cy="1295604"/>
          </a:xfrm>
        </p:spPr>
        <p:txBody>
          <a:bodyPr/>
          <a:lstStyle/>
          <a:p>
            <a:pPr algn="ctr" eaLnBrk="1" hangingPunct="1"/>
            <a:r>
              <a:rPr lang="fr-FR" altLang="fr-FR" dirty="0" smtClean="0">
                <a:solidFill>
                  <a:srgbClr val="0070C0"/>
                </a:solidFill>
              </a:rPr>
              <a:t>I. </a:t>
            </a:r>
            <a:r>
              <a:rPr lang="fr-FR" altLang="fr-FR" sz="3600" dirty="0" smtClean="0">
                <a:solidFill>
                  <a:srgbClr val="0070C0"/>
                </a:solidFill>
              </a:rPr>
              <a:t>DÉFINITIONS</a:t>
            </a:r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3051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265471" y="1266621"/>
            <a:ext cx="11621729" cy="489820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fr-CI" altLang="fr-FR" b="1" dirty="0" smtClean="0">
                <a:solidFill>
                  <a:srgbClr val="00B050"/>
                </a:solidFill>
              </a:rPr>
              <a:t>Prévention :</a:t>
            </a:r>
            <a:endParaRPr lang="fr-FR" altLang="fr-FR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fr-FR" altLang="fr-FR" b="1" dirty="0"/>
              <a:t>« La prévention consiste à anticiper des phénomènes risquant d'entraîner ou d'aggraver des problèmes de santé »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fr-FR" altLang="fr-FR" sz="1000" dirty="0"/>
          </a:p>
          <a:p>
            <a:pPr algn="just" eaLnBrk="1" hangingPunct="1">
              <a:buFont typeface="Wingdings" panose="05000000000000000000" pitchFamily="2" charset="2"/>
              <a:buChar char="v"/>
            </a:pPr>
            <a:r>
              <a:rPr lang="fr-FR" altLang="fr-FR" dirty="0">
                <a:solidFill>
                  <a:srgbClr val="C00000"/>
                </a:solidFill>
              </a:rPr>
              <a:t>P</a:t>
            </a:r>
            <a:r>
              <a:rPr lang="fr-FR" altLang="fr-FR" b="1" dirty="0">
                <a:solidFill>
                  <a:srgbClr val="C00000"/>
                </a:solidFill>
              </a:rPr>
              <a:t>révention primaire </a:t>
            </a:r>
            <a:r>
              <a:rPr lang="fr-FR" altLang="fr-FR" dirty="0"/>
              <a:t>consiste à lutter contre des risques avant l'apparition de tout problème : CCC, vaccination.</a:t>
            </a:r>
          </a:p>
          <a:p>
            <a:pPr algn="just" eaLnBrk="1" hangingPunct="1">
              <a:buFont typeface="Wingdings" panose="05000000000000000000" pitchFamily="2" charset="2"/>
              <a:buChar char="v"/>
            </a:pPr>
            <a:endParaRPr lang="fr-FR" altLang="fr-FR" sz="1000" dirty="0"/>
          </a:p>
          <a:p>
            <a:pPr algn="just" eaLnBrk="1" hangingPunct="1">
              <a:buFont typeface="Wingdings" panose="05000000000000000000" pitchFamily="2" charset="2"/>
              <a:buChar char="v"/>
            </a:pPr>
            <a:r>
              <a:rPr lang="fr-FR" altLang="fr-FR" dirty="0">
                <a:solidFill>
                  <a:srgbClr val="C00000"/>
                </a:solidFill>
              </a:rPr>
              <a:t>P</a:t>
            </a:r>
            <a:r>
              <a:rPr lang="fr-FR" altLang="fr-FR" b="1" dirty="0">
                <a:solidFill>
                  <a:srgbClr val="C00000"/>
                </a:solidFill>
              </a:rPr>
              <a:t>révention secondaire </a:t>
            </a:r>
            <a:r>
              <a:rPr lang="fr-FR" altLang="fr-FR" dirty="0"/>
              <a:t>dont le synonyme pourrait être le mot dépistage : cancer du col de l</a:t>
            </a:r>
            <a:r>
              <a:rPr lang="fr-FR" altLang="en-US" dirty="0"/>
              <a:t>’</a:t>
            </a:r>
            <a:r>
              <a:rPr lang="fr-FR" altLang="fr-FR" dirty="0"/>
              <a:t>utérus. </a:t>
            </a:r>
          </a:p>
          <a:p>
            <a:pPr algn="just" eaLnBrk="1" hangingPunct="1">
              <a:buFont typeface="Wingdings" panose="05000000000000000000" pitchFamily="2" charset="2"/>
              <a:buChar char="v"/>
            </a:pPr>
            <a:endParaRPr lang="fr-FR" altLang="fr-FR" sz="1000" dirty="0"/>
          </a:p>
          <a:p>
            <a:pPr algn="just" eaLnBrk="1" hangingPunct="1">
              <a:buFont typeface="Wingdings" panose="05000000000000000000" pitchFamily="2" charset="2"/>
              <a:buChar char="v"/>
            </a:pPr>
            <a:r>
              <a:rPr lang="fr-FR" altLang="fr-FR" dirty="0">
                <a:solidFill>
                  <a:srgbClr val="C00000"/>
                </a:solidFill>
              </a:rPr>
              <a:t>P</a:t>
            </a:r>
            <a:r>
              <a:rPr lang="fr-FR" altLang="fr-FR" b="1" dirty="0">
                <a:solidFill>
                  <a:srgbClr val="C00000"/>
                </a:solidFill>
              </a:rPr>
              <a:t>révention tertiaire </a:t>
            </a:r>
            <a:r>
              <a:rPr lang="fr-FR" altLang="fr-FR" dirty="0"/>
              <a:t>vise à prévenir les rechutes ou les complications : rééducation, éducation thérapeutique du patient.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fr-FR" altLang="fr-FR" dirty="0" smtClean="0"/>
          </a:p>
        </p:txBody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D9E8F95-0CBB-41E7-B1D0-7CDB8164238C}" type="slidenum">
              <a:rPr lang="fr-FR" altLang="fr-F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fr-F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Titre 3"/>
          <p:cNvSpPr>
            <a:spLocks noGrp="1"/>
          </p:cNvSpPr>
          <p:nvPr>
            <p:ph type="title"/>
          </p:nvPr>
        </p:nvSpPr>
        <p:spPr>
          <a:xfrm>
            <a:off x="1474837" y="276584"/>
            <a:ext cx="9144000" cy="1255508"/>
          </a:xfrm>
        </p:spPr>
        <p:txBody>
          <a:bodyPr/>
          <a:lstStyle/>
          <a:p>
            <a:pPr algn="ctr" eaLnBrk="1" hangingPunct="1"/>
            <a:r>
              <a:rPr lang="fr-FR" altLang="fr-FR" sz="3600" dirty="0" smtClean="0">
                <a:solidFill>
                  <a:srgbClr val="0070C0"/>
                </a:solidFill>
              </a:rPr>
              <a:t>I. DÉFINITIONS</a:t>
            </a:r>
            <a:endParaRPr lang="fr-FR" altLang="fr-FR" sz="3600" dirty="0" smtClean="0"/>
          </a:p>
        </p:txBody>
      </p:sp>
    </p:spTree>
    <p:extLst>
      <p:ext uri="{BB962C8B-B14F-4D97-AF65-F5344CB8AC3E}">
        <p14:creationId xmlns:p14="http://schemas.microsoft.com/office/powerpoint/2010/main" val="284188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353961" y="1347481"/>
            <a:ext cx="11621729" cy="475835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fr-FR" altLang="fr-FR" dirty="0"/>
              <a:t>   </a:t>
            </a:r>
            <a:r>
              <a:rPr lang="fr-FR" altLang="fr-FR" b="1" dirty="0">
                <a:solidFill>
                  <a:srgbClr val="00B050"/>
                </a:solidFill>
              </a:rPr>
              <a:t>Promotion de la santé :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fr-FR" altLang="fr-FR" dirty="0"/>
              <a:t>« </a:t>
            </a:r>
            <a:r>
              <a:rPr lang="fr-FR" altLang="fr-FR" b="1" dirty="0"/>
              <a:t>La promotion de la santé est un processus visant à rendre l</a:t>
            </a:r>
            <a:r>
              <a:rPr lang="fr-FR" altLang="en-US" b="1" dirty="0"/>
              <a:t>’</a:t>
            </a:r>
            <a:r>
              <a:rPr lang="fr-FR" altLang="fr-FR" b="1" dirty="0"/>
              <a:t>individu et la collectivité capables d</a:t>
            </a:r>
            <a:r>
              <a:rPr lang="fr-FR" altLang="en-US" b="1" dirty="0"/>
              <a:t>’</a:t>
            </a:r>
            <a:r>
              <a:rPr lang="fr-FR" altLang="fr-FR" b="1" dirty="0"/>
              <a:t>exercer un meilleur contrôle sur les facteurs déterminants de la santé et, de ce fait, d</a:t>
            </a:r>
            <a:r>
              <a:rPr lang="fr-FR" altLang="en-US" b="1" dirty="0"/>
              <a:t>’</a:t>
            </a:r>
            <a:r>
              <a:rPr lang="fr-FR" altLang="fr-FR" b="1" dirty="0"/>
              <a:t>améliorer leur santé. »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fr-FR" altLang="fr-FR" sz="200" b="1" dirty="0"/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fr-FR" altLang="fr-FR" b="1" dirty="0"/>
              <a:t>« Donne aux individus la capacité d</a:t>
            </a:r>
            <a:r>
              <a:rPr lang="fr-FR" altLang="en-US" b="1" dirty="0"/>
              <a:t>’</a:t>
            </a:r>
            <a:r>
              <a:rPr lang="fr-FR" altLang="fr-FR" b="1" dirty="0"/>
              <a:t>agir sur  les facteurs </a:t>
            </a:r>
            <a:r>
              <a:rPr lang="fr-FR" altLang="fr-FR" b="1" dirty="0" smtClean="0"/>
              <a:t>  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fr-FR" altLang="fr-FR" b="1" dirty="0"/>
              <a:t> </a:t>
            </a:r>
            <a:r>
              <a:rPr lang="fr-FR" altLang="fr-FR" b="1" dirty="0" smtClean="0"/>
              <a:t> déterminants </a:t>
            </a:r>
            <a:r>
              <a:rPr lang="fr-FR" altLang="fr-FR" b="1" dirty="0"/>
              <a:t>la santé. »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fr-FR" altLang="fr-FR" dirty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2AD3D6E-C9CD-462A-A2B2-F12703C2140E}" type="slidenum">
              <a:rPr lang="fr-FR" altLang="fr-F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fr-FR" altLang="fr-F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Titre 3"/>
          <p:cNvSpPr>
            <a:spLocks noGrp="1"/>
          </p:cNvSpPr>
          <p:nvPr>
            <p:ph type="title"/>
          </p:nvPr>
        </p:nvSpPr>
        <p:spPr>
          <a:xfrm>
            <a:off x="1416050" y="115887"/>
            <a:ext cx="9144000" cy="936625"/>
          </a:xfrm>
        </p:spPr>
        <p:txBody>
          <a:bodyPr/>
          <a:lstStyle/>
          <a:p>
            <a:pPr algn="ctr" eaLnBrk="1" hangingPunct="1"/>
            <a:r>
              <a:rPr lang="fr-FR" altLang="fr-FR" sz="3600" dirty="0" smtClean="0">
                <a:solidFill>
                  <a:srgbClr val="0070C0"/>
                </a:solidFill>
              </a:rPr>
              <a:t>I. DÉFINITIONS</a:t>
            </a:r>
            <a:endParaRPr lang="fr-FR" altLang="fr-FR" sz="3600" dirty="0" smtClean="0"/>
          </a:p>
        </p:txBody>
      </p:sp>
    </p:spTree>
    <p:extLst>
      <p:ext uri="{BB962C8B-B14F-4D97-AF65-F5344CB8AC3E}">
        <p14:creationId xmlns:p14="http://schemas.microsoft.com/office/powerpoint/2010/main" val="61576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 txBox="1">
            <a:spLocks noChangeArrowheads="1"/>
          </p:cNvSpPr>
          <p:nvPr/>
        </p:nvSpPr>
        <p:spPr bwMode="auto">
          <a:xfrm>
            <a:off x="324465" y="1769807"/>
            <a:ext cx="11503741" cy="4247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514350" indent="-514350" algn="just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fr-FR" altLang="fr-FR" sz="2800" b="1" dirty="0">
                <a:latin typeface="+mn-lt"/>
              </a:rPr>
              <a:t>L</a:t>
            </a:r>
            <a:r>
              <a:rPr lang="ja-JP" altLang="fr-FR" sz="2800" b="1" dirty="0">
                <a:latin typeface="+mn-lt"/>
              </a:rPr>
              <a:t>’</a:t>
            </a:r>
            <a:r>
              <a:rPr lang="fr-FR" altLang="ja-JP" sz="2800" b="1" dirty="0">
                <a:latin typeface="+mn-lt"/>
              </a:rPr>
              <a:t>hygiène et le contrôle des maladies infectieuses </a:t>
            </a:r>
            <a:endParaRPr lang="fr-FR" altLang="ja-JP" sz="2800" b="1" dirty="0" smtClean="0">
              <a:latin typeface="+mn-lt"/>
            </a:endParaRPr>
          </a:p>
          <a:p>
            <a:pPr marL="514350" indent="-514350" algn="just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fr-FR" altLang="fr-FR" sz="2800" b="1" dirty="0">
                <a:latin typeface="+mn-lt"/>
              </a:rPr>
              <a:t>La médecine sociale et la protection des populations </a:t>
            </a:r>
            <a:r>
              <a:rPr lang="fr-FR" altLang="fr-FR" sz="2800" b="1" dirty="0" smtClean="0">
                <a:latin typeface="+mn-lt"/>
              </a:rPr>
              <a:t>vulnérables</a:t>
            </a:r>
          </a:p>
          <a:p>
            <a:pPr marL="514350" indent="-514350" algn="just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fr-FR" altLang="fr-FR" sz="2800" b="1" dirty="0">
                <a:latin typeface="+mn-lt"/>
              </a:rPr>
              <a:t>Les systèmes de soins et le rôle accru de l</a:t>
            </a:r>
            <a:r>
              <a:rPr lang="fr-FR" altLang="en-US" sz="2800" b="1" dirty="0">
                <a:latin typeface="+mn-lt"/>
              </a:rPr>
              <a:t>’</a:t>
            </a:r>
            <a:r>
              <a:rPr lang="fr-FR" altLang="fr-FR" sz="2800" b="1" dirty="0">
                <a:latin typeface="+mn-lt"/>
              </a:rPr>
              <a:t>état </a:t>
            </a:r>
            <a:endParaRPr lang="fr-FR" altLang="fr-FR" sz="2800" b="1" dirty="0" smtClean="0">
              <a:latin typeface="+mn-lt"/>
            </a:endParaRPr>
          </a:p>
          <a:p>
            <a:pPr marL="514350" indent="-514350" algn="just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fr-FR" altLang="fr-FR" sz="2800" b="1" dirty="0">
                <a:latin typeface="+mn-lt"/>
              </a:rPr>
              <a:t>La  promotion de la santé </a:t>
            </a:r>
            <a:endParaRPr lang="fr-FR" altLang="fr-FR" sz="2800" dirty="0" smtClean="0">
              <a:latin typeface="+mn-lt"/>
            </a:endParaRPr>
          </a:p>
          <a:p>
            <a:pPr marL="514350" indent="-514350" algn="just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fr-FR" altLang="fr-FR" sz="2800" b="1" dirty="0">
                <a:latin typeface="+mn-lt"/>
                <a:cs typeface="Times New Roman" panose="02020603050405020304" pitchFamily="18" charset="0"/>
              </a:rPr>
              <a:t>Concept  de nouvelle santé publique </a:t>
            </a:r>
          </a:p>
          <a:p>
            <a:pPr marL="514350" indent="-514350" algn="just" eaLnBrk="1" hangingPunct="1">
              <a:buNone/>
            </a:pPr>
            <a:endParaRPr lang="fr-FR" altLang="fr-FR" sz="2800" dirty="0">
              <a:solidFill>
                <a:srgbClr val="FF0000"/>
              </a:solidFill>
            </a:endParaRPr>
          </a:p>
          <a:p>
            <a:pPr marL="514350" indent="-514350" algn="just" eaLnBrk="1" hangingPunct="1">
              <a:buNone/>
            </a:pPr>
            <a:endParaRPr lang="fr-FR" altLang="fr-FR" sz="2800" b="1" dirty="0">
              <a:solidFill>
                <a:srgbClr val="FF0000"/>
              </a:solidFill>
            </a:endParaRPr>
          </a:p>
          <a:p>
            <a:pPr marL="514350" indent="-514350" algn="just" eaLnBrk="1" hangingPunct="1">
              <a:buNone/>
            </a:pPr>
            <a:endParaRPr lang="fr-FR" altLang="fr-FR" sz="2800" b="1" dirty="0">
              <a:solidFill>
                <a:srgbClr val="FF0000"/>
              </a:solidFill>
            </a:endParaRPr>
          </a:p>
          <a:p>
            <a:pPr marL="514350" indent="-514350" algn="just" eaLnBrk="1" hangingPunct="1">
              <a:buNone/>
            </a:pPr>
            <a:endParaRPr lang="fr-FR" altLang="ja-JP" sz="2800" b="1" dirty="0">
              <a:solidFill>
                <a:srgbClr val="FF0000"/>
              </a:solidFill>
              <a:latin typeface="+mn-lt"/>
            </a:endParaRPr>
          </a:p>
          <a:p>
            <a:pPr marL="514350" indent="-514350" algn="just" eaLnBrk="1" hangingPunct="1">
              <a:buNone/>
            </a:pPr>
            <a:endParaRPr lang="fr-FR" altLang="fr-FR" sz="1000" b="1" dirty="0">
              <a:solidFill>
                <a:srgbClr val="FF0000"/>
              </a:solidFill>
              <a:latin typeface="+mn-lt"/>
            </a:endParaRPr>
          </a:p>
          <a:p>
            <a:pPr algn="just" eaLnBrk="1" hangingPunct="1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None/>
              <a:defRPr/>
            </a:pPr>
            <a:endParaRPr lang="fr-FR" altLang="fr-FR" sz="2800" dirty="0">
              <a:solidFill>
                <a:srgbClr val="FF0000"/>
              </a:solidFill>
              <a:latin typeface="+mn-lt"/>
            </a:endParaRPr>
          </a:p>
          <a:p>
            <a:pPr algn="just" eaLnBrk="1" hangingPunct="1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None/>
              <a:defRPr/>
            </a:pPr>
            <a:endParaRPr lang="fr-FR" altLang="fr-FR" sz="2800" b="1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None/>
              <a:defRPr/>
            </a:pPr>
            <a:endParaRPr lang="fr-FR" altLang="fr-FR" sz="2800" dirty="0"/>
          </a:p>
          <a:p>
            <a:pPr algn="just" eaLnBrk="1" hangingPunct="1">
              <a:spcBef>
                <a:spcPct val="0"/>
              </a:spcBef>
              <a:buClr>
                <a:schemeClr val="tx1"/>
              </a:buClr>
              <a:buFontTx/>
              <a:buNone/>
              <a:defRPr/>
            </a:pPr>
            <a:endParaRPr lang="fr-FR" altLang="fr-FR" sz="2800" dirty="0"/>
          </a:p>
          <a:p>
            <a:pPr algn="just" eaLnBrk="1" hangingPunct="1">
              <a:spcBef>
                <a:spcPct val="0"/>
              </a:spcBef>
              <a:buClr>
                <a:schemeClr val="tx1"/>
              </a:buClr>
              <a:buFontTx/>
              <a:buNone/>
              <a:defRPr/>
            </a:pPr>
            <a:endParaRPr lang="fr-FR" altLang="fr-FR" sz="2800" dirty="0"/>
          </a:p>
          <a:p>
            <a:pPr algn="just" eaLnBrk="1" hangingPunct="1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endParaRPr lang="fr-FR" altLang="fr-FR" sz="2800" dirty="0"/>
          </a:p>
        </p:txBody>
      </p:sp>
      <p:sp>
        <p:nvSpPr>
          <p:cNvPr id="26627" name="Titre 3"/>
          <p:cNvSpPr>
            <a:spLocks noGrp="1"/>
          </p:cNvSpPr>
          <p:nvPr>
            <p:ph type="title"/>
          </p:nvPr>
        </p:nvSpPr>
        <p:spPr>
          <a:xfrm>
            <a:off x="914401" y="381361"/>
            <a:ext cx="10146890" cy="1388446"/>
          </a:xfrm>
        </p:spPr>
        <p:txBody>
          <a:bodyPr/>
          <a:lstStyle/>
          <a:p>
            <a:pPr algn="ctr"/>
            <a:r>
              <a:rPr lang="fr-FR" altLang="fr-FR" sz="3200" dirty="0">
                <a:solidFill>
                  <a:srgbClr val="0070C0"/>
                </a:solidFill>
              </a:rPr>
              <a:t>II. GRANDS COURANTS HISTORIQUE DE LA SANTÉ PUBLIQUE </a:t>
            </a:r>
            <a:endParaRPr lang="fr-FR" altLang="fr-FR" sz="3200" dirty="0"/>
          </a:p>
        </p:txBody>
      </p:sp>
    </p:spTree>
    <p:extLst>
      <p:ext uri="{BB962C8B-B14F-4D97-AF65-F5344CB8AC3E}">
        <p14:creationId xmlns:p14="http://schemas.microsoft.com/office/powerpoint/2010/main" val="86527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86697" y="1408470"/>
            <a:ext cx="11208773" cy="4756355"/>
          </a:xfrm>
        </p:spPr>
        <p:txBody>
          <a:bodyPr/>
          <a:lstStyle/>
          <a:p>
            <a:pPr algn="just">
              <a:buNone/>
            </a:pPr>
            <a:r>
              <a:rPr lang="fr-FR" altLang="fr-FR" b="1" dirty="0">
                <a:solidFill>
                  <a:srgbClr val="FF0000"/>
                </a:solidFill>
                <a:cs typeface="Times New Roman" panose="02020603050405020304" pitchFamily="18" charset="0"/>
              </a:rPr>
              <a:t>Concept de nouvelle santé publique </a:t>
            </a:r>
            <a:r>
              <a:rPr lang="fr-FR" altLang="fr-FR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:</a:t>
            </a:r>
          </a:p>
          <a:p>
            <a:pPr algn="just">
              <a:buNone/>
            </a:pPr>
            <a:endParaRPr lang="fr-FR" altLang="fr-FR" sz="10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fr-FR" altLang="fr-FR" dirty="0">
                <a:cs typeface="Times New Roman" panose="02020603050405020304" pitchFamily="18" charset="0"/>
              </a:rPr>
              <a:t>La nouvelle santé publique est plus </a:t>
            </a:r>
            <a:r>
              <a:rPr lang="fr-FR" altLang="fr-FR" dirty="0" err="1">
                <a:cs typeface="Times New Roman" panose="02020603050405020304" pitchFamily="18" charset="0"/>
              </a:rPr>
              <a:t>qu</a:t>
            </a:r>
            <a:r>
              <a:rPr lang="ja-JP" altLang="fr-FR" dirty="0">
                <a:cs typeface="Times New Roman" panose="02020603050405020304" pitchFamily="18" charset="0"/>
              </a:rPr>
              <a:t>’</a:t>
            </a:r>
            <a:r>
              <a:rPr lang="fr-FR" altLang="ja-JP" dirty="0">
                <a:cs typeface="Times New Roman" panose="02020603050405020304" pitchFamily="18" charset="0"/>
              </a:rPr>
              <a:t>un concept, c</a:t>
            </a:r>
            <a:r>
              <a:rPr lang="ja-JP" altLang="fr-FR" dirty="0">
                <a:cs typeface="Times New Roman" panose="02020603050405020304" pitchFamily="18" charset="0"/>
              </a:rPr>
              <a:t>’</a:t>
            </a:r>
            <a:r>
              <a:rPr lang="fr-FR" altLang="ja-JP" dirty="0">
                <a:cs typeface="Times New Roman" panose="02020603050405020304" pitchFamily="18" charset="0"/>
              </a:rPr>
              <a:t>est une philosophie qui s</a:t>
            </a:r>
            <a:r>
              <a:rPr lang="ja-JP" altLang="fr-FR" dirty="0">
                <a:cs typeface="Times New Roman" panose="02020603050405020304" pitchFamily="18" charset="0"/>
              </a:rPr>
              <a:t>’</a:t>
            </a:r>
            <a:r>
              <a:rPr lang="fr-FR" altLang="ja-JP" dirty="0">
                <a:cs typeface="Times New Roman" panose="02020603050405020304" pitchFamily="18" charset="0"/>
              </a:rPr>
              <a:t>efforce d'élargir l'ancienne compréhension de la santé publique </a:t>
            </a:r>
            <a:r>
              <a:rPr lang="fr-FR" altLang="ja-JP" dirty="0" smtClean="0">
                <a:cs typeface="Times New Roman" panose="02020603050405020304" pitchFamily="18" charset="0"/>
              </a:rPr>
              <a:t>:</a:t>
            </a:r>
          </a:p>
          <a:p>
            <a:pPr algn="just"/>
            <a:endParaRPr lang="fr-FR" altLang="ja-JP" sz="1000" dirty="0"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altLang="fr-FR" dirty="0">
                <a:cs typeface="Times New Roman" panose="02020603050405020304" pitchFamily="18" charset="0"/>
              </a:rPr>
              <a:t> Elle inclut la </a:t>
            </a:r>
            <a:r>
              <a:rPr lang="fr-FR" altLang="fr-FR" u="sng" dirty="0">
                <a:solidFill>
                  <a:srgbClr val="0070C0"/>
                </a:solidFill>
                <a:cs typeface="Times New Roman" panose="02020603050405020304" pitchFamily="18" charset="0"/>
              </a:rPr>
              <a:t>santé de l'individu</a:t>
            </a:r>
            <a:r>
              <a:rPr lang="fr-FR" altLang="fr-FR" dirty="0">
                <a:cs typeface="Times New Roman" panose="02020603050405020304" pitchFamily="18" charset="0"/>
              </a:rPr>
              <a:t>, en plus de </a:t>
            </a:r>
            <a:r>
              <a:rPr lang="fr-FR" altLang="fr-FR" u="sng" dirty="0">
                <a:solidFill>
                  <a:srgbClr val="0070C0"/>
                </a:solidFill>
                <a:cs typeface="Times New Roman" panose="02020603050405020304" pitchFamily="18" charset="0"/>
              </a:rPr>
              <a:t>la santé des populations</a:t>
            </a:r>
            <a:r>
              <a:rPr lang="fr-FR" altLang="fr-FR" dirty="0">
                <a:cs typeface="Times New Roman" panose="02020603050405020304" pitchFamily="18" charset="0"/>
              </a:rPr>
              <a:t> et cherche à lutter contre les problèmes de santé contemporains</a:t>
            </a:r>
            <a:r>
              <a:rPr lang="fr-FR" altLang="fr-FR" dirty="0" smtClean="0"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endParaRPr lang="fr-FR" altLang="fr-FR" sz="500" dirty="0"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altLang="fr-FR" dirty="0">
                <a:cs typeface="Times New Roman" panose="02020603050405020304" pitchFamily="18" charset="0"/>
              </a:rPr>
              <a:t>Elle vise à fournir un accès équitable aux services de santé;</a:t>
            </a:r>
          </a:p>
          <a:p>
            <a:pPr marL="514350" indent="-514350" algn="just">
              <a:buFont typeface="Wingdings" panose="05000000000000000000" pitchFamily="2" charset="2"/>
              <a:buChar char="§"/>
            </a:pPr>
            <a:endParaRPr lang="fr-FR" altLang="ja-JP" dirty="0"/>
          </a:p>
          <a:p>
            <a:pPr marL="514350" indent="-514350" algn="just">
              <a:buClr>
                <a:schemeClr val="tx1"/>
              </a:buClr>
              <a:buNone/>
            </a:pPr>
            <a:endParaRPr lang="fr-FR" altLang="fr-FR" dirty="0"/>
          </a:p>
        </p:txBody>
      </p:sp>
      <p:sp>
        <p:nvSpPr>
          <p:cNvPr id="24579" name="Titre 3"/>
          <p:cNvSpPr>
            <a:spLocks noGrp="1"/>
          </p:cNvSpPr>
          <p:nvPr>
            <p:ph type="title"/>
          </p:nvPr>
        </p:nvSpPr>
        <p:spPr>
          <a:xfrm>
            <a:off x="1002891" y="265471"/>
            <a:ext cx="10176386" cy="1143000"/>
          </a:xfrm>
        </p:spPr>
        <p:txBody>
          <a:bodyPr/>
          <a:lstStyle/>
          <a:p>
            <a:pPr algn="ctr" eaLnBrk="1" hangingPunct="1"/>
            <a:r>
              <a:rPr lang="fr-FR" altLang="fr-FR" sz="3200" dirty="0">
                <a:solidFill>
                  <a:srgbClr val="0070C0"/>
                </a:solidFill>
              </a:rPr>
              <a:t>II. GRANDS COURANTS HISTORIQUE DE LA SANTÉ PUBLIQUE </a:t>
            </a:r>
          </a:p>
        </p:txBody>
      </p:sp>
    </p:spTree>
    <p:extLst>
      <p:ext uri="{BB962C8B-B14F-4D97-AF65-F5344CB8AC3E}">
        <p14:creationId xmlns:p14="http://schemas.microsoft.com/office/powerpoint/2010/main" val="247724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530941" y="678426"/>
            <a:ext cx="10943303" cy="4336026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fr-FR" altLang="fr-FR" sz="4800" b="1" dirty="0" smtClean="0"/>
              <a:t/>
            </a:r>
            <a:br>
              <a:rPr lang="fr-FR" altLang="fr-FR" sz="4800" b="1" dirty="0" smtClean="0"/>
            </a:br>
            <a:r>
              <a:rPr lang="fr-FR" altLang="fr-FR" sz="4800" b="1" u="sng" dirty="0" smtClean="0"/>
              <a:t>Chapitre </a:t>
            </a:r>
            <a:r>
              <a:rPr lang="fr-FR" altLang="fr-FR" sz="4800" b="1" u="sng" dirty="0" smtClean="0"/>
              <a:t>1</a:t>
            </a:r>
            <a:r>
              <a:rPr lang="fr-FR" altLang="fr-FR" sz="4800" b="1" dirty="0"/>
              <a:t/>
            </a:r>
            <a:br>
              <a:rPr lang="fr-FR" altLang="fr-FR" sz="4800" b="1" dirty="0"/>
            </a:br>
            <a:r>
              <a:rPr lang="fr-FR" altLang="fr-FR" sz="5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</a:t>
            </a:r>
            <a:r>
              <a:rPr lang="fr-FR" altLang="fr-FR" sz="5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LA SANTE PUBLIQUE</a:t>
            </a:r>
            <a:r>
              <a:rPr lang="fr-FR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altLang="fr-FR" sz="4400" b="1" dirty="0" smtClean="0"/>
          </a:p>
        </p:txBody>
      </p:sp>
    </p:spTree>
    <p:extLst>
      <p:ext uri="{BB962C8B-B14F-4D97-AF65-F5344CB8AC3E}">
        <p14:creationId xmlns:p14="http://schemas.microsoft.com/office/powerpoint/2010/main" val="410544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 txBox="1">
            <a:spLocks noChangeArrowheads="1"/>
          </p:cNvSpPr>
          <p:nvPr/>
        </p:nvSpPr>
        <p:spPr bwMode="auto">
          <a:xfrm>
            <a:off x="235975" y="2153265"/>
            <a:ext cx="11503741" cy="3893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buNone/>
            </a:pPr>
            <a:r>
              <a:rPr lang="fr-FR" altLang="fr-FR" sz="2800" b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Concept  de nouvelle santé publique </a:t>
            </a:r>
            <a:r>
              <a:rPr lang="fr-FR" altLang="fr-FR" sz="2800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:</a:t>
            </a:r>
          </a:p>
          <a:p>
            <a:pPr algn="just" eaLnBrk="1" hangingPunct="1">
              <a:buNone/>
            </a:pPr>
            <a:endParaRPr lang="fr-FR" altLang="fr-FR" sz="1000" b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fr-FR" altLang="fr-FR" sz="2800" dirty="0">
                <a:latin typeface="+mn-lt"/>
                <a:cs typeface="Times New Roman" panose="02020603050405020304" pitchFamily="18" charset="0"/>
              </a:rPr>
              <a:t>Prend en compte </a:t>
            </a:r>
            <a:r>
              <a:rPr lang="fr-FR" altLang="fr-FR" sz="2800" u="sng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l'environnement, la gouvernance politique et  le développement économique et social</a:t>
            </a:r>
            <a:r>
              <a:rPr lang="fr-FR" altLang="fr-FR" sz="2800" dirty="0" smtClean="0">
                <a:latin typeface="+mn-lt"/>
                <a:cs typeface="Times New Roman" panose="02020603050405020304" pitchFamily="18" charset="0"/>
              </a:rPr>
              <a:t>,</a:t>
            </a:r>
          </a:p>
          <a:p>
            <a:pPr algn="just" eaLnBrk="1" hangingPunct="1">
              <a:buNone/>
            </a:pPr>
            <a:endParaRPr lang="fr-FR" altLang="fr-FR" sz="500" dirty="0">
              <a:latin typeface="+mn-lt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fr-FR" altLang="fr-FR" sz="2800" dirty="0">
                <a:latin typeface="+mn-lt"/>
                <a:cs typeface="Times New Roman" panose="02020603050405020304" pitchFamily="18" charset="0"/>
              </a:rPr>
              <a:t>Repose sur une meilleure compréhension de la façon dont les styles de vie et les conditions de vie déterminent la santé</a:t>
            </a:r>
            <a:r>
              <a:rPr lang="fr-FR" altLang="fr-FR" sz="2800" dirty="0" smtClean="0">
                <a:latin typeface="+mn-lt"/>
                <a:cs typeface="Times New Roman" panose="02020603050405020304" pitchFamily="18" charset="0"/>
              </a:rPr>
              <a:t>;</a:t>
            </a:r>
          </a:p>
          <a:p>
            <a:pPr algn="just" eaLnBrk="1" hangingPunct="1">
              <a:buNone/>
            </a:pPr>
            <a:endParaRPr lang="fr-FR" altLang="fr-FR" sz="500" dirty="0">
              <a:latin typeface="+mn-lt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fr-FR" altLang="fr-FR" sz="2800" dirty="0">
                <a:latin typeface="+mn-lt"/>
                <a:cs typeface="Times New Roman" panose="02020603050405020304" pitchFamily="18" charset="0"/>
              </a:rPr>
              <a:t>Comprend l</a:t>
            </a:r>
            <a:r>
              <a:rPr lang="ja-JP" altLang="fr-FR" sz="2800" dirty="0">
                <a:latin typeface="+mn-lt"/>
                <a:cs typeface="Times New Roman" panose="02020603050405020304" pitchFamily="18" charset="0"/>
              </a:rPr>
              <a:t>’</a:t>
            </a:r>
            <a:r>
              <a:rPr lang="fr-FR" altLang="ja-JP" sz="2800" u="sng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importance des autres secteurs </a:t>
            </a:r>
            <a:r>
              <a:rPr lang="fr-FR" altLang="ja-JP" sz="2800" dirty="0">
                <a:latin typeface="+mn-lt"/>
                <a:cs typeface="Times New Roman" panose="02020603050405020304" pitchFamily="18" charset="0"/>
              </a:rPr>
              <a:t>en dehors de celui de la santé.</a:t>
            </a:r>
            <a:endParaRPr lang="fr-FR" altLang="fr-FR" sz="2800" dirty="0">
              <a:latin typeface="+mn-lt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None/>
              <a:defRPr/>
            </a:pPr>
            <a:endParaRPr lang="fr-FR" altLang="fr-FR" sz="2800" dirty="0">
              <a:solidFill>
                <a:srgbClr val="FF0000"/>
              </a:solidFill>
              <a:latin typeface="+mn-lt"/>
            </a:endParaRPr>
          </a:p>
          <a:p>
            <a:pPr algn="just" eaLnBrk="1" hangingPunct="1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None/>
              <a:defRPr/>
            </a:pPr>
            <a:endParaRPr lang="fr-FR" altLang="fr-FR" sz="2800" b="1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None/>
              <a:defRPr/>
            </a:pPr>
            <a:endParaRPr lang="fr-FR" altLang="fr-FR" sz="2800" dirty="0"/>
          </a:p>
          <a:p>
            <a:pPr algn="just" eaLnBrk="1" hangingPunct="1">
              <a:spcBef>
                <a:spcPct val="0"/>
              </a:spcBef>
              <a:buClr>
                <a:schemeClr val="tx1"/>
              </a:buClr>
              <a:buFontTx/>
              <a:buNone/>
              <a:defRPr/>
            </a:pPr>
            <a:endParaRPr lang="fr-FR" altLang="fr-FR" sz="2800" dirty="0"/>
          </a:p>
          <a:p>
            <a:pPr algn="just" eaLnBrk="1" hangingPunct="1">
              <a:spcBef>
                <a:spcPct val="0"/>
              </a:spcBef>
              <a:buClr>
                <a:schemeClr val="tx1"/>
              </a:buClr>
              <a:buFontTx/>
              <a:buNone/>
              <a:defRPr/>
            </a:pPr>
            <a:endParaRPr lang="fr-FR" altLang="fr-FR" sz="2800" dirty="0"/>
          </a:p>
          <a:p>
            <a:pPr algn="just" eaLnBrk="1" hangingPunct="1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endParaRPr lang="fr-FR" altLang="fr-FR" sz="2800" dirty="0"/>
          </a:p>
        </p:txBody>
      </p:sp>
      <p:sp>
        <p:nvSpPr>
          <p:cNvPr id="26627" name="Titre 3"/>
          <p:cNvSpPr>
            <a:spLocks noGrp="1"/>
          </p:cNvSpPr>
          <p:nvPr>
            <p:ph type="title"/>
          </p:nvPr>
        </p:nvSpPr>
        <p:spPr>
          <a:xfrm>
            <a:off x="914401" y="381361"/>
            <a:ext cx="10146890" cy="1388446"/>
          </a:xfrm>
        </p:spPr>
        <p:txBody>
          <a:bodyPr/>
          <a:lstStyle/>
          <a:p>
            <a:pPr algn="ctr"/>
            <a:r>
              <a:rPr lang="fr-FR" altLang="fr-FR" sz="3200" dirty="0">
                <a:solidFill>
                  <a:srgbClr val="0070C0"/>
                </a:solidFill>
              </a:rPr>
              <a:t>II. GRANDS COURANTS HISTORIQUE DE LA SANTÉ PUBLIQUE </a:t>
            </a:r>
            <a:endParaRPr lang="fr-FR" altLang="fr-FR" sz="3200" dirty="0"/>
          </a:p>
        </p:txBody>
      </p:sp>
    </p:spTree>
    <p:extLst>
      <p:ext uri="{BB962C8B-B14F-4D97-AF65-F5344CB8AC3E}">
        <p14:creationId xmlns:p14="http://schemas.microsoft.com/office/powerpoint/2010/main" val="107838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73024"/>
            <a:ext cx="10282084" cy="1165225"/>
          </a:xfrm>
        </p:spPr>
        <p:txBody>
          <a:bodyPr/>
          <a:lstStyle/>
          <a:p>
            <a:pPr algn="ctr" eaLnBrk="1" hangingPunct="1"/>
            <a:r>
              <a:rPr lang="fr-FR" altLang="fr-FR" sz="3600" dirty="0">
                <a:solidFill>
                  <a:srgbClr val="0070C0"/>
                </a:solidFill>
              </a:rPr>
              <a:t>III. LA SANTÉ ET SES DÉTERMINANTS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idx="1"/>
          </p:nvPr>
        </p:nvSpPr>
        <p:spPr>
          <a:xfrm>
            <a:off x="442452" y="1238249"/>
            <a:ext cx="11208774" cy="4938714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fr-FR" altLang="fr-FR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fr-FR" altLang="fr-FR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fr-FR" altLang="fr-FR" dirty="0" smtClean="0"/>
          </a:p>
        </p:txBody>
      </p:sp>
      <p:sp>
        <p:nvSpPr>
          <p:cNvPr id="28676" name="Espace réservé du numéro de diapositive 4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21EAD9-6ED9-4CA6-9D20-57CDA0613F8C}" type="slidenum">
              <a:rPr lang="fr-FR" altLang="fr-F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fr-FR" altLang="fr-F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5562600" y="3505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Times New Roman" panose="02020603050405020304" pitchFamily="18" charset="0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486400" y="3505201"/>
            <a:ext cx="838200" cy="587375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FR" altLang="fr-FR" sz="16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État de santé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124200" y="4114801"/>
            <a:ext cx="5562600" cy="2035175"/>
            <a:chOff x="1008" y="2592"/>
            <a:chExt cx="3504" cy="1282"/>
          </a:xfrm>
        </p:grpSpPr>
        <p:sp>
          <p:nvSpPr>
            <p:cNvPr id="23559" name="Text Box 7"/>
            <p:cNvSpPr txBox="1">
              <a:spLocks noChangeArrowheads="1"/>
            </p:cNvSpPr>
            <p:nvPr/>
          </p:nvSpPr>
          <p:spPr bwMode="auto">
            <a:xfrm>
              <a:off x="2256" y="3072"/>
              <a:ext cx="1008" cy="216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Comportements</a:t>
              </a:r>
            </a:p>
          </p:txBody>
        </p:sp>
        <p:sp>
          <p:nvSpPr>
            <p:cNvPr id="23560" name="Text Box 8"/>
            <p:cNvSpPr txBox="1">
              <a:spLocks noChangeArrowheads="1"/>
            </p:cNvSpPr>
            <p:nvPr/>
          </p:nvSpPr>
          <p:spPr bwMode="auto">
            <a:xfrm>
              <a:off x="3600" y="3072"/>
              <a:ext cx="912" cy="37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Risques liés aux loisirs</a:t>
              </a:r>
            </a:p>
          </p:txBody>
        </p:sp>
        <p:sp>
          <p:nvSpPr>
            <p:cNvPr id="23561" name="Text Box 9"/>
            <p:cNvSpPr txBox="1">
              <a:spLocks noChangeArrowheads="1"/>
            </p:cNvSpPr>
            <p:nvPr/>
          </p:nvSpPr>
          <p:spPr bwMode="auto">
            <a:xfrm>
              <a:off x="2304" y="3504"/>
              <a:ext cx="960" cy="37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Modes de consommation</a:t>
              </a:r>
            </a:p>
          </p:txBody>
        </p:sp>
        <p:sp>
          <p:nvSpPr>
            <p:cNvPr id="23562" name="Text Box 10"/>
            <p:cNvSpPr txBox="1">
              <a:spLocks noChangeArrowheads="1"/>
            </p:cNvSpPr>
            <p:nvPr/>
          </p:nvSpPr>
          <p:spPr bwMode="auto">
            <a:xfrm>
              <a:off x="1008" y="3072"/>
              <a:ext cx="912" cy="37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Risques professionnels</a:t>
              </a:r>
            </a:p>
          </p:txBody>
        </p:sp>
        <p:sp>
          <p:nvSpPr>
            <p:cNvPr id="28711" name="Line 11"/>
            <p:cNvSpPr>
              <a:spLocks noChangeShapeType="1"/>
            </p:cNvSpPr>
            <p:nvPr/>
          </p:nvSpPr>
          <p:spPr bwMode="auto">
            <a:xfrm>
              <a:off x="2736" y="2592"/>
              <a:ext cx="0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2" name="Line 12"/>
            <p:cNvSpPr>
              <a:spLocks noChangeShapeType="1"/>
            </p:cNvSpPr>
            <p:nvPr/>
          </p:nvSpPr>
          <p:spPr bwMode="auto">
            <a:xfrm>
              <a:off x="2736" y="3312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3" name="Line 13"/>
            <p:cNvSpPr>
              <a:spLocks noChangeShapeType="1"/>
            </p:cNvSpPr>
            <p:nvPr/>
          </p:nvSpPr>
          <p:spPr bwMode="auto">
            <a:xfrm>
              <a:off x="3264" y="32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4" name="Line 14"/>
            <p:cNvSpPr>
              <a:spLocks noChangeShapeType="1"/>
            </p:cNvSpPr>
            <p:nvPr/>
          </p:nvSpPr>
          <p:spPr bwMode="auto">
            <a:xfrm>
              <a:off x="1920" y="32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124200" y="1447800"/>
            <a:ext cx="5257800" cy="2057400"/>
            <a:chOff x="1008" y="912"/>
            <a:chExt cx="3312" cy="1296"/>
          </a:xfrm>
        </p:grpSpPr>
        <p:sp>
          <p:nvSpPr>
            <p:cNvPr id="23568" name="Text Box 16"/>
            <p:cNvSpPr txBox="1">
              <a:spLocks noChangeArrowheads="1"/>
            </p:cNvSpPr>
            <p:nvPr/>
          </p:nvSpPr>
          <p:spPr bwMode="auto">
            <a:xfrm>
              <a:off x="1008" y="1296"/>
              <a:ext cx="960" cy="370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Maturation et vieillissement</a:t>
              </a:r>
            </a:p>
          </p:txBody>
        </p:sp>
        <p:sp>
          <p:nvSpPr>
            <p:cNvPr id="23569" name="Text Box 17"/>
            <p:cNvSpPr txBox="1">
              <a:spLocks noChangeArrowheads="1"/>
            </p:cNvSpPr>
            <p:nvPr/>
          </p:nvSpPr>
          <p:spPr bwMode="auto">
            <a:xfrm>
              <a:off x="3600" y="1296"/>
              <a:ext cx="720" cy="370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Facteurs génétiques</a:t>
              </a:r>
            </a:p>
          </p:txBody>
        </p:sp>
        <p:sp>
          <p:nvSpPr>
            <p:cNvPr id="23570" name="Text Box 18"/>
            <p:cNvSpPr txBox="1">
              <a:spLocks noChangeArrowheads="1"/>
            </p:cNvSpPr>
            <p:nvPr/>
          </p:nvSpPr>
          <p:spPr bwMode="auto">
            <a:xfrm>
              <a:off x="2208" y="1296"/>
              <a:ext cx="1104" cy="370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 dirty="0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Facteurs liés à biologie humaine</a:t>
              </a:r>
            </a:p>
          </p:txBody>
        </p:sp>
        <p:sp>
          <p:nvSpPr>
            <p:cNvPr id="23571" name="Text Box 19"/>
            <p:cNvSpPr txBox="1">
              <a:spLocks noChangeArrowheads="1"/>
            </p:cNvSpPr>
            <p:nvPr/>
          </p:nvSpPr>
          <p:spPr bwMode="auto">
            <a:xfrm>
              <a:off x="2352" y="912"/>
              <a:ext cx="816" cy="216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Physiologie</a:t>
              </a:r>
            </a:p>
          </p:txBody>
        </p:sp>
        <p:sp>
          <p:nvSpPr>
            <p:cNvPr id="28703" name="Line 20"/>
            <p:cNvSpPr>
              <a:spLocks noChangeShapeType="1"/>
            </p:cNvSpPr>
            <p:nvPr/>
          </p:nvSpPr>
          <p:spPr bwMode="auto">
            <a:xfrm flipV="1">
              <a:off x="2736" y="1680"/>
              <a:ext cx="0" cy="52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4" name="Line 21"/>
            <p:cNvSpPr>
              <a:spLocks noChangeShapeType="1"/>
            </p:cNvSpPr>
            <p:nvPr/>
          </p:nvSpPr>
          <p:spPr bwMode="auto">
            <a:xfrm>
              <a:off x="3312" y="1488"/>
              <a:ext cx="288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5" name="Line 22"/>
            <p:cNvSpPr>
              <a:spLocks noChangeShapeType="1"/>
            </p:cNvSpPr>
            <p:nvPr/>
          </p:nvSpPr>
          <p:spPr bwMode="auto">
            <a:xfrm>
              <a:off x="2736" y="1152"/>
              <a:ext cx="0" cy="144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6" name="Line 23"/>
            <p:cNvSpPr>
              <a:spLocks noChangeShapeType="1"/>
            </p:cNvSpPr>
            <p:nvPr/>
          </p:nvSpPr>
          <p:spPr bwMode="auto">
            <a:xfrm>
              <a:off x="1968" y="1488"/>
              <a:ext cx="24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809750" y="2924175"/>
            <a:ext cx="3690938" cy="1790700"/>
            <a:chOff x="171" y="1824"/>
            <a:chExt cx="2325" cy="1128"/>
          </a:xfrm>
        </p:grpSpPr>
        <p:sp>
          <p:nvSpPr>
            <p:cNvPr id="23577" name="Text Box 25"/>
            <p:cNvSpPr txBox="1">
              <a:spLocks noChangeArrowheads="1"/>
            </p:cNvSpPr>
            <p:nvPr/>
          </p:nvSpPr>
          <p:spPr bwMode="auto">
            <a:xfrm>
              <a:off x="960" y="2208"/>
              <a:ext cx="1008" cy="216"/>
            </a:xfrm>
            <a:prstGeom prst="rect">
              <a:avLst/>
            </a:prstGeom>
            <a:noFill/>
            <a:ln w="63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Environnement</a:t>
              </a:r>
            </a:p>
          </p:txBody>
        </p:sp>
        <p:sp>
          <p:nvSpPr>
            <p:cNvPr id="23578" name="Text Box 26"/>
            <p:cNvSpPr txBox="1">
              <a:spLocks noChangeArrowheads="1"/>
            </p:cNvSpPr>
            <p:nvPr/>
          </p:nvSpPr>
          <p:spPr bwMode="auto">
            <a:xfrm>
              <a:off x="171" y="2289"/>
              <a:ext cx="645" cy="213"/>
            </a:xfrm>
            <a:prstGeom prst="rect">
              <a:avLst/>
            </a:prstGeom>
            <a:noFill/>
            <a:ln w="63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Politique</a:t>
              </a:r>
            </a:p>
          </p:txBody>
        </p:sp>
        <p:sp>
          <p:nvSpPr>
            <p:cNvPr id="23579" name="Text Box 27"/>
            <p:cNvSpPr txBox="1">
              <a:spLocks noChangeArrowheads="1"/>
            </p:cNvSpPr>
            <p:nvPr/>
          </p:nvSpPr>
          <p:spPr bwMode="auto">
            <a:xfrm>
              <a:off x="624" y="1824"/>
              <a:ext cx="528" cy="216"/>
            </a:xfrm>
            <a:prstGeom prst="rect">
              <a:avLst/>
            </a:prstGeom>
            <a:noFill/>
            <a:ln w="63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Social</a:t>
              </a:r>
            </a:p>
          </p:txBody>
        </p:sp>
        <p:sp>
          <p:nvSpPr>
            <p:cNvPr id="23580" name="Text Box 28"/>
            <p:cNvSpPr txBox="1">
              <a:spLocks noChangeArrowheads="1"/>
            </p:cNvSpPr>
            <p:nvPr/>
          </p:nvSpPr>
          <p:spPr bwMode="auto">
            <a:xfrm>
              <a:off x="576" y="2736"/>
              <a:ext cx="624" cy="216"/>
            </a:xfrm>
            <a:prstGeom prst="rect">
              <a:avLst/>
            </a:prstGeom>
            <a:noFill/>
            <a:ln w="63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Physique</a:t>
              </a:r>
            </a:p>
          </p:txBody>
        </p:sp>
        <p:sp>
          <p:nvSpPr>
            <p:cNvPr id="28695" name="Line 29"/>
            <p:cNvSpPr>
              <a:spLocks noChangeShapeType="1"/>
            </p:cNvSpPr>
            <p:nvPr/>
          </p:nvSpPr>
          <p:spPr bwMode="auto">
            <a:xfrm flipH="1">
              <a:off x="1968" y="2400"/>
              <a:ext cx="528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6" name="Line 30"/>
            <p:cNvSpPr>
              <a:spLocks noChangeShapeType="1"/>
            </p:cNvSpPr>
            <p:nvPr/>
          </p:nvSpPr>
          <p:spPr bwMode="auto">
            <a:xfrm>
              <a:off x="816" y="2400"/>
              <a:ext cx="144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7" name="Line 31"/>
            <p:cNvSpPr>
              <a:spLocks noChangeShapeType="1"/>
            </p:cNvSpPr>
            <p:nvPr/>
          </p:nvSpPr>
          <p:spPr bwMode="auto">
            <a:xfrm>
              <a:off x="1056" y="2592"/>
              <a:ext cx="0" cy="144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8" name="Line 32"/>
            <p:cNvSpPr>
              <a:spLocks noChangeShapeType="1"/>
            </p:cNvSpPr>
            <p:nvPr/>
          </p:nvSpPr>
          <p:spPr bwMode="auto">
            <a:xfrm>
              <a:off x="1056" y="2064"/>
              <a:ext cx="0" cy="144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6324600" y="2895600"/>
            <a:ext cx="3810000" cy="1790700"/>
            <a:chOff x="3024" y="1824"/>
            <a:chExt cx="2400" cy="1128"/>
          </a:xfrm>
        </p:grpSpPr>
        <p:sp>
          <p:nvSpPr>
            <p:cNvPr id="23586" name="Text Box 34"/>
            <p:cNvSpPr txBox="1">
              <a:spLocks noChangeArrowheads="1"/>
            </p:cNvSpPr>
            <p:nvPr/>
          </p:nvSpPr>
          <p:spPr bwMode="auto">
            <a:xfrm>
              <a:off x="3600" y="1824"/>
              <a:ext cx="912" cy="216"/>
            </a:xfrm>
            <a:prstGeom prst="rect">
              <a:avLst/>
            </a:prstGeom>
            <a:noFill/>
            <a:ln w="63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Réhabilitation</a:t>
              </a:r>
            </a:p>
          </p:txBody>
        </p:sp>
        <p:sp>
          <p:nvSpPr>
            <p:cNvPr id="23587" name="Text Box 35"/>
            <p:cNvSpPr txBox="1">
              <a:spLocks noChangeArrowheads="1"/>
            </p:cNvSpPr>
            <p:nvPr/>
          </p:nvSpPr>
          <p:spPr bwMode="auto">
            <a:xfrm>
              <a:off x="3600" y="2208"/>
              <a:ext cx="912" cy="370"/>
            </a:xfrm>
            <a:prstGeom prst="rect">
              <a:avLst/>
            </a:prstGeom>
            <a:noFill/>
            <a:ln w="63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Organisation services santé</a:t>
              </a:r>
            </a:p>
          </p:txBody>
        </p:sp>
        <p:sp>
          <p:nvSpPr>
            <p:cNvPr id="23588" name="Text Box 36"/>
            <p:cNvSpPr txBox="1">
              <a:spLocks noChangeArrowheads="1"/>
            </p:cNvSpPr>
            <p:nvPr/>
          </p:nvSpPr>
          <p:spPr bwMode="auto">
            <a:xfrm>
              <a:off x="4752" y="2208"/>
              <a:ext cx="672" cy="370"/>
            </a:xfrm>
            <a:prstGeom prst="rect">
              <a:avLst/>
            </a:prstGeom>
            <a:noFill/>
            <a:ln w="63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Soins curatifs</a:t>
              </a:r>
            </a:p>
          </p:txBody>
        </p:sp>
        <p:sp>
          <p:nvSpPr>
            <p:cNvPr id="23589" name="Text Box 37"/>
            <p:cNvSpPr txBox="1">
              <a:spLocks noChangeArrowheads="1"/>
            </p:cNvSpPr>
            <p:nvPr/>
          </p:nvSpPr>
          <p:spPr bwMode="auto">
            <a:xfrm>
              <a:off x="3600" y="2736"/>
              <a:ext cx="912" cy="216"/>
            </a:xfrm>
            <a:prstGeom prst="rect">
              <a:avLst/>
            </a:prstGeom>
            <a:noFill/>
            <a:ln w="63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fr-FR" sz="16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Prévention</a:t>
              </a:r>
            </a:p>
          </p:txBody>
        </p:sp>
        <p:sp>
          <p:nvSpPr>
            <p:cNvPr id="28687" name="Line 38"/>
            <p:cNvSpPr>
              <a:spLocks noChangeShapeType="1"/>
            </p:cNvSpPr>
            <p:nvPr/>
          </p:nvSpPr>
          <p:spPr bwMode="auto">
            <a:xfrm>
              <a:off x="3024" y="2400"/>
              <a:ext cx="576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8" name="Line 39"/>
            <p:cNvSpPr>
              <a:spLocks noChangeShapeType="1"/>
            </p:cNvSpPr>
            <p:nvPr/>
          </p:nvSpPr>
          <p:spPr bwMode="auto">
            <a:xfrm>
              <a:off x="4512" y="2400"/>
              <a:ext cx="240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9" name="Line 40"/>
            <p:cNvSpPr>
              <a:spLocks noChangeShapeType="1"/>
            </p:cNvSpPr>
            <p:nvPr/>
          </p:nvSpPr>
          <p:spPr bwMode="auto">
            <a:xfrm>
              <a:off x="4032" y="2064"/>
              <a:ext cx="0" cy="14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0" name="Line 41"/>
            <p:cNvSpPr>
              <a:spLocks noChangeShapeType="1"/>
            </p:cNvSpPr>
            <p:nvPr/>
          </p:nvSpPr>
          <p:spPr bwMode="auto">
            <a:xfrm>
              <a:off x="4032" y="2592"/>
              <a:ext cx="0" cy="14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999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5975" y="1533832"/>
            <a:ext cx="11798710" cy="460149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fr-FR" altLang="fr-FR" b="1" dirty="0">
                <a:solidFill>
                  <a:srgbClr val="FF0000"/>
                </a:solidFill>
              </a:rPr>
              <a:t>Comportements et mode de vie : </a:t>
            </a:r>
            <a:endParaRPr lang="fr-FR" altLang="fr-FR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fr-FR" altLang="fr-FR" sz="10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fr-FR" altLang="fr-FR" dirty="0"/>
              <a:t>Déterminants de la santé liés au mode de vie sont </a:t>
            </a:r>
            <a:r>
              <a:rPr lang="fr-FR" altLang="fr-FR" dirty="0" smtClean="0"/>
              <a:t>choisis </a:t>
            </a:r>
            <a:r>
              <a:rPr lang="fr-FR" altLang="fr-FR" dirty="0"/>
              <a:t>et/ou acceptés: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fr-FR" altLang="fr-FR" sz="9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fr-FR" altLang="fr-FR" dirty="0" smtClean="0"/>
              <a:t>Alimentation, Tabac</a:t>
            </a:r>
            <a:r>
              <a:rPr lang="fr-FR" altLang="fr-FR" dirty="0"/>
              <a:t>, A</a:t>
            </a:r>
            <a:r>
              <a:rPr lang="fr-FR" altLang="fr-FR" dirty="0" smtClean="0"/>
              <a:t>lcool, Drogues </a:t>
            </a:r>
            <a:r>
              <a:rPr lang="fr-FR" altLang="fr-FR" dirty="0"/>
              <a:t>et substances </a:t>
            </a:r>
            <a:r>
              <a:rPr lang="fr-FR" altLang="fr-FR" dirty="0" smtClean="0"/>
              <a:t>illicites, Sport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fr-FR" altLang="fr-FR" sz="3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fr-FR" altLang="fr-FR" dirty="0"/>
              <a:t>Accidents professionnels et </a:t>
            </a:r>
            <a:r>
              <a:rPr lang="fr-FR" altLang="fr-FR" dirty="0" smtClean="0"/>
              <a:t>domestiques,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fr-FR" altLang="fr-FR" sz="3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fr-FR" altLang="fr-FR" dirty="0"/>
              <a:t>Comportements sexuels à </a:t>
            </a:r>
            <a:r>
              <a:rPr lang="fr-FR" altLang="fr-FR" dirty="0" smtClean="0"/>
              <a:t>risque, Insuffisance </a:t>
            </a:r>
            <a:r>
              <a:rPr lang="fr-FR" altLang="fr-FR" dirty="0"/>
              <a:t>d</a:t>
            </a:r>
            <a:r>
              <a:rPr lang="fr-FR" altLang="en-US" dirty="0"/>
              <a:t>’</a:t>
            </a:r>
            <a:r>
              <a:rPr lang="fr-FR" altLang="fr-FR" dirty="0"/>
              <a:t>hygiène </a:t>
            </a:r>
            <a:r>
              <a:rPr lang="fr-FR" altLang="fr-FR" dirty="0" smtClean="0"/>
              <a:t>etc.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fr-FR" altLang="fr-FR" sz="300" dirty="0" smtClean="0"/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fr-FR" altLang="fr-FR" dirty="0" smtClean="0">
                <a:solidFill>
                  <a:srgbClr val="7030A0"/>
                </a:solidFill>
              </a:rPr>
              <a:t>Influencés </a:t>
            </a:r>
            <a:r>
              <a:rPr lang="fr-FR" altLang="fr-FR" dirty="0">
                <a:solidFill>
                  <a:srgbClr val="7030A0"/>
                </a:solidFill>
              </a:rPr>
              <a:t>par d</a:t>
            </a:r>
            <a:r>
              <a:rPr lang="fr-FR" altLang="en-US" dirty="0">
                <a:solidFill>
                  <a:srgbClr val="7030A0"/>
                </a:solidFill>
              </a:rPr>
              <a:t>’</a:t>
            </a:r>
            <a:r>
              <a:rPr lang="fr-FR" altLang="fr-FR" dirty="0">
                <a:solidFill>
                  <a:srgbClr val="7030A0"/>
                </a:solidFill>
              </a:rPr>
              <a:t>autres déterminants de la santé (socio- économique, religieux, culturel etc</a:t>
            </a:r>
            <a:r>
              <a:rPr lang="fr-FR" altLang="fr-FR" dirty="0" smtClean="0">
                <a:solidFill>
                  <a:srgbClr val="7030A0"/>
                </a:solidFill>
              </a:rPr>
              <a:t>.)</a:t>
            </a:r>
            <a:endParaRPr lang="fr-FR" altLang="fr-FR" dirty="0">
              <a:solidFill>
                <a:srgbClr val="7030A0"/>
              </a:solidFill>
            </a:endParaRPr>
          </a:p>
          <a:p>
            <a:pPr marL="0" indent="0" algn="ctr">
              <a:buClr>
                <a:schemeClr val="accent2"/>
              </a:buClr>
              <a:buNone/>
              <a:defRPr/>
            </a:pPr>
            <a:r>
              <a:rPr lang="fr-FR" altLang="fr-FR" dirty="0">
                <a:solidFill>
                  <a:schemeClr val="accent6">
                    <a:lumMod val="75000"/>
                  </a:schemeClr>
                </a:solidFill>
              </a:rPr>
              <a:t>Actions sur la santé </a:t>
            </a:r>
            <a:r>
              <a:rPr lang="fr-FR" altLang="fr-FR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fr-FR" altLang="fr-FR" dirty="0">
                <a:solidFill>
                  <a:schemeClr val="accent6">
                    <a:lumMod val="75000"/>
                  </a:schemeClr>
                </a:solidFill>
              </a:rPr>
              <a:t>53 %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endParaRPr lang="fr-FR" altLang="fr-FR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fr-FR" altLang="fr-FR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973394" y="115889"/>
            <a:ext cx="10146889" cy="1181969"/>
          </a:xfrm>
        </p:spPr>
        <p:txBody>
          <a:bodyPr/>
          <a:lstStyle/>
          <a:p>
            <a:pPr algn="ctr" eaLnBrk="1" hangingPunct="1"/>
            <a:r>
              <a:rPr lang="fr-FR" altLang="fr-FR" sz="3600" dirty="0">
                <a:solidFill>
                  <a:srgbClr val="0070C0"/>
                </a:solidFill>
              </a:rPr>
              <a:t>III. LA SANTÉ ET SES DÉTERMINANTS</a:t>
            </a:r>
            <a:endParaRPr lang="fr-FR" altLang="fr-FR" sz="3600" dirty="0"/>
          </a:p>
        </p:txBody>
      </p:sp>
    </p:spTree>
    <p:extLst>
      <p:ext uri="{BB962C8B-B14F-4D97-AF65-F5344CB8AC3E}">
        <p14:creationId xmlns:p14="http://schemas.microsoft.com/office/powerpoint/2010/main" val="429239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 txBox="1">
            <a:spLocks noChangeArrowheads="1"/>
          </p:cNvSpPr>
          <p:nvPr/>
        </p:nvSpPr>
        <p:spPr bwMode="auto">
          <a:xfrm>
            <a:off x="319548" y="1607574"/>
            <a:ext cx="11572568" cy="4645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fr-FR" altLang="fr-FR" sz="2800" b="1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Environnement</a:t>
            </a:r>
            <a:r>
              <a:rPr lang="fr-FR" altLang="fr-FR" sz="2800" dirty="0">
                <a:latin typeface="+mn-lt"/>
                <a:sym typeface="Wingdings" panose="05000000000000000000" pitchFamily="2" charset="2"/>
              </a:rPr>
              <a:t> </a:t>
            </a:r>
            <a:r>
              <a:rPr lang="fr-FR" altLang="fr-FR" sz="2800" b="1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fr-FR" altLang="fr-FR" sz="1000" b="1" dirty="0">
              <a:solidFill>
                <a:srgbClr val="FF0000"/>
              </a:solidFill>
              <a:latin typeface="+mn-lt"/>
              <a:sym typeface="Wingdings" panose="05000000000000000000" pitchFamily="2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fr-FR" altLang="fr-FR" sz="2800" dirty="0">
                <a:latin typeface="+mn-lt"/>
                <a:sym typeface="Wingdings" panose="05000000000000000000" pitchFamily="2" charset="2"/>
              </a:rPr>
              <a:t>Economique : pauvreté, accès à l</a:t>
            </a:r>
            <a:r>
              <a:rPr lang="ja-JP" altLang="fr-FR" sz="2800" dirty="0">
                <a:latin typeface="+mn-lt"/>
                <a:sym typeface="Wingdings" panose="05000000000000000000" pitchFamily="2" charset="2"/>
              </a:rPr>
              <a:t>’</a:t>
            </a:r>
            <a:r>
              <a:rPr lang="fr-FR" altLang="ja-JP" sz="2800" dirty="0">
                <a:latin typeface="+mn-lt"/>
                <a:sym typeface="Wingdings" panose="05000000000000000000" pitchFamily="2" charset="2"/>
              </a:rPr>
              <a:t>eau potable et assainissement…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fr-CI" altLang="fr-FR" sz="2800" dirty="0">
                <a:latin typeface="+mn-lt"/>
                <a:sym typeface="Wingdings" panose="05000000000000000000" pitchFamily="2" charset="2"/>
              </a:rPr>
              <a:t>Culturel : coutumes, croyances…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fr-FR" altLang="fr-FR" sz="2800" dirty="0">
                <a:latin typeface="+mn-lt"/>
                <a:sym typeface="Wingdings" panose="05000000000000000000" pitchFamily="2" charset="2"/>
              </a:rPr>
              <a:t>Physique : pollution </a:t>
            </a:r>
            <a:r>
              <a:rPr lang="fr-FR" altLang="fr-FR" sz="2800" dirty="0" err="1">
                <a:latin typeface="+mn-lt"/>
                <a:sym typeface="Wingdings" panose="05000000000000000000" pitchFamily="2" charset="2"/>
              </a:rPr>
              <a:t>int</a:t>
            </a:r>
            <a:r>
              <a:rPr lang="fr-FR" altLang="fr-FR" sz="2800" dirty="0">
                <a:latin typeface="+mn-lt"/>
                <a:sym typeface="Wingdings" panose="05000000000000000000" pitchFamily="2" charset="2"/>
              </a:rPr>
              <a:t>. et </a:t>
            </a:r>
            <a:r>
              <a:rPr lang="fr-FR" altLang="fr-FR" sz="2800" dirty="0" err="1">
                <a:latin typeface="+mn-lt"/>
                <a:sym typeface="Wingdings" panose="05000000000000000000" pitchFamily="2" charset="2"/>
              </a:rPr>
              <a:t>ext</a:t>
            </a:r>
            <a:r>
              <a:rPr lang="fr-FR" altLang="fr-FR" sz="2800" dirty="0">
                <a:latin typeface="+mn-lt"/>
                <a:sym typeface="Wingdings" panose="05000000000000000000" pitchFamily="2" charset="2"/>
              </a:rPr>
              <a:t>., climat…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fr-FR" altLang="fr-FR" sz="2800" dirty="0">
                <a:latin typeface="+mn-lt"/>
                <a:sym typeface="Wingdings" panose="05000000000000000000" pitchFamily="2" charset="2"/>
              </a:rPr>
              <a:t>Social : stabilité sociale, conditions de travail, chômage, conditions de vie, urbanisation…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fr-FR" altLang="fr-FR" sz="2800" dirty="0">
                <a:latin typeface="+mn-lt"/>
                <a:sym typeface="Wingdings" panose="05000000000000000000" pitchFamily="2" charset="2"/>
              </a:rPr>
              <a:t>Éducatif : scolarisation, analphabétisme…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fr-FR" altLang="fr-FR" sz="2800" dirty="0">
                <a:latin typeface="+mn-lt"/>
                <a:sym typeface="Wingdings" panose="05000000000000000000" pitchFamily="2" charset="2"/>
              </a:rPr>
              <a:t>Environnement politique</a:t>
            </a:r>
            <a:endParaRPr lang="fr-FR" altLang="fr-FR" sz="2800" dirty="0">
              <a:latin typeface="+mn-lt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None/>
              <a:defRPr/>
            </a:pPr>
            <a:endParaRPr lang="fr-FR" altLang="fr-FR" sz="2800" dirty="0">
              <a:latin typeface="+mn-lt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None/>
              <a:defRPr/>
            </a:pPr>
            <a:r>
              <a:rPr lang="fr-FR" altLang="fr-FR" sz="2800" dirty="0">
                <a:latin typeface="+mn-lt"/>
              </a:rPr>
              <a:t>   </a:t>
            </a:r>
            <a:r>
              <a:rPr lang="fr-FR" altLang="fr-FR" sz="28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Actions sur la santé </a:t>
            </a:r>
            <a:r>
              <a:rPr lang="fr-FR" altLang="fr-FR" sz="2800" dirty="0">
                <a:solidFill>
                  <a:schemeClr val="accent6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 </a:t>
            </a:r>
            <a:r>
              <a:rPr lang="fr-FR" altLang="fr-FR" sz="28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21 %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è"/>
              <a:defRPr/>
            </a:pPr>
            <a:endParaRPr lang="fr-FR" altLang="fr-FR" sz="2800" dirty="0">
              <a:sym typeface="Wingdings" panose="05000000000000000000" pitchFamily="2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è"/>
              <a:defRPr/>
            </a:pPr>
            <a:endParaRPr lang="fr-FR" altLang="fr-FR" sz="2800" dirty="0">
              <a:sym typeface="Wingdings" panose="05000000000000000000" pitchFamily="2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fr-FR" altLang="fr-FR" sz="2800" dirty="0">
              <a:sym typeface="Wingdings" panose="05000000000000000000" pitchFamily="2" charset="2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xfrm>
            <a:off x="1120877" y="0"/>
            <a:ext cx="9969910" cy="1600200"/>
          </a:xfrm>
        </p:spPr>
        <p:txBody>
          <a:bodyPr/>
          <a:lstStyle/>
          <a:p>
            <a:pPr algn="l" eaLnBrk="1" hangingPunct="1"/>
            <a:r>
              <a:rPr lang="fr-FR" altLang="fr-FR" sz="3600" dirty="0">
                <a:solidFill>
                  <a:srgbClr val="0070C0"/>
                </a:solidFill>
              </a:rPr>
              <a:t>III. LA SANTÉ ET SES DÉTERMINANTS</a:t>
            </a:r>
            <a:endParaRPr lang="fr-FR" altLang="fr-FR" sz="3600" dirty="0"/>
          </a:p>
        </p:txBody>
      </p:sp>
    </p:spTree>
    <p:extLst>
      <p:ext uri="{BB962C8B-B14F-4D97-AF65-F5344CB8AC3E}">
        <p14:creationId xmlns:p14="http://schemas.microsoft.com/office/powerpoint/2010/main" val="356807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 txBox="1">
            <a:spLocks noChangeArrowheads="1"/>
          </p:cNvSpPr>
          <p:nvPr/>
        </p:nvSpPr>
        <p:spPr bwMode="auto">
          <a:xfrm>
            <a:off x="206478" y="1393725"/>
            <a:ext cx="11779044" cy="477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fr-CI" altLang="fr-FR" sz="2800" b="1" dirty="0">
                <a:solidFill>
                  <a:srgbClr val="FF0000"/>
                </a:solidFill>
                <a:latin typeface="+mn-lt"/>
              </a:rPr>
              <a:t>Système de santé 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fr-FR" altLang="fr-FR" sz="1400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2800" dirty="0">
                <a:latin typeface="+mn-lt"/>
              </a:rPr>
              <a:t>Le système de santé (financement, organisation, ressources humaines et matérielles, infrastructure) aurait </a:t>
            </a:r>
            <a:r>
              <a:rPr lang="fr-FR" altLang="fr-FR" sz="28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une incidence de 10 % sur la santé.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None/>
              <a:defRPr/>
            </a:pPr>
            <a:endParaRPr lang="fr-FR" altLang="fr-FR" dirty="0">
              <a:latin typeface="+mn-lt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fr-CI" altLang="fr-FR" sz="2800" b="1" dirty="0">
                <a:solidFill>
                  <a:srgbClr val="FF0000"/>
                </a:solidFill>
                <a:latin typeface="+mn-lt"/>
              </a:rPr>
              <a:t>Biologie</a:t>
            </a:r>
            <a:endParaRPr lang="fr-FR" altLang="fr-FR" sz="2800" b="1" dirty="0">
              <a:solidFill>
                <a:srgbClr val="FF0000"/>
              </a:solidFill>
              <a:latin typeface="+mn-lt"/>
            </a:endParaRPr>
          </a:p>
          <a:p>
            <a:pPr eaLnBrk="1" hangingPunct="1">
              <a:defRPr/>
            </a:pPr>
            <a:r>
              <a:rPr lang="fr-FR" altLang="fr-FR" sz="2800" dirty="0">
                <a:latin typeface="+mn-lt"/>
              </a:rPr>
              <a:t>Le patrimoine génétique assure une prédisposition naturelle à une vaste gamme de réactions individuelles qui influent sur l</a:t>
            </a:r>
            <a:r>
              <a:rPr lang="fr-FR" altLang="en-US" sz="2800" dirty="0">
                <a:latin typeface="+mn-lt"/>
              </a:rPr>
              <a:t>’</a:t>
            </a:r>
            <a:r>
              <a:rPr lang="fr-FR" altLang="fr-FR" sz="2800" dirty="0">
                <a:latin typeface="+mn-lt"/>
              </a:rPr>
              <a:t>état de santé.</a:t>
            </a:r>
          </a:p>
          <a:p>
            <a:pPr eaLnBrk="1" hangingPunct="1">
              <a:defRPr/>
            </a:pPr>
            <a:r>
              <a:rPr lang="fr-FR" altLang="fr-FR" sz="2800" dirty="0">
                <a:latin typeface="+mn-lt"/>
              </a:rPr>
              <a:t>Personne ne reçoit les mêmes qualités à la naissance</a:t>
            </a:r>
            <a:r>
              <a:rPr lang="fr-FR" altLang="fr-FR" sz="2800" dirty="0" smtClean="0">
                <a:latin typeface="+mn-lt"/>
              </a:rPr>
              <a:t>.</a:t>
            </a:r>
          </a:p>
          <a:p>
            <a:pPr marL="0" indent="0" eaLnBrk="1" hangingPunct="1">
              <a:buNone/>
              <a:defRPr/>
            </a:pPr>
            <a:endParaRPr lang="fr-FR" altLang="fr-FR" sz="1000" dirty="0">
              <a:latin typeface="+mn-lt"/>
            </a:endParaRPr>
          </a:p>
          <a:p>
            <a:pPr algn="ctr" eaLnBrk="1" hangingPunct="1">
              <a:defRPr/>
            </a:pPr>
            <a:r>
              <a:rPr lang="fr-FR" altLang="fr-FR" sz="28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On attribue à ce facteur 16% d</a:t>
            </a:r>
            <a:r>
              <a:rPr lang="fr-FR" altLang="en-US" sz="28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’</a:t>
            </a:r>
            <a:r>
              <a:rPr lang="fr-FR" altLang="fr-FR" sz="28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incidence sur la santé.</a:t>
            </a:r>
          </a:p>
          <a:p>
            <a:pPr eaLnBrk="1" hangingPunct="1">
              <a:defRPr/>
            </a:pPr>
            <a:endParaRPr lang="fr-FR" altLang="fr-FR" sz="28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None/>
              <a:defRPr/>
            </a:pPr>
            <a:endParaRPr lang="fr-FR" altLang="fr-FR" sz="2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è"/>
              <a:defRPr/>
            </a:pPr>
            <a:endParaRPr lang="fr-FR" altLang="fr-FR" sz="2800" dirty="0">
              <a:sym typeface="Wingdings" panose="05000000000000000000" pitchFamily="2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è"/>
              <a:defRPr/>
            </a:pPr>
            <a:endParaRPr lang="fr-FR" altLang="fr-FR" sz="2800" dirty="0">
              <a:sym typeface="Wingdings" panose="05000000000000000000" pitchFamily="2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fr-FR" altLang="fr-FR" sz="2800" dirty="0">
              <a:sym typeface="Wingdings" panose="05000000000000000000" pitchFamily="2" charset="2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xfrm>
            <a:off x="978310" y="263373"/>
            <a:ext cx="10235381" cy="1130351"/>
          </a:xfrm>
        </p:spPr>
        <p:txBody>
          <a:bodyPr/>
          <a:lstStyle/>
          <a:p>
            <a:pPr algn="l" eaLnBrk="1" hangingPunct="1"/>
            <a:r>
              <a:rPr lang="fr-FR" altLang="fr-FR" sz="3600" dirty="0">
                <a:solidFill>
                  <a:srgbClr val="0070C0"/>
                </a:solidFill>
              </a:rPr>
              <a:t>III. LA SANTÉ ET SES DÉTERMINANTS</a:t>
            </a:r>
            <a:endParaRPr lang="fr-FR" altLang="fr-FR" sz="3600" dirty="0"/>
          </a:p>
        </p:txBody>
      </p:sp>
    </p:spTree>
    <p:extLst>
      <p:ext uri="{BB962C8B-B14F-4D97-AF65-F5344CB8AC3E}">
        <p14:creationId xmlns:p14="http://schemas.microsoft.com/office/powerpoint/2010/main" val="244674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2"/>
          <p:cNvSpPr>
            <a:spLocks noGrp="1"/>
          </p:cNvSpPr>
          <p:nvPr>
            <p:ph idx="1"/>
          </p:nvPr>
        </p:nvSpPr>
        <p:spPr>
          <a:xfrm>
            <a:off x="604685" y="1740310"/>
            <a:ext cx="11002296" cy="4247534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fr-FR" altLang="fr-FR" dirty="0">
                <a:hlinkClick r:id="rId2"/>
              </a:rPr>
              <a:t>Douze déterminants de la santé </a:t>
            </a:r>
            <a:r>
              <a:rPr lang="fr-FR" altLang="fr-FR" dirty="0"/>
              <a:t>sont identifiés afin d</a:t>
            </a:r>
            <a:r>
              <a:rPr lang="fr-FR" altLang="en-US" dirty="0"/>
              <a:t>’</a:t>
            </a:r>
            <a:r>
              <a:rPr lang="fr-FR" altLang="fr-FR" dirty="0"/>
              <a:t>évaluer le niveau d</a:t>
            </a:r>
            <a:r>
              <a:rPr lang="fr-FR" altLang="en-US" dirty="0"/>
              <a:t>’</a:t>
            </a:r>
            <a:r>
              <a:rPr lang="fr-FR" altLang="fr-FR" dirty="0"/>
              <a:t>une population en santé :</a:t>
            </a:r>
          </a:p>
          <a:p>
            <a:pPr>
              <a:buFont typeface="Wingdings" panose="05000000000000000000" pitchFamily="2" charset="2"/>
              <a:buNone/>
            </a:pPr>
            <a:endParaRPr lang="fr-FR" altLang="fr-FR" sz="1000" dirty="0"/>
          </a:p>
          <a:p>
            <a:r>
              <a:rPr lang="fr-FR" altLang="fr-FR" dirty="0"/>
              <a:t>Le niveau de revenu et le statut social; </a:t>
            </a:r>
          </a:p>
          <a:p>
            <a:r>
              <a:rPr lang="fr-FR" altLang="fr-FR" dirty="0"/>
              <a:t>Les réseaux de soutien social; </a:t>
            </a:r>
          </a:p>
          <a:p>
            <a:r>
              <a:rPr lang="fr-FR" altLang="fr-FR" dirty="0"/>
              <a:t>L'éducation et l'alphabétisme; </a:t>
            </a:r>
          </a:p>
          <a:p>
            <a:r>
              <a:rPr lang="fr-FR" altLang="fr-FR" dirty="0"/>
              <a:t>L'emploi et les conditions de travail; </a:t>
            </a:r>
          </a:p>
          <a:p>
            <a:r>
              <a:rPr lang="fr-FR" altLang="fr-FR" dirty="0"/>
              <a:t>L'environnements sociaux; </a:t>
            </a:r>
            <a:endParaRPr lang="fr-FR" altLang="fr-FR" dirty="0" smtClean="0"/>
          </a:p>
          <a:p>
            <a:r>
              <a:rPr lang="fr-FR" altLang="fr-FR" dirty="0"/>
              <a:t>L</a:t>
            </a:r>
            <a:r>
              <a:rPr lang="fr-FR" altLang="en-US" dirty="0"/>
              <a:t>’</a:t>
            </a:r>
            <a:r>
              <a:rPr lang="fr-FR" altLang="fr-FR" dirty="0"/>
              <a:t>environnement physique; </a:t>
            </a:r>
          </a:p>
          <a:p>
            <a:endParaRPr lang="fr-FR" altLang="fr-FR" dirty="0"/>
          </a:p>
          <a:p>
            <a:endParaRPr lang="fr-FR" altLang="fr-FR" dirty="0"/>
          </a:p>
          <a:p>
            <a:endParaRPr lang="fr-FR" altLang="fr-FR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973395" y="206477"/>
            <a:ext cx="10264876" cy="1150375"/>
          </a:xfrm>
        </p:spPr>
        <p:txBody>
          <a:bodyPr/>
          <a:lstStyle/>
          <a:p>
            <a:pPr algn="l" eaLnBrk="1" hangingPunct="1"/>
            <a:r>
              <a:rPr lang="fr-FR" altLang="fr-FR" sz="3600" dirty="0">
                <a:solidFill>
                  <a:srgbClr val="0070C0"/>
                </a:solidFill>
              </a:rPr>
              <a:t>III. LA SANTÉ ET SES DÉTERMINANTS</a:t>
            </a:r>
            <a:endParaRPr lang="fr-FR" altLang="fr-FR" sz="3600" dirty="0"/>
          </a:p>
        </p:txBody>
      </p:sp>
    </p:spTree>
    <p:extLst>
      <p:ext uri="{BB962C8B-B14F-4D97-AF65-F5344CB8AC3E}">
        <p14:creationId xmlns:p14="http://schemas.microsoft.com/office/powerpoint/2010/main" val="22920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2"/>
          <p:cNvSpPr>
            <a:spLocks noGrp="1"/>
          </p:cNvSpPr>
          <p:nvPr>
            <p:ph idx="1"/>
          </p:nvPr>
        </p:nvSpPr>
        <p:spPr>
          <a:xfrm>
            <a:off x="501446" y="1563329"/>
            <a:ext cx="11208774" cy="4336026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fr-FR" altLang="fr-FR" dirty="0" smtClean="0">
                <a:hlinkClick r:id="rId2"/>
              </a:rPr>
              <a:t>Douze </a:t>
            </a:r>
            <a:r>
              <a:rPr lang="fr-FR" altLang="fr-FR" dirty="0">
                <a:hlinkClick r:id="rId2"/>
              </a:rPr>
              <a:t>déterminants de la santé </a:t>
            </a:r>
            <a:r>
              <a:rPr lang="fr-FR" altLang="fr-FR" dirty="0"/>
              <a:t>sont identifiés afin d</a:t>
            </a:r>
            <a:r>
              <a:rPr lang="fr-FR" altLang="en-US" dirty="0"/>
              <a:t>’</a:t>
            </a:r>
            <a:r>
              <a:rPr lang="fr-FR" altLang="fr-FR" dirty="0"/>
              <a:t>évaluer le niveau d</a:t>
            </a:r>
            <a:r>
              <a:rPr lang="fr-FR" altLang="en-US" dirty="0"/>
              <a:t>’</a:t>
            </a:r>
            <a:r>
              <a:rPr lang="fr-FR" altLang="fr-FR" dirty="0"/>
              <a:t>une population en santé :</a:t>
            </a:r>
          </a:p>
          <a:p>
            <a:pPr>
              <a:buFont typeface="Wingdings" panose="05000000000000000000" pitchFamily="2" charset="2"/>
              <a:buNone/>
            </a:pPr>
            <a:endParaRPr lang="fr-FR" altLang="fr-FR" sz="1000" dirty="0"/>
          </a:p>
          <a:p>
            <a:r>
              <a:rPr lang="fr-FR" altLang="fr-FR" dirty="0" smtClean="0"/>
              <a:t>Les </a:t>
            </a:r>
            <a:r>
              <a:rPr lang="fr-FR" altLang="fr-FR" dirty="0"/>
              <a:t>habitudes de santé et la capacité d'adaptation personnelle; </a:t>
            </a:r>
          </a:p>
          <a:p>
            <a:r>
              <a:rPr lang="fr-FR" altLang="fr-FR" dirty="0"/>
              <a:t>Le développement de la petite enfance; </a:t>
            </a:r>
          </a:p>
          <a:p>
            <a:r>
              <a:rPr lang="fr-FR" altLang="fr-FR" dirty="0"/>
              <a:t>Le patrimoine biologique et génétique; </a:t>
            </a:r>
          </a:p>
          <a:p>
            <a:r>
              <a:rPr lang="fr-FR" altLang="fr-FR" dirty="0"/>
              <a:t>Les services de santé; </a:t>
            </a:r>
          </a:p>
          <a:p>
            <a:r>
              <a:rPr lang="fr-FR" altLang="fr-FR" dirty="0"/>
              <a:t>Le sexe;</a:t>
            </a:r>
          </a:p>
          <a:p>
            <a:r>
              <a:rPr lang="fr-FR" altLang="fr-FR" dirty="0"/>
              <a:t>et la culture</a:t>
            </a:r>
            <a:r>
              <a:rPr lang="fr-FR" altLang="fr-FR" sz="2200" dirty="0"/>
              <a:t>.</a:t>
            </a:r>
          </a:p>
          <a:p>
            <a:endParaRPr lang="fr-FR" altLang="fr-FR" dirty="0"/>
          </a:p>
          <a:p>
            <a:endParaRPr lang="fr-FR" altLang="fr-FR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973395" y="206477"/>
            <a:ext cx="10264876" cy="1150375"/>
          </a:xfrm>
        </p:spPr>
        <p:txBody>
          <a:bodyPr/>
          <a:lstStyle/>
          <a:p>
            <a:pPr algn="l" eaLnBrk="1" hangingPunct="1"/>
            <a:r>
              <a:rPr lang="fr-FR" altLang="fr-FR" sz="3600" dirty="0">
                <a:solidFill>
                  <a:srgbClr val="0070C0"/>
                </a:solidFill>
              </a:rPr>
              <a:t>III. LA SANTÉ ET SES DÉTERMINANTS</a:t>
            </a:r>
            <a:endParaRPr lang="fr-FR" altLang="fr-FR" sz="3600" dirty="0"/>
          </a:p>
        </p:txBody>
      </p:sp>
    </p:spTree>
    <p:extLst>
      <p:ext uri="{BB962C8B-B14F-4D97-AF65-F5344CB8AC3E}">
        <p14:creationId xmlns:p14="http://schemas.microsoft.com/office/powerpoint/2010/main" val="182428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2"/>
          <p:cNvSpPr>
            <a:spLocks noGrp="1"/>
          </p:cNvSpPr>
          <p:nvPr>
            <p:ph idx="1"/>
          </p:nvPr>
        </p:nvSpPr>
        <p:spPr>
          <a:xfrm>
            <a:off x="294968" y="2094271"/>
            <a:ext cx="11621729" cy="3097161"/>
          </a:xfrm>
        </p:spPr>
        <p:txBody>
          <a:bodyPr/>
          <a:lstStyle/>
          <a:p>
            <a:pPr>
              <a:buNone/>
            </a:pPr>
            <a:r>
              <a:rPr lang="fr-FR" altLang="fr-FR" b="1" dirty="0" smtClean="0"/>
              <a:t>Les </a:t>
            </a:r>
            <a:r>
              <a:rPr lang="fr-FR" altLang="fr-FR" b="1" dirty="0"/>
              <a:t>indicateurs épidémiologiques sont des </a:t>
            </a:r>
            <a:r>
              <a:rPr lang="fr-FR" altLang="fr-FR" b="1" dirty="0" smtClean="0"/>
              <a:t>mesures </a:t>
            </a:r>
            <a:r>
              <a:rPr lang="fr-FR" altLang="fr-FR" b="1" dirty="0"/>
              <a:t>qui servent à </a:t>
            </a:r>
            <a:r>
              <a:rPr lang="fr-FR" altLang="fr-FR" b="1" dirty="0" smtClean="0"/>
              <a:t>:</a:t>
            </a:r>
          </a:p>
          <a:p>
            <a:pPr>
              <a:buNone/>
            </a:pPr>
            <a:endParaRPr lang="fr-FR" altLang="fr-FR" sz="1000" b="1" dirty="0"/>
          </a:p>
          <a:p>
            <a:r>
              <a:rPr lang="fr-FR" altLang="fr-FR" b="1" dirty="0"/>
              <a:t>Analyser la situation </a:t>
            </a:r>
            <a:r>
              <a:rPr lang="fr-FR" altLang="fr-FR" b="1" dirty="0" smtClean="0"/>
              <a:t>présente</a:t>
            </a:r>
          </a:p>
          <a:p>
            <a:pPr marL="0" indent="0">
              <a:buNone/>
            </a:pPr>
            <a:endParaRPr lang="fr-FR" altLang="fr-FR" sz="500" b="1" dirty="0"/>
          </a:p>
          <a:p>
            <a:r>
              <a:rPr lang="fr-FR" altLang="fr-FR" b="1" dirty="0"/>
              <a:t>Effectuer des </a:t>
            </a:r>
            <a:r>
              <a:rPr lang="fr-FR" altLang="fr-FR" b="1" dirty="0" smtClean="0"/>
              <a:t>comparaisons</a:t>
            </a:r>
          </a:p>
          <a:p>
            <a:pPr marL="0" indent="0">
              <a:buNone/>
            </a:pPr>
            <a:endParaRPr lang="fr-FR" altLang="fr-FR" sz="500" b="1" dirty="0"/>
          </a:p>
          <a:p>
            <a:r>
              <a:rPr lang="fr-FR" altLang="fr-FR" b="1" dirty="0"/>
              <a:t>Mesurer les changements dans le temps</a:t>
            </a:r>
          </a:p>
          <a:p>
            <a:endParaRPr lang="fr-FR" altLang="fr-FR" dirty="0"/>
          </a:p>
          <a:p>
            <a:endParaRPr lang="fr-FR" altLang="fr-FR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973395" y="206477"/>
            <a:ext cx="10264876" cy="1150375"/>
          </a:xfrm>
        </p:spPr>
        <p:txBody>
          <a:bodyPr/>
          <a:lstStyle/>
          <a:p>
            <a:pPr algn="ctr"/>
            <a:r>
              <a:rPr lang="fr-FR" altLang="fr-FR" sz="3600" dirty="0">
                <a:solidFill>
                  <a:srgbClr val="0070C0"/>
                </a:solidFill>
              </a:rPr>
              <a:t>IV. Les indicateurs de la santé</a:t>
            </a:r>
          </a:p>
        </p:txBody>
      </p:sp>
    </p:spTree>
    <p:extLst>
      <p:ext uri="{BB962C8B-B14F-4D97-AF65-F5344CB8AC3E}">
        <p14:creationId xmlns:p14="http://schemas.microsoft.com/office/powerpoint/2010/main" val="14803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2"/>
          <p:cNvSpPr>
            <a:spLocks noGrp="1"/>
          </p:cNvSpPr>
          <p:nvPr>
            <p:ph idx="1"/>
          </p:nvPr>
        </p:nvSpPr>
        <p:spPr>
          <a:xfrm>
            <a:off x="294968" y="2005780"/>
            <a:ext cx="11621729" cy="3215149"/>
          </a:xfrm>
        </p:spPr>
        <p:txBody>
          <a:bodyPr/>
          <a:lstStyle/>
          <a:p>
            <a:pPr>
              <a:buNone/>
            </a:pPr>
            <a:endParaRPr lang="fr-FR" altLang="fr-FR" sz="1000" b="1" dirty="0"/>
          </a:p>
          <a:p>
            <a:pPr>
              <a:buNone/>
            </a:pPr>
            <a:r>
              <a:rPr lang="fr-FR" altLang="fr-FR" b="1" dirty="0"/>
              <a:t>Prévalence</a:t>
            </a:r>
          </a:p>
          <a:p>
            <a:pPr>
              <a:buNone/>
            </a:pPr>
            <a:endParaRPr lang="fr-FR" altLang="fr-FR" sz="1000" dirty="0"/>
          </a:p>
          <a:p>
            <a:r>
              <a:rPr lang="fr-FR" altLang="fr-FR" b="1" dirty="0"/>
              <a:t>Nombre total d</a:t>
            </a:r>
            <a:r>
              <a:rPr lang="fr-FR" altLang="en-US" b="1" dirty="0"/>
              <a:t>’</a:t>
            </a:r>
            <a:r>
              <a:rPr lang="fr-FR" altLang="fr-FR" b="1" dirty="0"/>
              <a:t>individus d</a:t>
            </a:r>
            <a:r>
              <a:rPr lang="fr-FR" altLang="en-US" b="1" dirty="0"/>
              <a:t>’</a:t>
            </a:r>
            <a:r>
              <a:rPr lang="fr-FR" altLang="fr-FR" b="1" dirty="0"/>
              <a:t>une population qui ont une maladie à un instant précis (anciens et nouveaux cas</a:t>
            </a:r>
            <a:r>
              <a:rPr lang="fr-FR" altLang="fr-FR" b="1" dirty="0" smtClean="0"/>
              <a:t>)</a:t>
            </a:r>
          </a:p>
          <a:p>
            <a:pPr marL="0" indent="0">
              <a:buNone/>
            </a:pPr>
            <a:endParaRPr lang="fr-FR" altLang="fr-FR" sz="500" b="1" dirty="0"/>
          </a:p>
          <a:p>
            <a:r>
              <a:rPr lang="fr-FR" altLang="fr-FR" b="1" dirty="0"/>
              <a:t>La prévalence indique l</a:t>
            </a:r>
            <a:r>
              <a:rPr lang="fr-FR" altLang="en-US" b="1" dirty="0"/>
              <a:t>’</a:t>
            </a:r>
            <a:r>
              <a:rPr lang="fr-FR" altLang="fr-FR" b="1" dirty="0"/>
              <a:t>ampleur d</a:t>
            </a:r>
            <a:r>
              <a:rPr lang="fr-FR" altLang="en-US" b="1" dirty="0"/>
              <a:t>’</a:t>
            </a:r>
            <a:r>
              <a:rPr lang="fr-FR" altLang="fr-FR" b="1" dirty="0"/>
              <a:t>un problème</a:t>
            </a:r>
            <a:r>
              <a:rPr lang="fr-FR" altLang="fr-FR" dirty="0"/>
              <a:t>. </a:t>
            </a:r>
          </a:p>
          <a:p>
            <a:endParaRPr lang="fr-FR" altLang="fr-FR" dirty="0"/>
          </a:p>
          <a:p>
            <a:endParaRPr lang="fr-FR" altLang="fr-FR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973395" y="206477"/>
            <a:ext cx="10264876" cy="1150375"/>
          </a:xfrm>
        </p:spPr>
        <p:txBody>
          <a:bodyPr/>
          <a:lstStyle/>
          <a:p>
            <a:pPr algn="ctr"/>
            <a:r>
              <a:rPr lang="fr-FR" altLang="fr-FR" sz="3600" dirty="0">
                <a:solidFill>
                  <a:srgbClr val="0070C0"/>
                </a:solidFill>
              </a:rPr>
              <a:t>IV. Les indicateurs de la santé</a:t>
            </a:r>
          </a:p>
        </p:txBody>
      </p:sp>
    </p:spTree>
    <p:extLst>
      <p:ext uri="{BB962C8B-B14F-4D97-AF65-F5344CB8AC3E}">
        <p14:creationId xmlns:p14="http://schemas.microsoft.com/office/powerpoint/2010/main" val="115834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2"/>
          <p:cNvSpPr>
            <a:spLocks noGrp="1"/>
          </p:cNvSpPr>
          <p:nvPr>
            <p:ph idx="1"/>
          </p:nvPr>
        </p:nvSpPr>
        <p:spPr>
          <a:xfrm>
            <a:off x="294968" y="1356853"/>
            <a:ext cx="11621729" cy="4660490"/>
          </a:xfrm>
        </p:spPr>
        <p:txBody>
          <a:bodyPr/>
          <a:lstStyle/>
          <a:p>
            <a:pPr>
              <a:buNone/>
            </a:pPr>
            <a:endParaRPr lang="fr-FR" altLang="fr-FR" sz="1000" b="1" dirty="0"/>
          </a:p>
          <a:p>
            <a:pPr>
              <a:buNone/>
            </a:pPr>
            <a:r>
              <a:rPr lang="fr-FR" altLang="fr-FR" b="1" dirty="0">
                <a:solidFill>
                  <a:schemeClr val="accent2">
                    <a:lumMod val="75000"/>
                  </a:schemeClr>
                </a:solidFill>
              </a:rPr>
              <a:t>Létalité</a:t>
            </a:r>
            <a:r>
              <a:rPr lang="fr-FR" altLang="fr-FR" b="1" dirty="0"/>
              <a:t> : </a:t>
            </a:r>
            <a:r>
              <a:rPr lang="fr-FR" altLang="fr-FR" dirty="0"/>
              <a:t>permet d</a:t>
            </a:r>
            <a:r>
              <a:rPr lang="fr-FR" altLang="en-US" dirty="0"/>
              <a:t>’</a:t>
            </a:r>
            <a:r>
              <a:rPr lang="fr-FR" altLang="fr-FR" dirty="0"/>
              <a:t>apprécier la gravité d</a:t>
            </a:r>
            <a:r>
              <a:rPr lang="fr-FR" altLang="en-US" dirty="0"/>
              <a:t>’</a:t>
            </a:r>
            <a:r>
              <a:rPr lang="fr-FR" altLang="fr-FR" dirty="0"/>
              <a:t>une </a:t>
            </a:r>
            <a:r>
              <a:rPr lang="fr-FR" altLang="fr-FR" dirty="0" smtClean="0"/>
              <a:t>maladie </a:t>
            </a:r>
            <a:r>
              <a:rPr lang="fr-FR" altLang="fr-FR" dirty="0"/>
              <a:t>c</a:t>
            </a:r>
            <a:r>
              <a:rPr lang="fr-FR" altLang="en-US" dirty="0"/>
              <a:t>’</a:t>
            </a:r>
            <a:r>
              <a:rPr lang="fr-FR" altLang="fr-FR" dirty="0"/>
              <a:t>est le nombre de décès sur le nombre de </a:t>
            </a:r>
            <a:r>
              <a:rPr lang="fr-FR" altLang="fr-FR" dirty="0" smtClean="0"/>
              <a:t>cas d</a:t>
            </a:r>
            <a:r>
              <a:rPr lang="fr-FR" altLang="en-US" dirty="0" smtClean="0"/>
              <a:t>’</a:t>
            </a:r>
            <a:r>
              <a:rPr lang="fr-FR" altLang="fr-FR" dirty="0" smtClean="0"/>
              <a:t>une </a:t>
            </a:r>
            <a:r>
              <a:rPr lang="fr-FR" altLang="fr-FR" dirty="0"/>
              <a:t>maladie</a:t>
            </a:r>
            <a:r>
              <a:rPr lang="fr-FR" altLang="fr-FR" dirty="0" smtClean="0"/>
              <a:t>.</a:t>
            </a:r>
          </a:p>
          <a:p>
            <a:pPr>
              <a:buNone/>
            </a:pPr>
            <a:endParaRPr lang="fr-FR" altLang="fr-FR" sz="300" dirty="0"/>
          </a:p>
          <a:p>
            <a:pPr>
              <a:buNone/>
            </a:pPr>
            <a:r>
              <a:rPr lang="fr-FR" altLang="fr-FR" b="1" dirty="0">
                <a:solidFill>
                  <a:schemeClr val="accent2">
                    <a:lumMod val="75000"/>
                  </a:schemeClr>
                </a:solidFill>
              </a:rPr>
              <a:t>Taux de mortalité maternelle </a:t>
            </a:r>
            <a:r>
              <a:rPr lang="fr-FR" altLang="fr-FR" b="1" dirty="0"/>
              <a:t>: </a:t>
            </a:r>
            <a:r>
              <a:rPr lang="fr-FR" altLang="fr-FR" dirty="0"/>
              <a:t>(nombre de décès liés </a:t>
            </a:r>
            <a:r>
              <a:rPr lang="fr-FR" altLang="fr-FR" dirty="0" smtClean="0"/>
              <a:t>à l</a:t>
            </a:r>
            <a:r>
              <a:rPr lang="fr-FR" altLang="en-US" dirty="0" smtClean="0"/>
              <a:t>’</a:t>
            </a:r>
            <a:r>
              <a:rPr lang="fr-FR" altLang="fr-FR" dirty="0" smtClean="0"/>
              <a:t>accouchement</a:t>
            </a:r>
            <a:r>
              <a:rPr lang="fr-FR" altLang="fr-FR" dirty="0"/>
              <a:t>, grossesse, suite de couches/nombre </a:t>
            </a:r>
          </a:p>
          <a:p>
            <a:pPr>
              <a:buNone/>
            </a:pPr>
            <a:r>
              <a:rPr lang="fr-FR" altLang="fr-FR" dirty="0" smtClean="0"/>
              <a:t>  de </a:t>
            </a:r>
            <a:r>
              <a:rPr lang="fr-FR" altLang="fr-FR" dirty="0"/>
              <a:t>naissances vivantes) x </a:t>
            </a:r>
            <a:r>
              <a:rPr lang="fr-FR" altLang="fr-FR" dirty="0" smtClean="0"/>
              <a:t>1000</a:t>
            </a:r>
          </a:p>
          <a:p>
            <a:pPr>
              <a:buNone/>
            </a:pPr>
            <a:endParaRPr lang="fr-FR" altLang="fr-FR" sz="300" dirty="0" smtClean="0"/>
          </a:p>
          <a:p>
            <a:pPr>
              <a:buNone/>
            </a:pPr>
            <a:r>
              <a:rPr lang="fr-FR" altLang="fr-FR" b="1" dirty="0">
                <a:solidFill>
                  <a:schemeClr val="accent2">
                    <a:lumMod val="75000"/>
                  </a:schemeClr>
                </a:solidFill>
              </a:rPr>
              <a:t>Taux de mortalité infantile</a:t>
            </a:r>
            <a:r>
              <a:rPr lang="fr-FR" altLang="fr-FR" dirty="0">
                <a:solidFill>
                  <a:schemeClr val="accent2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fr-FR" altLang="fr-FR" dirty="0"/>
              <a:t>(Nombre de décès de nourrissons âgés de moins </a:t>
            </a:r>
            <a:r>
              <a:rPr lang="fr-FR" altLang="fr-FR" dirty="0" smtClean="0"/>
              <a:t>de365 </a:t>
            </a:r>
            <a:r>
              <a:rPr lang="fr-FR" altLang="fr-FR" dirty="0"/>
              <a:t>jours/Nombre de naissances vivantes) x 1000</a:t>
            </a:r>
          </a:p>
          <a:p>
            <a:pPr>
              <a:buNone/>
            </a:pPr>
            <a:endParaRPr lang="fr-FR" altLang="fr-FR" dirty="0" smtClean="0"/>
          </a:p>
          <a:p>
            <a:pPr>
              <a:buNone/>
            </a:pPr>
            <a:endParaRPr lang="fr-FR" altLang="fr-FR" dirty="0"/>
          </a:p>
          <a:p>
            <a:endParaRPr lang="fr-FR" altLang="fr-FR" dirty="0"/>
          </a:p>
          <a:p>
            <a:endParaRPr lang="fr-FR" altLang="fr-FR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973395" y="206477"/>
            <a:ext cx="10264876" cy="1150375"/>
          </a:xfrm>
        </p:spPr>
        <p:txBody>
          <a:bodyPr/>
          <a:lstStyle/>
          <a:p>
            <a:pPr algn="ctr"/>
            <a:r>
              <a:rPr lang="fr-FR" altLang="fr-FR" sz="3600" dirty="0">
                <a:solidFill>
                  <a:srgbClr val="0070C0"/>
                </a:solidFill>
              </a:rPr>
              <a:t>IV. Les indicateurs de la santé</a:t>
            </a:r>
          </a:p>
        </p:txBody>
      </p:sp>
    </p:spTree>
    <p:extLst>
      <p:ext uri="{BB962C8B-B14F-4D97-AF65-F5344CB8AC3E}">
        <p14:creationId xmlns:p14="http://schemas.microsoft.com/office/powerpoint/2010/main" val="261548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1415845" y="501446"/>
            <a:ext cx="9527458" cy="1127330"/>
          </a:xfrm>
        </p:spPr>
        <p:txBody>
          <a:bodyPr/>
          <a:lstStyle/>
          <a:p>
            <a:pPr algn="ctr" eaLnBrk="1" hangingPunct="1"/>
            <a:r>
              <a:rPr lang="fr-FR" altLang="fr-FR" sz="3600" b="1" dirty="0" smtClean="0">
                <a:solidFill>
                  <a:srgbClr val="0070C0"/>
                </a:solidFill>
              </a:rPr>
              <a:t>OBJECTIFS</a:t>
            </a:r>
            <a:r>
              <a:rPr lang="fr-FR" altLang="fr-FR" b="1" dirty="0" smtClean="0"/>
              <a:t> 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766916" y="1894248"/>
            <a:ext cx="10825315" cy="3090707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endParaRPr lang="fr-FR" altLang="fr-FR" sz="1000" dirty="0" smtClean="0"/>
          </a:p>
          <a:p>
            <a:pPr algn="just" eaLnBrk="1" hangingPunct="1">
              <a:lnSpc>
                <a:spcPct val="150000"/>
              </a:lnSpc>
            </a:pPr>
            <a:r>
              <a:rPr lang="fr-FR" altLang="fr-FR" b="1" dirty="0" smtClean="0"/>
              <a:t>Définir les grands concepts de santé publique</a:t>
            </a:r>
          </a:p>
          <a:p>
            <a:pPr algn="just" eaLnBrk="1" hangingPunct="1">
              <a:lnSpc>
                <a:spcPct val="150000"/>
              </a:lnSpc>
            </a:pPr>
            <a:r>
              <a:rPr lang="fr-FR" altLang="fr-FR" b="1" dirty="0" smtClean="0"/>
              <a:t>Décrire les grands courants historiques de la santé publique</a:t>
            </a:r>
          </a:p>
          <a:p>
            <a:pPr algn="just" eaLnBrk="1" hangingPunct="1">
              <a:lnSpc>
                <a:spcPct val="150000"/>
              </a:lnSpc>
            </a:pPr>
            <a:r>
              <a:rPr lang="fr-CI" altLang="fr-FR" b="1" dirty="0" smtClean="0"/>
              <a:t>Identifier les principaux déterminants de la santé</a:t>
            </a:r>
          </a:p>
          <a:p>
            <a:pPr algn="just" eaLnBrk="1" hangingPunct="1">
              <a:lnSpc>
                <a:spcPct val="150000"/>
              </a:lnSpc>
            </a:pPr>
            <a:endParaRPr lang="fr-CI" altLang="fr-FR" dirty="0" smtClean="0"/>
          </a:p>
          <a:p>
            <a:pPr algn="just" eaLnBrk="1" hangingPunct="1">
              <a:buFont typeface="Arial" panose="020B0604020202020204" pitchFamily="34" charset="0"/>
              <a:buNone/>
            </a:pP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66155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2"/>
          <p:cNvSpPr>
            <a:spLocks noGrp="1"/>
          </p:cNvSpPr>
          <p:nvPr>
            <p:ph idx="1"/>
          </p:nvPr>
        </p:nvSpPr>
        <p:spPr>
          <a:xfrm>
            <a:off x="294968" y="1356852"/>
            <a:ext cx="11621729" cy="4660490"/>
          </a:xfrm>
        </p:spPr>
        <p:txBody>
          <a:bodyPr/>
          <a:lstStyle/>
          <a:p>
            <a:pPr>
              <a:buNone/>
            </a:pPr>
            <a:endParaRPr lang="fr-FR" altLang="fr-FR" sz="1000" b="1" dirty="0"/>
          </a:p>
          <a:p>
            <a:pPr>
              <a:lnSpc>
                <a:spcPct val="150000"/>
              </a:lnSpc>
              <a:buNone/>
            </a:pPr>
            <a:r>
              <a:rPr lang="fr-FR" altLang="fr-FR" dirty="0" smtClean="0">
                <a:solidFill>
                  <a:schemeClr val="accent2">
                    <a:lumMod val="75000"/>
                  </a:schemeClr>
                </a:solidFill>
              </a:rPr>
              <a:t> Le </a:t>
            </a:r>
            <a:r>
              <a:rPr lang="fr-FR" altLang="fr-FR" b="1" dirty="0">
                <a:solidFill>
                  <a:schemeClr val="accent2">
                    <a:lumMod val="75000"/>
                  </a:schemeClr>
                </a:solidFill>
              </a:rPr>
              <a:t>taux (brut) de mortalité </a:t>
            </a:r>
            <a:r>
              <a:rPr lang="fr-FR" altLang="fr-FR" dirty="0"/>
              <a:t>est le rapport du nombre de décès survenue au cours d</a:t>
            </a:r>
            <a:r>
              <a:rPr lang="fr-FR" altLang="en-US" dirty="0"/>
              <a:t>’</a:t>
            </a:r>
            <a:r>
              <a:rPr lang="fr-FR" altLang="fr-FR" dirty="0"/>
              <a:t>une année sur la population totale au cours de cette même année.</a:t>
            </a:r>
          </a:p>
          <a:p>
            <a:pPr>
              <a:buNone/>
            </a:pPr>
            <a:endParaRPr lang="fr-FR" altLang="fr-FR" sz="500" dirty="0"/>
          </a:p>
          <a:p>
            <a:pPr>
              <a:lnSpc>
                <a:spcPct val="150000"/>
              </a:lnSpc>
              <a:buNone/>
            </a:pPr>
            <a:r>
              <a:rPr lang="fr-FR" altLang="fr-FR" dirty="0" smtClean="0">
                <a:solidFill>
                  <a:schemeClr val="accent2">
                    <a:lumMod val="75000"/>
                  </a:schemeClr>
                </a:solidFill>
              </a:rPr>
              <a:t> Le </a:t>
            </a:r>
            <a:r>
              <a:rPr lang="fr-FR" altLang="fr-FR" b="1" dirty="0">
                <a:solidFill>
                  <a:schemeClr val="accent2">
                    <a:lumMod val="75000"/>
                  </a:schemeClr>
                </a:solidFill>
              </a:rPr>
              <a:t>taux de mortalité prématurée </a:t>
            </a:r>
            <a:r>
              <a:rPr lang="fr-FR" altLang="fr-FR" dirty="0"/>
              <a:t>est le nombre de décès, au cours de l'année, d'individus âgés de moins de 65 ans, rapporté à la population totale des moins de 65 ans, de la même année.</a:t>
            </a:r>
          </a:p>
          <a:p>
            <a:pPr marL="0" indent="0">
              <a:buNone/>
            </a:pPr>
            <a:endParaRPr lang="fr-FR" altLang="fr-FR" dirty="0"/>
          </a:p>
          <a:p>
            <a:endParaRPr lang="fr-FR" altLang="fr-FR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973395" y="206477"/>
            <a:ext cx="10264876" cy="1150375"/>
          </a:xfrm>
        </p:spPr>
        <p:txBody>
          <a:bodyPr/>
          <a:lstStyle/>
          <a:p>
            <a:pPr algn="ctr"/>
            <a:r>
              <a:rPr lang="fr-FR" altLang="fr-FR" sz="3600" dirty="0">
                <a:solidFill>
                  <a:srgbClr val="0070C0"/>
                </a:solidFill>
              </a:rPr>
              <a:t>IV. Les indicateurs de la santé</a:t>
            </a:r>
          </a:p>
        </p:txBody>
      </p:sp>
    </p:spTree>
    <p:extLst>
      <p:ext uri="{BB962C8B-B14F-4D97-AF65-F5344CB8AC3E}">
        <p14:creationId xmlns:p14="http://schemas.microsoft.com/office/powerpoint/2010/main" val="139029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2"/>
          <p:cNvSpPr>
            <a:spLocks noGrp="1"/>
          </p:cNvSpPr>
          <p:nvPr>
            <p:ph idx="1"/>
          </p:nvPr>
        </p:nvSpPr>
        <p:spPr>
          <a:xfrm>
            <a:off x="589935" y="1179870"/>
            <a:ext cx="10913807" cy="4424517"/>
          </a:xfrm>
        </p:spPr>
        <p:txBody>
          <a:bodyPr/>
          <a:lstStyle/>
          <a:p>
            <a:pPr algn="ctr">
              <a:buNone/>
            </a:pPr>
            <a:endParaRPr lang="fr-FR" altLang="fr-FR" sz="1000" b="1" dirty="0"/>
          </a:p>
          <a:p>
            <a:pPr algn="ctr">
              <a:lnSpc>
                <a:spcPct val="100000"/>
              </a:lnSpc>
              <a:buNone/>
            </a:pPr>
            <a:r>
              <a:rPr lang="fr-FR" altLang="fr-FR" sz="7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7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Je vous remercie pour votre attention très soutenue !!!!</a:t>
            </a:r>
            <a:endParaRPr lang="fr-CA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fr-FR" altLang="fr-FR" dirty="0" smtClean="0"/>
              <a:t>.</a:t>
            </a: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81742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1966913" y="627857"/>
            <a:ext cx="8229600" cy="706437"/>
          </a:xfrm>
        </p:spPr>
        <p:txBody>
          <a:bodyPr/>
          <a:lstStyle/>
          <a:p>
            <a:pPr algn="ctr" eaLnBrk="1" hangingPunct="1"/>
            <a:r>
              <a:rPr lang="fr-FR" altLang="fr-FR" sz="3600" b="1" dirty="0" smtClean="0">
                <a:solidFill>
                  <a:srgbClr val="0070C0"/>
                </a:solidFill>
              </a:rPr>
              <a:t>INTRODUCTION</a:t>
            </a:r>
            <a:r>
              <a:rPr lang="fr-FR" altLang="fr-FR" sz="3600" dirty="0" smtClean="0"/>
              <a:t> 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59339" y="1887793"/>
            <a:ext cx="11444747" cy="4011562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fr-FR" altLang="fr-FR" b="1" dirty="0" smtClean="0">
                <a:solidFill>
                  <a:srgbClr val="00B050"/>
                </a:solidFill>
              </a:rPr>
              <a:t>Santé </a:t>
            </a:r>
            <a:r>
              <a:rPr lang="fr-FR" altLang="fr-FR" b="1" dirty="0">
                <a:solidFill>
                  <a:srgbClr val="00B050"/>
                </a:solidFill>
              </a:rPr>
              <a:t>publique </a:t>
            </a:r>
            <a:r>
              <a:rPr lang="fr-FR" altLang="fr-FR" b="1" dirty="0"/>
              <a:t>: concept très vaste qui dépasse largement les préoccupations de la médecine curative. </a:t>
            </a:r>
          </a:p>
          <a:p>
            <a:pPr marL="0" indent="0" algn="just">
              <a:buNone/>
              <a:defRPr/>
            </a:pPr>
            <a:endParaRPr lang="fr-CI" altLang="fr-FR" sz="1000" b="1" dirty="0"/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fr-CI" altLang="fr-FR" b="1" dirty="0"/>
              <a:t>Vise à protéger la santé des populations</a:t>
            </a:r>
            <a:endParaRPr lang="fr-FR" altLang="fr-FR" b="1" dirty="0"/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fr-FR" altLang="fr-FR" b="1" dirty="0"/>
              <a:t>Champ de la santé publique difficile à cerner et à définir.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fr-CI" altLang="fr-FR" b="1" dirty="0"/>
              <a:t>Plusieurs grands courants historiques ont façonné la santé publique et ont contribué à améliorer la santé des populations</a:t>
            </a:r>
            <a:endParaRPr lang="fr-FR" altLang="fr-FR" b="1" dirty="0"/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fr-FR" altLang="fr-FR" dirty="0"/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fr-FR" altLang="fr-FR" dirty="0"/>
              <a:t>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fr-FR" altLang="fr-FR" dirty="0"/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fr-FR" altLang="fr-FR" dirty="0"/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fr-FR" altLang="fr-FR" dirty="0"/>
          </a:p>
          <a:p>
            <a:pPr algn="just" eaLnBrk="1" hangingPunct="1">
              <a:defRPr/>
            </a:pP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29343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3"/>
          <p:cNvSpPr>
            <a:spLocks noGrp="1"/>
          </p:cNvSpPr>
          <p:nvPr>
            <p:ph type="title"/>
          </p:nvPr>
        </p:nvSpPr>
        <p:spPr>
          <a:xfrm>
            <a:off x="1470819" y="707923"/>
            <a:ext cx="9144000" cy="1032387"/>
          </a:xfrm>
        </p:spPr>
        <p:txBody>
          <a:bodyPr/>
          <a:lstStyle/>
          <a:p>
            <a:pPr algn="ctr" eaLnBrk="1" hangingPunct="1"/>
            <a:r>
              <a:rPr lang="fr-FR" altLang="fr-FR" sz="3600" dirty="0" smtClean="0">
                <a:solidFill>
                  <a:srgbClr val="0070C0"/>
                </a:solidFill>
              </a:rPr>
              <a:t>I. DÉFINITIONS</a:t>
            </a:r>
          </a:p>
        </p:txBody>
      </p:sp>
      <p:sp>
        <p:nvSpPr>
          <p:cNvPr id="7171" name="Espace réservé du contenu 3"/>
          <p:cNvSpPr>
            <a:spLocks noGrp="1"/>
          </p:cNvSpPr>
          <p:nvPr>
            <p:ph idx="1"/>
          </p:nvPr>
        </p:nvSpPr>
        <p:spPr>
          <a:xfrm>
            <a:off x="600665" y="2193466"/>
            <a:ext cx="10884308" cy="2938973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fr-CI" altLang="fr-FR" b="1" dirty="0" smtClean="0">
                <a:solidFill>
                  <a:srgbClr val="00B050"/>
                </a:solidFill>
              </a:rPr>
              <a:t>Santé :</a:t>
            </a:r>
          </a:p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altLang="fr-FR" b="1" dirty="0" smtClean="0"/>
              <a:t>« La santé est un état de complet bien être physique, mental et social et ne consistant pas seulement en une absence de maladie ou d</a:t>
            </a:r>
            <a:r>
              <a:rPr lang="fr-FR" altLang="en-US" b="1" dirty="0" smtClean="0"/>
              <a:t>’</a:t>
            </a:r>
            <a:r>
              <a:rPr lang="fr-FR" altLang="fr-FR" b="1" dirty="0" smtClean="0"/>
              <a:t>infirmité » [OMS, 1946]</a:t>
            </a:r>
          </a:p>
        </p:txBody>
      </p:sp>
    </p:spTree>
    <p:extLst>
      <p:ext uri="{BB962C8B-B14F-4D97-AF65-F5344CB8AC3E}">
        <p14:creationId xmlns:p14="http://schemas.microsoft.com/office/powerpoint/2010/main" val="401619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42451" y="1582482"/>
            <a:ext cx="11061290" cy="4582344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None/>
            </a:pPr>
            <a:r>
              <a:rPr lang="fr-CI" altLang="fr-FR" b="1" dirty="0">
                <a:solidFill>
                  <a:srgbClr val="00B050"/>
                </a:solidFill>
              </a:rPr>
              <a:t>Santé Publique : </a:t>
            </a:r>
            <a:endParaRPr lang="fr-FR" altLang="fr-FR" b="1" dirty="0">
              <a:solidFill>
                <a:srgbClr val="00B050"/>
              </a:solidFill>
            </a:endParaRPr>
          </a:p>
          <a:p>
            <a:pPr marL="514350" indent="-514350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fr-FR" altLang="fr-FR" b="1" dirty="0"/>
              <a:t>Plusieurs définitions mais la même finalité:  réduire l</a:t>
            </a:r>
            <a:r>
              <a:rPr lang="ja-JP" altLang="fr-FR" b="1" dirty="0"/>
              <a:t>’</a:t>
            </a:r>
            <a:r>
              <a:rPr lang="fr-FR" altLang="ja-JP" b="1" dirty="0"/>
              <a:t>apparition de la maladie et maintenir la population en santé </a:t>
            </a:r>
          </a:p>
          <a:p>
            <a:pPr marL="1073150" lvl="2" indent="-342900" algn="just">
              <a:lnSpc>
                <a:spcPct val="140000"/>
              </a:lnSpc>
              <a:buFontTx/>
              <a:buChar char="-"/>
            </a:pPr>
            <a:r>
              <a:rPr lang="fr-FR" altLang="fr-FR" sz="2800" b="1" dirty="0" smtClean="0">
                <a:cs typeface="Times New Roman" panose="02020603050405020304" pitchFamily="18" charset="0"/>
              </a:rPr>
              <a:t>La priorité de la santé publique : protection de la santé des populations.</a:t>
            </a:r>
          </a:p>
          <a:p>
            <a:pPr marL="1073150" lvl="2" indent="-342900" algn="just">
              <a:lnSpc>
                <a:spcPct val="140000"/>
              </a:lnSpc>
              <a:buFontTx/>
              <a:buChar char="-"/>
            </a:pPr>
            <a:r>
              <a:rPr lang="fr-FR" altLang="fr-FR" sz="2800" b="1" dirty="0" smtClean="0">
                <a:cs typeface="Times New Roman" panose="02020603050405020304" pitchFamily="18" charset="0"/>
              </a:rPr>
              <a:t>Met en avant la prévention et la promotion de la santé</a:t>
            </a:r>
          </a:p>
          <a:p>
            <a:pPr marL="514350" indent="-514350">
              <a:lnSpc>
                <a:spcPct val="200000"/>
              </a:lnSpc>
              <a:buNone/>
            </a:pPr>
            <a:endParaRPr lang="fr-FR" altLang="fr-FR" i="1" dirty="0"/>
          </a:p>
        </p:txBody>
      </p:sp>
      <p:sp>
        <p:nvSpPr>
          <p:cNvPr id="9219" name="Titre 3"/>
          <p:cNvSpPr>
            <a:spLocks noGrp="1"/>
          </p:cNvSpPr>
          <p:nvPr>
            <p:ph type="title"/>
          </p:nvPr>
        </p:nvSpPr>
        <p:spPr>
          <a:xfrm>
            <a:off x="1612900" y="287338"/>
            <a:ext cx="9144000" cy="990600"/>
          </a:xfrm>
        </p:spPr>
        <p:txBody>
          <a:bodyPr/>
          <a:lstStyle/>
          <a:p>
            <a:pPr algn="ctr"/>
            <a:r>
              <a:rPr lang="fr-FR" altLang="fr-FR" sz="3600" dirty="0" smtClean="0">
                <a:solidFill>
                  <a:srgbClr val="0070C0"/>
                </a:solidFill>
              </a:rPr>
              <a:t>I</a:t>
            </a:r>
            <a:r>
              <a:rPr lang="fr-FR" altLang="fr-FR" sz="3600" dirty="0">
                <a:solidFill>
                  <a:srgbClr val="0070C0"/>
                </a:solidFill>
              </a:rPr>
              <a:t>. DÉFINITIONS</a:t>
            </a:r>
            <a:endParaRPr lang="fr-FR" alt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428120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83458" y="1209367"/>
            <a:ext cx="11297265" cy="4925961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None/>
              <a:defRPr/>
            </a:pPr>
            <a:r>
              <a:rPr lang="fr-CI" altLang="fr-FR" sz="2500" b="1" dirty="0">
                <a:solidFill>
                  <a:srgbClr val="00B050"/>
                </a:solidFill>
              </a:rPr>
              <a:t>Santé Publique : </a:t>
            </a:r>
            <a:endParaRPr lang="fr-FR" altLang="fr-FR" sz="2500" b="1" dirty="0">
              <a:solidFill>
                <a:srgbClr val="00B050"/>
              </a:solidFill>
            </a:endParaRPr>
          </a:p>
          <a:p>
            <a:pPr marL="0" indent="0" algn="just">
              <a:buNone/>
              <a:defRPr/>
            </a:pPr>
            <a:r>
              <a:rPr lang="fr-FR" altLang="fr-FR" sz="2500" b="1" dirty="0"/>
              <a:t>La santé publique est la science et l</a:t>
            </a:r>
            <a:r>
              <a:rPr lang="ja-JP" altLang="fr-FR" sz="2500" b="1" dirty="0"/>
              <a:t>’</a:t>
            </a:r>
            <a:r>
              <a:rPr lang="fr-FR" altLang="ja-JP" sz="2500" b="1" dirty="0"/>
              <a:t>art de </a:t>
            </a:r>
            <a:r>
              <a:rPr lang="fr-FR" altLang="ja-JP" sz="2500" b="1" dirty="0">
                <a:hlinkClick r:id="rId3" tooltip="Maladie"/>
              </a:rPr>
              <a:t>prévenir les maladies</a:t>
            </a:r>
            <a:r>
              <a:rPr lang="fr-FR" altLang="ja-JP" sz="2500" b="1" dirty="0"/>
              <a:t>, de prolonger la vie et de </a:t>
            </a:r>
            <a:r>
              <a:rPr lang="fr-FR" altLang="ja-JP" sz="2500" b="1" dirty="0">
                <a:hlinkClick r:id="rId4" tooltip="Environnement"/>
              </a:rPr>
              <a:t>promouvoir</a:t>
            </a:r>
            <a:r>
              <a:rPr lang="fr-FR" altLang="ja-JP" sz="2500" b="1" dirty="0">
                <a:hlinkClick r:id="rId3" tooltip="Maladie"/>
              </a:rPr>
              <a:t> la santé </a:t>
            </a:r>
            <a:r>
              <a:rPr lang="fr-FR" altLang="ja-JP" sz="2500" b="1" dirty="0"/>
              <a:t>…à travers les efforts coordonnés de la </a:t>
            </a:r>
            <a:r>
              <a:rPr lang="fr-FR" altLang="ja-JP" sz="2500" b="1" dirty="0">
                <a:hlinkClick r:id="rId4" tooltip="Environnement"/>
              </a:rPr>
              <a:t>communauté</a:t>
            </a:r>
            <a:r>
              <a:rPr lang="fr-FR" altLang="ja-JP" sz="2500" b="1" dirty="0"/>
              <a:t> pour :</a:t>
            </a:r>
          </a:p>
          <a:p>
            <a:pPr marL="514350" indent="-514350" algn="just">
              <a:defRPr/>
            </a:pPr>
            <a:endParaRPr lang="fr-FR" altLang="fr-FR" sz="1000" b="1" dirty="0"/>
          </a:p>
          <a:p>
            <a:pPr algn="just" eaLnBrk="1" hangingPunct="1">
              <a:buFont typeface="Wingdings" panose="05000000000000000000" pitchFamily="2" charset="2"/>
              <a:buChar char="§"/>
              <a:defRPr/>
            </a:pPr>
            <a:r>
              <a:rPr lang="fr-FR" altLang="fr-FR" sz="2500" b="1" dirty="0"/>
              <a:t>l</a:t>
            </a:r>
            <a:r>
              <a:rPr lang="ja-JP" altLang="fr-FR" sz="2500" b="1" dirty="0"/>
              <a:t>’</a:t>
            </a:r>
            <a:r>
              <a:rPr lang="fr-FR" altLang="ja-JP" sz="2500" b="1" dirty="0"/>
              <a:t>assainissement de l</a:t>
            </a:r>
            <a:r>
              <a:rPr lang="ja-JP" altLang="fr-FR" sz="2500" b="1" dirty="0"/>
              <a:t>’</a:t>
            </a:r>
            <a:r>
              <a:rPr lang="fr-FR" altLang="ja-JP" sz="2500" b="1" dirty="0">
                <a:hlinkClick r:id="rId4" tooltip="Environnement"/>
              </a:rPr>
              <a:t>environnement</a:t>
            </a:r>
            <a:r>
              <a:rPr lang="fr-FR" altLang="ja-JP" sz="2500" b="1" dirty="0"/>
              <a:t>, le contrôle des infections , l</a:t>
            </a:r>
            <a:r>
              <a:rPr lang="ja-JP" altLang="fr-FR" sz="2500" b="1" dirty="0"/>
              <a:t>’</a:t>
            </a:r>
            <a:r>
              <a:rPr lang="fr-FR" altLang="ja-JP" sz="2500" b="1" dirty="0">
                <a:hlinkClick r:id="rId4" tooltip="Environnement"/>
              </a:rPr>
              <a:t>éducation </a:t>
            </a:r>
            <a:r>
              <a:rPr lang="fr-FR" altLang="ja-JP" sz="2500" b="1" dirty="0"/>
              <a:t>de l</a:t>
            </a:r>
            <a:r>
              <a:rPr lang="ja-JP" altLang="fr-FR" sz="2500" b="1" dirty="0"/>
              <a:t>’</a:t>
            </a:r>
            <a:r>
              <a:rPr lang="fr-FR" altLang="ja-JP" sz="2500" b="1" dirty="0"/>
              <a:t>individu, </a:t>
            </a:r>
          </a:p>
          <a:p>
            <a:pPr algn="just" eaLnBrk="1" hangingPunct="1">
              <a:buFont typeface="Wingdings" panose="05000000000000000000" pitchFamily="2" charset="2"/>
              <a:buChar char="§"/>
              <a:defRPr/>
            </a:pPr>
            <a:endParaRPr lang="fr-FR" altLang="ja-JP" sz="1000" b="1" dirty="0"/>
          </a:p>
          <a:p>
            <a:pPr algn="just" eaLnBrk="1" hangingPunct="1">
              <a:buFont typeface="Wingdings" panose="05000000000000000000" pitchFamily="2" charset="2"/>
              <a:buChar char="§"/>
              <a:defRPr/>
            </a:pPr>
            <a:r>
              <a:rPr lang="fr-FR" altLang="fr-FR" sz="2500" b="1" dirty="0"/>
              <a:t>l</a:t>
            </a:r>
            <a:r>
              <a:rPr lang="ja-JP" altLang="fr-FR" sz="2500" b="1" dirty="0"/>
              <a:t>’</a:t>
            </a:r>
            <a:r>
              <a:rPr lang="fr-FR" altLang="ja-JP" sz="2500" b="1" dirty="0">
                <a:hlinkClick r:id="rId4" tooltip="Environnement"/>
              </a:rPr>
              <a:t>organisation des services médicaux </a:t>
            </a:r>
            <a:r>
              <a:rPr lang="fr-FR" altLang="ja-JP" sz="2500" b="1" u="sng" dirty="0"/>
              <a:t>et infirmiers</a:t>
            </a:r>
            <a:r>
              <a:rPr lang="fr-FR" altLang="ja-JP" sz="2500" b="1" dirty="0"/>
              <a:t>, le développement des dispositifs sociaux …afin de permettre à chaque individu de jouir de son droit inné à la santé et à la longévité [Winslow, 1920]. </a:t>
            </a:r>
            <a:endParaRPr lang="fr-FR" altLang="fr-FR" sz="2500" b="1" dirty="0"/>
          </a:p>
        </p:txBody>
      </p:sp>
      <p:sp>
        <p:nvSpPr>
          <p:cNvPr id="10243" name="Titre 3"/>
          <p:cNvSpPr>
            <a:spLocks noGrp="1"/>
          </p:cNvSpPr>
          <p:nvPr>
            <p:ph type="title"/>
          </p:nvPr>
        </p:nvSpPr>
        <p:spPr>
          <a:xfrm>
            <a:off x="1504334" y="235975"/>
            <a:ext cx="9144000" cy="973393"/>
          </a:xfrm>
        </p:spPr>
        <p:txBody>
          <a:bodyPr/>
          <a:lstStyle/>
          <a:p>
            <a:pPr algn="ctr"/>
            <a:r>
              <a:rPr lang="fr-FR" altLang="fr-FR" sz="3600" dirty="0">
                <a:solidFill>
                  <a:srgbClr val="0070C0"/>
                </a:solidFill>
              </a:rPr>
              <a:t>I. DÉFINITIONS</a:t>
            </a:r>
            <a:endParaRPr lang="fr-FR" altLang="fr-FR" sz="3600" dirty="0" smtClean="0"/>
          </a:p>
        </p:txBody>
      </p:sp>
    </p:spTree>
    <p:extLst>
      <p:ext uri="{BB962C8B-B14F-4D97-AF65-F5344CB8AC3E}">
        <p14:creationId xmlns:p14="http://schemas.microsoft.com/office/powerpoint/2010/main" val="324418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3"/>
          <p:cNvSpPr>
            <a:spLocks noGrp="1"/>
          </p:cNvSpPr>
          <p:nvPr>
            <p:ph sz="quarter" idx="1"/>
          </p:nvPr>
        </p:nvSpPr>
        <p:spPr>
          <a:xfrm>
            <a:off x="501445" y="1002891"/>
            <a:ext cx="11415251" cy="5102942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None/>
            </a:pPr>
            <a:r>
              <a:rPr lang="fr-CI" altLang="fr-FR" b="1" dirty="0">
                <a:solidFill>
                  <a:srgbClr val="00B050"/>
                </a:solidFill>
              </a:rPr>
              <a:t>Santé Publique : </a:t>
            </a:r>
          </a:p>
          <a:p>
            <a:pPr marL="514350" indent="-514350" algn="just">
              <a:lnSpc>
                <a:spcPct val="150000"/>
              </a:lnSpc>
              <a:buNone/>
            </a:pPr>
            <a:r>
              <a:rPr lang="fr-FR" altLang="fr-FR" dirty="0" smtClean="0"/>
              <a:t>     </a:t>
            </a:r>
            <a:r>
              <a:rPr lang="fr-FR" altLang="fr-FR" b="1" dirty="0" smtClean="0"/>
              <a:t>Science </a:t>
            </a:r>
            <a:r>
              <a:rPr lang="fr-FR" altLang="fr-FR" b="1" dirty="0"/>
              <a:t>et art de prévenir les maladies, de prolonger la vie </a:t>
            </a:r>
            <a:r>
              <a:rPr lang="fr-FR" altLang="fr-FR" b="1" dirty="0" smtClean="0"/>
              <a:t>et d</a:t>
            </a:r>
            <a:r>
              <a:rPr lang="ja-JP" altLang="fr-FR" b="1" dirty="0"/>
              <a:t>’</a:t>
            </a:r>
            <a:r>
              <a:rPr lang="fr-FR" altLang="ja-JP" b="1" dirty="0"/>
              <a:t>améliorer la santé physique et mentale à un niveau individuel et </a:t>
            </a:r>
            <a:r>
              <a:rPr lang="fr-FR" altLang="ja-JP" b="1" u="sng" dirty="0" smtClean="0">
                <a:solidFill>
                  <a:srgbClr val="0070C0"/>
                </a:solidFill>
              </a:rPr>
              <a:t>collectif</a:t>
            </a:r>
            <a:r>
              <a:rPr lang="fr-FR" altLang="ja-JP" b="1" dirty="0"/>
              <a:t>. Le champ d</a:t>
            </a:r>
            <a:r>
              <a:rPr lang="ja-JP" altLang="fr-FR" b="1" dirty="0"/>
              <a:t>’</a:t>
            </a:r>
            <a:r>
              <a:rPr lang="fr-FR" altLang="ja-JP" b="1" dirty="0"/>
              <a:t>action de la santé publique inclut tous les </a:t>
            </a:r>
            <a:r>
              <a:rPr lang="fr-FR" altLang="ja-JP" b="1" dirty="0" smtClean="0"/>
              <a:t>systèmes </a:t>
            </a:r>
            <a:r>
              <a:rPr lang="fr-FR" altLang="ja-JP" b="1" dirty="0"/>
              <a:t>de </a:t>
            </a:r>
            <a:r>
              <a:rPr lang="fr-FR" altLang="ja-JP" b="1" u="sng" dirty="0">
                <a:solidFill>
                  <a:srgbClr val="0070C0"/>
                </a:solidFill>
              </a:rPr>
              <a:t>promotion de la santé</a:t>
            </a:r>
            <a:r>
              <a:rPr lang="fr-FR" altLang="ja-JP" b="1" dirty="0"/>
              <a:t>, de </a:t>
            </a:r>
            <a:r>
              <a:rPr lang="fr-FR" altLang="ja-JP" b="1" u="sng" dirty="0">
                <a:solidFill>
                  <a:srgbClr val="0070C0"/>
                </a:solidFill>
              </a:rPr>
              <a:t>prévention des maladies</a:t>
            </a:r>
            <a:r>
              <a:rPr lang="fr-FR" altLang="ja-JP" b="1" dirty="0"/>
              <a:t>, de </a:t>
            </a:r>
            <a:r>
              <a:rPr lang="fr-FR" altLang="ja-JP" b="1" dirty="0" smtClean="0"/>
              <a:t>lutte </a:t>
            </a:r>
            <a:r>
              <a:rPr lang="fr-FR" altLang="ja-JP" b="1" dirty="0"/>
              <a:t>contre la maladie (médecine et soins) et de réadaptation [OMS, 1952].</a:t>
            </a:r>
            <a:endParaRPr lang="fr-FR" altLang="fr-FR" b="1" dirty="0"/>
          </a:p>
        </p:txBody>
      </p:sp>
      <p:sp>
        <p:nvSpPr>
          <p:cNvPr id="12291" name="Titre 3"/>
          <p:cNvSpPr>
            <a:spLocks noGrp="1"/>
          </p:cNvSpPr>
          <p:nvPr>
            <p:ph type="title"/>
          </p:nvPr>
        </p:nvSpPr>
        <p:spPr>
          <a:xfrm>
            <a:off x="1466851" y="235974"/>
            <a:ext cx="9144000" cy="1002891"/>
          </a:xfrm>
        </p:spPr>
        <p:txBody>
          <a:bodyPr/>
          <a:lstStyle/>
          <a:p>
            <a:pPr algn="ctr"/>
            <a:r>
              <a:rPr lang="fr-FR" altLang="fr-FR" sz="3600" dirty="0">
                <a:solidFill>
                  <a:srgbClr val="0070C0"/>
                </a:solidFill>
              </a:rPr>
              <a:t>I. DÉFINITIONS</a:t>
            </a:r>
            <a:endParaRPr lang="fr-FR" altLang="fr-FR" sz="3600" dirty="0" smtClean="0"/>
          </a:p>
        </p:txBody>
      </p:sp>
    </p:spTree>
    <p:extLst>
      <p:ext uri="{BB962C8B-B14F-4D97-AF65-F5344CB8AC3E}">
        <p14:creationId xmlns:p14="http://schemas.microsoft.com/office/powerpoint/2010/main" val="59330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3"/>
          <p:cNvSpPr>
            <a:spLocks noGrp="1"/>
          </p:cNvSpPr>
          <p:nvPr>
            <p:ph type="title"/>
          </p:nvPr>
        </p:nvSpPr>
        <p:spPr>
          <a:xfrm>
            <a:off x="1519238" y="115888"/>
            <a:ext cx="9144001" cy="1009650"/>
          </a:xfrm>
        </p:spPr>
        <p:txBody>
          <a:bodyPr/>
          <a:lstStyle/>
          <a:p>
            <a:pPr algn="ctr"/>
            <a:r>
              <a:rPr lang="fr-FR" altLang="fr-FR" sz="3600" dirty="0">
                <a:solidFill>
                  <a:srgbClr val="0070C0"/>
                </a:solidFill>
              </a:rPr>
              <a:t>I. DÉFINITIONS</a:t>
            </a:r>
            <a:endParaRPr lang="fr-FR" altLang="fr-FR" sz="3600" dirty="0" smtClean="0"/>
          </a:p>
        </p:txBody>
      </p:sp>
      <p:sp>
        <p:nvSpPr>
          <p:cNvPr id="14339" name="Espace réservé du contenu 3"/>
          <p:cNvSpPr>
            <a:spLocks noGrp="1"/>
          </p:cNvSpPr>
          <p:nvPr>
            <p:ph idx="1"/>
          </p:nvPr>
        </p:nvSpPr>
        <p:spPr>
          <a:xfrm>
            <a:off x="471949" y="1774467"/>
            <a:ext cx="11356258" cy="4419856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fr-CI" altLang="fr-FR" b="1" dirty="0" smtClean="0">
                <a:solidFill>
                  <a:srgbClr val="00B050"/>
                </a:solidFill>
              </a:rPr>
              <a:t>Communauté :</a:t>
            </a:r>
          </a:p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altLang="fr-FR" b="1" dirty="0" smtClean="0"/>
              <a:t>	«  Une communauté peut être définie comme étant un groupe d</a:t>
            </a:r>
            <a:r>
              <a:rPr lang="fr-FR" altLang="en-US" b="1" dirty="0" smtClean="0"/>
              <a:t>’</a:t>
            </a:r>
            <a:r>
              <a:rPr lang="fr-FR" altLang="fr-FR" b="1" dirty="0" smtClean="0"/>
              <a:t>individus liés par des intérêts, des aspirations et des systèmes de valeurs communs. Elle peut être géographique (village, quartier), et temporaire (par exemple les jours ouvrables pour les ouvriers d</a:t>
            </a:r>
            <a:r>
              <a:rPr lang="fr-FR" altLang="en-US" b="1" dirty="0" smtClean="0"/>
              <a:t>’</a:t>
            </a:r>
            <a:r>
              <a:rPr lang="fr-FR" altLang="fr-FR" b="1" dirty="0" smtClean="0"/>
              <a:t>un atelier qui se sont organisés).</a:t>
            </a:r>
          </a:p>
        </p:txBody>
      </p:sp>
    </p:spTree>
    <p:extLst>
      <p:ext uri="{BB962C8B-B14F-4D97-AF65-F5344CB8AC3E}">
        <p14:creationId xmlns:p14="http://schemas.microsoft.com/office/powerpoint/2010/main" val="299828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INFA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 PPT INFAS (1)" id="{92981E6A-1DE1-4B44-9DB7-28DC7F458527}" vid="{BE83F9D3-FEB8-E749-81C7-D2A932E5619F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0A7F1C1BBC144FB1691BAEE0D841C9" ma:contentTypeVersion="7" ma:contentTypeDescription="Crée un document." ma:contentTypeScope="" ma:versionID="5790d786264fc2ae08c5d07248581b66">
  <xsd:schema xmlns:xsd="http://www.w3.org/2001/XMLSchema" xmlns:xs="http://www.w3.org/2001/XMLSchema" xmlns:p="http://schemas.microsoft.com/office/2006/metadata/properties" xmlns:ns2="409b6e37-c54c-4508-b401-023024648bd4" targetNamespace="http://schemas.microsoft.com/office/2006/metadata/properties" ma:root="true" ma:fieldsID="a7a8d0dcee9a25c26f1f1774a1cf3f3d" ns2:_="">
    <xsd:import namespace="409b6e37-c54c-4508-b401-023024648b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9b6e37-c54c-4508-b401-023024648b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9CE9051-0703-412D-A503-DCE07462AB13}"/>
</file>

<file path=customXml/itemProps2.xml><?xml version="1.0" encoding="utf-8"?>
<ds:datastoreItem xmlns:ds="http://schemas.openxmlformats.org/officeDocument/2006/customXml" ds:itemID="{0505399F-6F9C-41CE-9DC0-6CF13ADB1EE4}"/>
</file>

<file path=customXml/itemProps3.xml><?xml version="1.0" encoding="utf-8"?>
<ds:datastoreItem xmlns:ds="http://schemas.openxmlformats.org/officeDocument/2006/customXml" ds:itemID="{0225D06B-7517-4867-8479-C7EAE50DEE1C}"/>
</file>

<file path=docProps/app.xml><?xml version="1.0" encoding="utf-8"?>
<Properties xmlns="http://schemas.openxmlformats.org/officeDocument/2006/extended-properties" xmlns:vt="http://schemas.openxmlformats.org/officeDocument/2006/docPropsVTypes">
  <Template>TEMPLATE  PPT INFAS (1)</Template>
  <TotalTime>2179</TotalTime>
  <Words>1964</Words>
  <Application>Microsoft Office PowerPoint</Application>
  <PresentationFormat>Grand écran</PresentationFormat>
  <Paragraphs>300</Paragraphs>
  <Slides>31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40" baseType="lpstr">
      <vt:lpstr>ＭＳ Ｐゴシック</vt:lpstr>
      <vt:lpstr>ＭＳ Ｐゴシック</vt:lpstr>
      <vt:lpstr>Arial</vt:lpstr>
      <vt:lpstr>Arial Black</vt:lpstr>
      <vt:lpstr>Baskerville Old Face</vt:lpstr>
      <vt:lpstr>Calibri</vt:lpstr>
      <vt:lpstr>Times New Roman</vt:lpstr>
      <vt:lpstr>Wingdings</vt:lpstr>
      <vt:lpstr>Thème Office</vt:lpstr>
      <vt:lpstr>COURS DE SANTE PUBLIQUE DESTINES AUX ETUDIANTS DE LA LICENCE 1 FILIERE DES INFIRMIERS ET DES SAGES-FEMMES </vt:lpstr>
      <vt:lpstr> Chapitre 1 INTRODUCTION A LA SANTE PUBLIQUE </vt:lpstr>
      <vt:lpstr>OBJECTIFS </vt:lpstr>
      <vt:lpstr>INTRODUCTION </vt:lpstr>
      <vt:lpstr>I. DÉFINITIONS</vt:lpstr>
      <vt:lpstr>I. DÉFINITIONS</vt:lpstr>
      <vt:lpstr>I. DÉFINITIONS</vt:lpstr>
      <vt:lpstr>I. DÉFINITIONS</vt:lpstr>
      <vt:lpstr>I. DÉFINITIONS</vt:lpstr>
      <vt:lpstr>I. DÉFINITIONS</vt:lpstr>
      <vt:lpstr>I. DÉFINITIONS</vt:lpstr>
      <vt:lpstr>I. DÉFINITIONS</vt:lpstr>
      <vt:lpstr>I. DÉFINITIONS</vt:lpstr>
      <vt:lpstr>I. DÉFINITIONS</vt:lpstr>
      <vt:lpstr>I. DÉFINITIONS</vt:lpstr>
      <vt:lpstr>I. DÉFINITIONS</vt:lpstr>
      <vt:lpstr>I. DÉFINITIONS</vt:lpstr>
      <vt:lpstr>II. GRANDS COURANTS HISTORIQUE DE LA SANTÉ PUBLIQUE </vt:lpstr>
      <vt:lpstr>II. GRANDS COURANTS HISTORIQUE DE LA SANTÉ PUBLIQUE </vt:lpstr>
      <vt:lpstr>II. GRANDS COURANTS HISTORIQUE DE LA SANTÉ PUBLIQUE </vt:lpstr>
      <vt:lpstr>III. LA SANTÉ ET SES DÉTERMINANTS</vt:lpstr>
      <vt:lpstr>III. LA SANTÉ ET SES DÉTERMINANTS</vt:lpstr>
      <vt:lpstr>III. LA SANTÉ ET SES DÉTERMINANTS</vt:lpstr>
      <vt:lpstr>III. LA SANTÉ ET SES DÉTERMINANTS</vt:lpstr>
      <vt:lpstr>III. LA SANTÉ ET SES DÉTERMINANTS</vt:lpstr>
      <vt:lpstr>III. LA SANTÉ ET SES DÉTERMINANTS</vt:lpstr>
      <vt:lpstr>IV. Les indicateurs de la santé</vt:lpstr>
      <vt:lpstr>IV. Les indicateurs de la santé</vt:lpstr>
      <vt:lpstr>IV. Les indicateurs de la santé</vt:lpstr>
      <vt:lpstr>IV. Les indicateurs de la santé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MONITORAGE  Santé Publique, 2019/2020, Semestre 4.</dc:title>
  <dc:creator>Utilisateur de Microsoft Office</dc:creator>
  <cp:lastModifiedBy>Maher Fattouh</cp:lastModifiedBy>
  <cp:revision>189</cp:revision>
  <dcterms:created xsi:type="dcterms:W3CDTF">2020-05-05T10:29:16Z</dcterms:created>
  <dcterms:modified xsi:type="dcterms:W3CDTF">2020-05-24T20:36:29Z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0x0101001E0A7F1C1BBC144FB1691BAEE0D841C9</vt:lpwstr>
  </property>
</Properties>
</file>