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8" r:id="rId1"/>
  </p:sldMasterIdLst>
  <p:sldIdLst>
    <p:sldId id="256" r:id="rId2"/>
    <p:sldId id="261" r:id="rId3"/>
    <p:sldId id="260" r:id="rId4"/>
    <p:sldId id="262" r:id="rId5"/>
    <p:sldId id="263" r:id="rId6"/>
    <p:sldId id="264" r:id="rId7"/>
    <p:sldId id="265" r:id="rId8"/>
    <p:sldId id="267" r:id="rId9"/>
    <p:sldId id="268" r:id="rId10"/>
    <p:sldId id="269" r:id="rId11"/>
    <p:sldId id="271" r:id="rId12"/>
    <p:sldId id="293" r:id="rId13"/>
    <p:sldId id="270"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smtClean="0"/>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5A069CB8-F204-4D06-B913-C5A26A89888A}" type="datetimeFigureOut">
              <a:rPr lang="en-US" smtClean="0"/>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275733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smtClean="0"/>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5DC5B261-8843-42D1-AAFC-05E20E2D9B97}" type="datetimeFigureOut">
              <a:rPr lang="en-US" smtClean="0"/>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66693984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smtClean="0"/>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5DC5B261-8843-42D1-AAFC-05E20E2D9B97}" type="datetimeFigureOut">
              <a:rPr lang="en-US" smtClean="0"/>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‹N°›</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9659980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smtClean="0"/>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5DC5B261-8843-42D1-AAFC-05E20E2D9B97}" type="datetimeFigureOut">
              <a:rPr lang="en-US" smtClean="0"/>
              <a:t>3/17/2021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3289357045"/>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smtClean="0"/>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5DC5B261-8843-42D1-AAFC-05E20E2D9B97}" type="datetimeFigureOut">
              <a:rPr lang="en-US" smtClean="0"/>
              <a:t>3/17/2021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‹N°›</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51407954"/>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smtClean="0"/>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smtClean="0"/>
              <a:t>Modifiez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smtClean="0"/>
              <a:t>Modifiez les styles du texte du masque</a:t>
            </a:r>
          </a:p>
        </p:txBody>
      </p:sp>
      <p:sp>
        <p:nvSpPr>
          <p:cNvPr id="5" name="Date Placeholder 4"/>
          <p:cNvSpPr>
            <a:spLocks noGrp="1"/>
          </p:cNvSpPr>
          <p:nvPr>
            <p:ph type="dt" sz="half" idx="10"/>
          </p:nvPr>
        </p:nvSpPr>
        <p:spPr/>
        <p:txBody>
          <a:bodyPr/>
          <a:lstStyle/>
          <a:p>
            <a:fld id="{5DC5B261-8843-42D1-AAFC-05E20E2D9B97}" type="datetimeFigureOut">
              <a:rPr lang="en-US" smtClean="0"/>
              <a:t>3/17/2021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169557314"/>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50B6E300-0A13-4A81-945A-7333C271A069}" type="datetimeFigureOut">
              <a:rPr lang="en-US" smtClean="0"/>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393861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smtClean="0"/>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34671962-1EA4-46E7-BCB0-F36CE46D1A59}" type="datetimeFigureOut">
              <a:rPr lang="en-US" smtClean="0"/>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4229160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smtClean="0"/>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D30BB376-B19C-488D-ABEB-03C7E6E9E3E0}" type="datetimeFigureOut">
              <a:rPr lang="en-US" smtClean="0"/>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29637A9-119A-49DA-BD12-AAC58B377D80}" type="slidenum">
              <a:rPr lang="en-US" smtClean="0"/>
              <a:t>‹N°›</a:t>
            </a:fld>
            <a:endParaRPr lang="en-US" dirty="0"/>
          </a:p>
        </p:txBody>
      </p:sp>
    </p:spTree>
    <p:extLst>
      <p:ext uri="{BB962C8B-B14F-4D97-AF65-F5344CB8AC3E}">
        <p14:creationId xmlns:p14="http://schemas.microsoft.com/office/powerpoint/2010/main" val="2158704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smtClean="0"/>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486F077B-A50F-4D64-8574-E2D6A98A5553}" type="datetimeFigureOut">
              <a:rPr lang="en-US" smtClean="0"/>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3325492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7D9E2A62-1983-43A1-A163-D8AA46534C80}" type="datetimeFigureOut">
              <a:rPr lang="en-US" smtClean="0"/>
              <a:t>3/17/2021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1811550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fr-FR" smtClean="0"/>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898F3E3B-34E3-4345-B2A1-994B83598A9C}" type="datetimeFigureOut">
              <a:rPr lang="en-US" smtClean="0"/>
              <a:t>3/17/2021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4160925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FD816C96-82A1-4D77-8ADA-627AC6FE3D65}" type="datetimeFigureOut">
              <a:rPr lang="en-US" smtClean="0"/>
              <a:t>3/17/2021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2538603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102C1E-28F2-47E9-802D-339E64E2F920}" type="datetimeFigureOut">
              <a:rPr lang="en-US" smtClean="0"/>
              <a:t>3/17/2021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6533065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smtClean="0"/>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24271A48-F18A-45B3-BC05-1E27DA3F88AF}" type="datetimeFigureOut">
              <a:rPr lang="en-US" smtClean="0"/>
              <a:t>3/17/2021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626466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65B747F8-9654-4282-85D2-65F41AAE7A75}" type="datetimeFigureOut">
              <a:rPr lang="en-US" smtClean="0"/>
              <a:t>3/17/2021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t>‹N°›</a:t>
            </a:fld>
            <a:endParaRPr lang="en-US" dirty="0"/>
          </a:p>
        </p:txBody>
      </p:sp>
    </p:spTree>
    <p:extLst>
      <p:ext uri="{BB962C8B-B14F-4D97-AF65-F5344CB8AC3E}">
        <p14:creationId xmlns:p14="http://schemas.microsoft.com/office/powerpoint/2010/main" val="1475188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smtClean="0"/>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5DC5B261-8843-42D1-AAFC-05E20E2D9B97}" type="datetimeFigureOut">
              <a:rPr lang="en-US" smtClean="0"/>
              <a:t>3/17/2021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4FAB73BC-B049-4115-A692-8D63A059BFB8}" type="slidenum">
              <a:rPr lang="en-US" smtClean="0"/>
              <a:pPr/>
              <a:t>‹N°›</a:t>
            </a:fld>
            <a:endParaRPr lang="en-US" dirty="0"/>
          </a:p>
        </p:txBody>
      </p:sp>
    </p:spTree>
    <p:extLst>
      <p:ext uri="{BB962C8B-B14F-4D97-AF65-F5344CB8AC3E}">
        <p14:creationId xmlns:p14="http://schemas.microsoft.com/office/powerpoint/2010/main" val="220539478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hf sldNum="0"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Autofit/>
          </a:bodyPr>
          <a:lstStyle/>
          <a:p>
            <a:pPr algn="ctr"/>
            <a:r>
              <a:rPr lang="fr-FR" sz="6600" b="1" dirty="0">
                <a:latin typeface="Bernard MT Condensed" panose="02050806060905020404" pitchFamily="18" charset="0"/>
              </a:rPr>
              <a:t>DEMARCHE SCIENTIFIQUE DE SOINS INFIRMIERS</a:t>
            </a:r>
            <a:endParaRPr lang="fr-FR" sz="6600" dirty="0">
              <a:latin typeface="Bernard MT Condensed" panose="02050806060905020404" pitchFamily="18" charset="0"/>
            </a:endParaRPr>
          </a:p>
        </p:txBody>
      </p:sp>
      <p:sp>
        <p:nvSpPr>
          <p:cNvPr id="3" name="Sous-titre 2">
            <a:extLst>
              <a:ext uri="{FF2B5EF4-FFF2-40B4-BE49-F238E27FC236}">
                <a16:creationId xmlns:a16="http://schemas.microsoft.com/office/drawing/2014/main" xmlns="" id="{B5701CF8-16F8-4AEA-9F67-24CC0E4166E5}"/>
              </a:ext>
            </a:extLst>
          </p:cNvPr>
          <p:cNvSpPr>
            <a:spLocks noGrp="1"/>
          </p:cNvSpPr>
          <p:nvPr>
            <p:ph type="subTitle" idx="1"/>
          </p:nvPr>
        </p:nvSpPr>
        <p:spPr/>
        <p:txBody>
          <a:bodyPr/>
          <a:lstStyle/>
          <a:p>
            <a:pPr algn="ctr"/>
            <a:endParaRPr lang="fr-FR" dirty="0"/>
          </a:p>
        </p:txBody>
      </p:sp>
    </p:spTree>
    <p:extLst>
      <p:ext uri="{BB962C8B-B14F-4D97-AF65-F5344CB8AC3E}">
        <p14:creationId xmlns:p14="http://schemas.microsoft.com/office/powerpoint/2010/main" val="946379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5494" y="594359"/>
            <a:ext cx="3603812" cy="2286000"/>
          </a:xfrm>
        </p:spPr>
        <p:txBody>
          <a:bodyPr>
            <a:noAutofit/>
          </a:bodyPr>
          <a:lstStyle/>
          <a:p>
            <a:pPr algn="ctr"/>
            <a:r>
              <a:rPr lang="fr-FR" sz="4000" b="1" dirty="0">
                <a:latin typeface="Bernard MT Condensed" panose="02050806060905020404" pitchFamily="18" charset="0"/>
              </a:rPr>
              <a:t>ANALYSE ET INTERPRÉTATION DES DONNÉES</a:t>
            </a:r>
            <a:endParaRPr lang="fr-FR" sz="4000" dirty="0">
              <a:latin typeface="Bernard MT Condensed" panose="02050806060905020404" pitchFamily="18" charset="0"/>
            </a:endParaRPr>
          </a:p>
        </p:txBody>
      </p:sp>
      <p:sp>
        <p:nvSpPr>
          <p:cNvPr id="4" name="Espace réservé du contenu 3"/>
          <p:cNvSpPr>
            <a:spLocks noGrp="1"/>
          </p:cNvSpPr>
          <p:nvPr>
            <p:ph idx="1"/>
          </p:nvPr>
        </p:nvSpPr>
        <p:spPr>
          <a:xfrm>
            <a:off x="4276163" y="825649"/>
            <a:ext cx="7019365" cy="4378363"/>
          </a:xfrm>
        </p:spPr>
        <p:txBody>
          <a:bodyPr>
            <a:noAutofit/>
          </a:bodyPr>
          <a:lstStyle/>
          <a:p>
            <a:r>
              <a:rPr lang="fr-FR" sz="3600" b="1" dirty="0">
                <a:latin typeface="Bernard MT Condensed" panose="02050806060905020404" pitchFamily="18" charset="0"/>
              </a:rPr>
              <a:t>I</a:t>
            </a:r>
            <a:r>
              <a:rPr lang="fr-FR" sz="3600" b="1" u="sng" dirty="0">
                <a:latin typeface="Bernard MT Condensed" panose="02050806060905020404" pitchFamily="18" charset="0"/>
              </a:rPr>
              <a:t>nterprétation </a:t>
            </a:r>
            <a:endParaRPr lang="fr-FR" sz="3600" dirty="0">
              <a:latin typeface="Bernard MT Condensed" panose="02050806060905020404" pitchFamily="18" charset="0"/>
            </a:endParaRPr>
          </a:p>
          <a:p>
            <a:r>
              <a:rPr lang="fr-FR" sz="3600" dirty="0">
                <a:latin typeface="Bernard MT Condensed" panose="02050806060905020404" pitchFamily="18" charset="0"/>
              </a:rPr>
              <a:t>Interpréter signifie qu’on peut expliquer l’origine ou la cause du problème de dépendance du client et les facteurs qui y contribuent.</a:t>
            </a:r>
          </a:p>
          <a:p>
            <a:r>
              <a:rPr lang="fr-FR" sz="3600" dirty="0">
                <a:latin typeface="Bernard MT Condensed" panose="02050806060905020404" pitchFamily="18" charset="0"/>
              </a:rPr>
              <a:t>En résumé, l’analyse et l’interprétation des données est un processus mental en deux phases :</a:t>
            </a:r>
          </a:p>
        </p:txBody>
      </p:sp>
    </p:spTree>
    <p:extLst>
      <p:ext uri="{BB962C8B-B14F-4D97-AF65-F5344CB8AC3E}">
        <p14:creationId xmlns:p14="http://schemas.microsoft.com/office/powerpoint/2010/main" val="26043365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5494" y="594359"/>
            <a:ext cx="3603812" cy="2286000"/>
          </a:xfrm>
        </p:spPr>
        <p:txBody>
          <a:bodyPr>
            <a:noAutofit/>
          </a:bodyPr>
          <a:lstStyle/>
          <a:p>
            <a:pPr algn="ctr"/>
            <a:r>
              <a:rPr lang="fr-FR" sz="4000" b="1" dirty="0">
                <a:latin typeface="Bernard MT Condensed" panose="02050806060905020404" pitchFamily="18" charset="0"/>
              </a:rPr>
              <a:t>ANALYSE ET INTERPRÉTATION DES DONNÉES</a:t>
            </a:r>
            <a:endParaRPr lang="fr-FR" sz="4000" dirty="0">
              <a:latin typeface="Bernard MT Condensed" panose="02050806060905020404" pitchFamily="18" charset="0"/>
            </a:endParaRPr>
          </a:p>
        </p:txBody>
      </p:sp>
      <p:sp>
        <p:nvSpPr>
          <p:cNvPr id="4" name="Espace réservé du contenu 3"/>
          <p:cNvSpPr>
            <a:spLocks noGrp="1"/>
          </p:cNvSpPr>
          <p:nvPr>
            <p:ph idx="1"/>
          </p:nvPr>
        </p:nvSpPr>
        <p:spPr>
          <a:xfrm>
            <a:off x="4276163" y="825650"/>
            <a:ext cx="7315202" cy="5117950"/>
          </a:xfrm>
        </p:spPr>
        <p:txBody>
          <a:bodyPr>
            <a:noAutofit/>
          </a:bodyPr>
          <a:lstStyle/>
          <a:p>
            <a:pPr>
              <a:spcAft>
                <a:spcPts val="1200"/>
              </a:spcAft>
              <a:buFont typeface="Wingdings" panose="05000000000000000000" pitchFamily="2" charset="2"/>
              <a:buChar char="§"/>
            </a:pPr>
            <a:r>
              <a:rPr lang="fr-FR" sz="4400" b="1" dirty="0">
                <a:latin typeface="Bernard MT Condensed" panose="02050806060905020404" pitchFamily="18" charset="0"/>
              </a:rPr>
              <a:t>Examiner</a:t>
            </a:r>
            <a:r>
              <a:rPr lang="fr-FR" sz="4400" dirty="0">
                <a:latin typeface="Bernard MT Condensed" panose="02050806060905020404" pitchFamily="18" charset="0"/>
              </a:rPr>
              <a:t> les faits observés, ensuite on fait les liens entre ces faits, les similitudes et les différences entre ces faits et les connaissances scientifiques ainsi que les explications scientifiques de ces faits </a:t>
            </a:r>
            <a:r>
              <a:rPr lang="fr-FR" sz="4400" dirty="0" smtClean="0">
                <a:latin typeface="Bernard MT Condensed" panose="02050806060905020404" pitchFamily="18" charset="0"/>
              </a:rPr>
              <a:t>;</a:t>
            </a:r>
          </a:p>
        </p:txBody>
      </p:sp>
    </p:spTree>
    <p:extLst>
      <p:ext uri="{BB962C8B-B14F-4D97-AF65-F5344CB8AC3E}">
        <p14:creationId xmlns:p14="http://schemas.microsoft.com/office/powerpoint/2010/main" val="25792769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a:buClr>
                <a:srgbClr val="E78712"/>
              </a:buClr>
              <a:buFont typeface="Wingdings" panose="05000000000000000000" pitchFamily="2" charset="2"/>
              <a:buChar char="§"/>
            </a:pPr>
            <a:r>
              <a:rPr lang="fr-FR" sz="3600" b="1" dirty="0">
                <a:solidFill>
                  <a:prstClr val="black">
                    <a:lumMod val="75000"/>
                    <a:lumOff val="25000"/>
                  </a:prstClr>
                </a:solidFill>
                <a:latin typeface="Bernard MT Condensed" panose="02050806060905020404" pitchFamily="18" charset="0"/>
              </a:rPr>
              <a:t>Poser</a:t>
            </a:r>
            <a:r>
              <a:rPr lang="fr-FR" sz="3600" dirty="0">
                <a:solidFill>
                  <a:prstClr val="black">
                    <a:lumMod val="75000"/>
                    <a:lumOff val="25000"/>
                  </a:prstClr>
                </a:solidFill>
                <a:latin typeface="Bernard MT Condensed" panose="02050806060905020404" pitchFamily="18" charset="0"/>
              </a:rPr>
              <a:t> un jugement de valeur sur la signification de la situation analysée quant aux caractéristiques des compétences pouvant affecter la prise en charge.</a:t>
            </a:r>
          </a:p>
          <a:p>
            <a:endParaRPr lang="fr-FR" dirty="0"/>
          </a:p>
        </p:txBody>
      </p:sp>
      <p:sp>
        <p:nvSpPr>
          <p:cNvPr id="4" name="Espace réservé du texte 3"/>
          <p:cNvSpPr>
            <a:spLocks noGrp="1"/>
          </p:cNvSpPr>
          <p:nvPr>
            <p:ph type="body" sz="half" idx="2"/>
          </p:nvPr>
        </p:nvSpPr>
        <p:spPr>
          <a:xfrm>
            <a:off x="2589212" y="978794"/>
            <a:ext cx="3505199" cy="4882255"/>
          </a:xfrm>
        </p:spPr>
        <p:txBody>
          <a:bodyPr>
            <a:normAutofit/>
          </a:bodyPr>
          <a:lstStyle/>
          <a:p>
            <a:r>
              <a:rPr lang="fr-FR" sz="4000" b="1" dirty="0">
                <a:solidFill>
                  <a:prstClr val="black">
                    <a:lumMod val="85000"/>
                    <a:lumOff val="15000"/>
                  </a:prstClr>
                </a:solidFill>
                <a:latin typeface="Bernard MT Condensed" panose="02050806060905020404" pitchFamily="18" charset="0"/>
              </a:rPr>
              <a:t>ANALYSE ET INTERPRÉTATION DES DONNÉES</a:t>
            </a:r>
            <a:endParaRPr lang="fr-FR" sz="4000" dirty="0">
              <a:latin typeface="Bernard MT Condensed" panose="02050806060905020404" pitchFamily="18" charset="0"/>
            </a:endParaRPr>
          </a:p>
        </p:txBody>
      </p:sp>
    </p:spTree>
    <p:extLst>
      <p:ext uri="{BB962C8B-B14F-4D97-AF65-F5344CB8AC3E}">
        <p14:creationId xmlns:p14="http://schemas.microsoft.com/office/powerpoint/2010/main" val="42805519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47163" y="1828799"/>
            <a:ext cx="3603812" cy="2318197"/>
          </a:xfrm>
        </p:spPr>
        <p:txBody>
          <a:bodyPr>
            <a:noAutofit/>
          </a:bodyPr>
          <a:lstStyle/>
          <a:p>
            <a:pPr algn="ctr"/>
            <a:r>
              <a:rPr lang="fr-FR" sz="4000" b="1" dirty="0">
                <a:latin typeface="Bernard MT Condensed" panose="02050806060905020404" pitchFamily="18" charset="0"/>
              </a:rPr>
              <a:t>ANALYSE ET INTERPRÉTATION DES DONNÉES</a:t>
            </a:r>
            <a:endParaRPr lang="fr-FR" sz="4000" dirty="0">
              <a:latin typeface="Bernard MT Condensed" panose="02050806060905020404" pitchFamily="18" charset="0"/>
            </a:endParaRPr>
          </a:p>
        </p:txBody>
      </p:sp>
      <p:sp>
        <p:nvSpPr>
          <p:cNvPr id="4" name="Espace réservé du contenu 3"/>
          <p:cNvSpPr>
            <a:spLocks noGrp="1"/>
          </p:cNvSpPr>
          <p:nvPr>
            <p:ph idx="1"/>
          </p:nvPr>
        </p:nvSpPr>
        <p:spPr>
          <a:xfrm>
            <a:off x="4450975" y="1352281"/>
            <a:ext cx="7019365" cy="4468969"/>
          </a:xfrm>
        </p:spPr>
        <p:txBody>
          <a:bodyPr>
            <a:noAutofit/>
          </a:bodyPr>
          <a:lstStyle/>
          <a:p>
            <a:r>
              <a:rPr lang="fr-FR" sz="4000" dirty="0">
                <a:latin typeface="Bernard MT Condensed" panose="02050806060905020404" pitchFamily="18" charset="0"/>
              </a:rPr>
              <a:t>L’analyse et l’interprétation en tant qu’étape de la démarche scientifique de soins aboutit au </a:t>
            </a:r>
            <a:r>
              <a:rPr lang="fr-FR" sz="4000" b="1" dirty="0">
                <a:latin typeface="Bernard MT Condensed" panose="02050806060905020404" pitchFamily="18" charset="0"/>
              </a:rPr>
              <a:t>diagnostic infirmier</a:t>
            </a:r>
            <a:r>
              <a:rPr lang="fr-FR" sz="4000" dirty="0">
                <a:latin typeface="Bernard MT Condensed" panose="02050806060905020404" pitchFamily="18" charset="0"/>
              </a:rPr>
              <a:t> ou </a:t>
            </a:r>
            <a:r>
              <a:rPr lang="fr-FR" sz="4000" b="1" dirty="0">
                <a:latin typeface="Bernard MT Condensed" panose="02050806060905020404" pitchFamily="18" charset="0"/>
              </a:rPr>
              <a:t>diagnostic nursing</a:t>
            </a:r>
            <a:r>
              <a:rPr lang="fr-FR" sz="4000" dirty="0">
                <a:latin typeface="Bernard MT Condensed" panose="02050806060905020404" pitchFamily="18" charset="0"/>
              </a:rPr>
              <a:t> </a:t>
            </a:r>
          </a:p>
        </p:txBody>
      </p:sp>
    </p:spTree>
    <p:extLst>
      <p:ext uri="{BB962C8B-B14F-4D97-AF65-F5344CB8AC3E}">
        <p14:creationId xmlns:p14="http://schemas.microsoft.com/office/powerpoint/2010/main" val="37007303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5494" y="594359"/>
            <a:ext cx="3968776" cy="2286000"/>
          </a:xfrm>
        </p:spPr>
        <p:txBody>
          <a:bodyPr>
            <a:noAutofit/>
          </a:bodyPr>
          <a:lstStyle/>
          <a:p>
            <a:pPr algn="ctr"/>
            <a:r>
              <a:rPr lang="fr-FR" sz="4400" b="1" dirty="0">
                <a:latin typeface="Bernard MT Condensed" panose="02050806060905020404" pitchFamily="18" charset="0"/>
              </a:rPr>
              <a:t>ANALYSE ET INTERPRÉTATION DES DONNÉES</a:t>
            </a:r>
            <a:endParaRPr lang="fr-FR" sz="4400" dirty="0">
              <a:latin typeface="Bernard MT Condensed" panose="02050806060905020404" pitchFamily="18" charset="0"/>
            </a:endParaRPr>
          </a:p>
        </p:txBody>
      </p:sp>
      <p:sp>
        <p:nvSpPr>
          <p:cNvPr id="4" name="Espace réservé du contenu 3"/>
          <p:cNvSpPr>
            <a:spLocks noGrp="1"/>
          </p:cNvSpPr>
          <p:nvPr>
            <p:ph idx="1"/>
          </p:nvPr>
        </p:nvSpPr>
        <p:spPr>
          <a:xfrm>
            <a:off x="4424081" y="1202167"/>
            <a:ext cx="7530354" cy="4391809"/>
          </a:xfrm>
        </p:spPr>
        <p:txBody>
          <a:bodyPr>
            <a:noAutofit/>
          </a:bodyPr>
          <a:lstStyle/>
          <a:p>
            <a:pPr marL="108000">
              <a:lnSpc>
                <a:spcPct val="100000"/>
              </a:lnSpc>
            </a:pPr>
            <a:r>
              <a:rPr lang="fr-FR" sz="4000" b="1" dirty="0">
                <a:latin typeface="Bernard MT Condensed" panose="02050806060905020404" pitchFamily="18" charset="0"/>
              </a:rPr>
              <a:t>Le diagnostic infirmier</a:t>
            </a:r>
            <a:r>
              <a:rPr lang="fr-FR" sz="4000" dirty="0">
                <a:latin typeface="Bernard MT Condensed" panose="02050806060905020404" pitchFamily="18" charset="0"/>
              </a:rPr>
              <a:t> est un énoncé qui décrit le problème de dépendance actuel  ou potentiel du client  regroupées ou non et reliées à une source de difficultés, et dont la résolution ne dépend que de l’infirmier (ère) ou de la sage-femme. </a:t>
            </a:r>
          </a:p>
          <a:p>
            <a:pPr marL="108000">
              <a:lnSpc>
                <a:spcPct val="100000"/>
              </a:lnSpc>
            </a:pPr>
            <a:r>
              <a:rPr lang="fr-FR" sz="4000" dirty="0">
                <a:latin typeface="Bernard MT Condensed" panose="02050806060905020404" pitchFamily="18" charset="0"/>
              </a:rPr>
              <a:t>Il constitue le rôle autonome de l’infirmier(e) ou de la sage-femme</a:t>
            </a:r>
          </a:p>
        </p:txBody>
      </p:sp>
    </p:spTree>
    <p:extLst>
      <p:ext uri="{BB962C8B-B14F-4D97-AF65-F5344CB8AC3E}">
        <p14:creationId xmlns:p14="http://schemas.microsoft.com/office/powerpoint/2010/main" val="13718998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5493" y="594359"/>
            <a:ext cx="4034117" cy="2286000"/>
          </a:xfrm>
        </p:spPr>
        <p:txBody>
          <a:bodyPr>
            <a:noAutofit/>
          </a:bodyPr>
          <a:lstStyle/>
          <a:p>
            <a:pPr algn="ctr"/>
            <a:r>
              <a:rPr lang="fr-FR" sz="4000" b="1" dirty="0">
                <a:latin typeface="Bernard MT Condensed" panose="02050806060905020404" pitchFamily="18" charset="0"/>
              </a:rPr>
              <a:t>ANALYSE ET INTERPRÉTATION DES DONNÉES</a:t>
            </a:r>
            <a:endParaRPr lang="fr-FR" sz="4000" dirty="0">
              <a:latin typeface="Bernard MT Condensed" panose="02050806060905020404" pitchFamily="18" charset="0"/>
            </a:endParaRPr>
          </a:p>
        </p:txBody>
      </p:sp>
      <p:sp>
        <p:nvSpPr>
          <p:cNvPr id="4" name="Espace réservé du contenu 3"/>
          <p:cNvSpPr>
            <a:spLocks noGrp="1"/>
          </p:cNvSpPr>
          <p:nvPr>
            <p:ph idx="1"/>
          </p:nvPr>
        </p:nvSpPr>
        <p:spPr>
          <a:xfrm>
            <a:off x="4289610" y="322729"/>
            <a:ext cx="7382437" cy="5997390"/>
          </a:xfrm>
        </p:spPr>
        <p:txBody>
          <a:bodyPr>
            <a:noAutofit/>
          </a:bodyPr>
          <a:lstStyle/>
          <a:p>
            <a:pPr algn="ctr"/>
            <a:r>
              <a:rPr lang="fr-FR" sz="3200" b="1" u="sng" dirty="0">
                <a:latin typeface="Bernard MT Condensed" panose="02050806060905020404" pitchFamily="18" charset="0"/>
              </a:rPr>
              <a:t>Composantes d’un diagnostic infirmier</a:t>
            </a:r>
            <a:endParaRPr lang="fr-FR" sz="3200" dirty="0">
              <a:latin typeface="Bernard MT Condensed" panose="02050806060905020404" pitchFamily="18" charset="0"/>
            </a:endParaRPr>
          </a:p>
          <a:p>
            <a:pPr lvl="0">
              <a:lnSpc>
                <a:spcPct val="100000"/>
              </a:lnSpc>
              <a:spcAft>
                <a:spcPts val="1800"/>
              </a:spcAft>
            </a:pPr>
            <a:r>
              <a:rPr lang="fr-FR" sz="3200" b="1" dirty="0">
                <a:latin typeface="Bernard MT Condensed" panose="02050806060905020404" pitchFamily="18" charset="0"/>
              </a:rPr>
              <a:t>Le problème de dépendance</a:t>
            </a:r>
            <a:r>
              <a:rPr lang="fr-FR" sz="3200" dirty="0">
                <a:latin typeface="Bernard MT Condensed" panose="02050806060905020404" pitchFamily="18" charset="0"/>
              </a:rPr>
              <a:t> est un changement défavorable d’ordre biophysiologique, psychologique, social, culturel et spirituel dans la satisfaction d’un besoin fondamental et qui se manifeste par des signes observables</a:t>
            </a:r>
          </a:p>
          <a:p>
            <a:pPr lvl="0"/>
            <a:r>
              <a:rPr lang="fr-FR" sz="3200" b="1" dirty="0">
                <a:latin typeface="Bernard MT Condensed" panose="02050806060905020404" pitchFamily="18" charset="0"/>
              </a:rPr>
              <a:t>La source de difficulté</a:t>
            </a:r>
            <a:r>
              <a:rPr lang="fr-FR" sz="3200" dirty="0">
                <a:latin typeface="Bernard MT Condensed" panose="02050806060905020404" pitchFamily="18" charset="0"/>
              </a:rPr>
              <a:t> est un empêchement majeur à la satisfaction d’un ou de plusieurs  besoins fondamentaux</a:t>
            </a:r>
          </a:p>
        </p:txBody>
      </p:sp>
    </p:spTree>
    <p:extLst>
      <p:ext uri="{BB962C8B-B14F-4D97-AF65-F5344CB8AC3E}">
        <p14:creationId xmlns:p14="http://schemas.microsoft.com/office/powerpoint/2010/main" val="11765025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5494" y="594359"/>
            <a:ext cx="3603812" cy="2286000"/>
          </a:xfrm>
        </p:spPr>
        <p:txBody>
          <a:bodyPr>
            <a:noAutofit/>
          </a:bodyPr>
          <a:lstStyle/>
          <a:p>
            <a:pPr algn="ctr"/>
            <a:r>
              <a:rPr lang="fr-FR" sz="4000" b="1" dirty="0">
                <a:latin typeface="Bernard MT Condensed" panose="02050806060905020404" pitchFamily="18" charset="0"/>
              </a:rPr>
              <a:t>ANALYSE ET INTERPRÉTATION DES DONNÉES</a:t>
            </a:r>
            <a:endParaRPr lang="fr-FR" sz="4000" dirty="0">
              <a:latin typeface="Bernard MT Condensed" panose="02050806060905020404" pitchFamily="18" charset="0"/>
            </a:endParaRPr>
          </a:p>
        </p:txBody>
      </p:sp>
      <p:sp>
        <p:nvSpPr>
          <p:cNvPr id="4" name="Espace réservé du contenu 3"/>
          <p:cNvSpPr>
            <a:spLocks noGrp="1"/>
          </p:cNvSpPr>
          <p:nvPr>
            <p:ph idx="1"/>
          </p:nvPr>
        </p:nvSpPr>
        <p:spPr>
          <a:xfrm>
            <a:off x="4289610" y="322729"/>
            <a:ext cx="7382437" cy="5997390"/>
          </a:xfrm>
        </p:spPr>
        <p:txBody>
          <a:bodyPr>
            <a:noAutofit/>
          </a:bodyPr>
          <a:lstStyle/>
          <a:p>
            <a:pPr algn="ctr"/>
            <a:r>
              <a:rPr lang="fr-FR" sz="3600" b="1" u="sng" dirty="0">
                <a:latin typeface="Bernard MT Condensed" panose="02050806060905020404" pitchFamily="18" charset="0"/>
              </a:rPr>
              <a:t>Exemple de diagnostics infirmiers</a:t>
            </a:r>
            <a:endParaRPr lang="fr-FR" sz="3600" dirty="0">
              <a:latin typeface="Bernard MT Condensed" panose="02050806060905020404" pitchFamily="18" charset="0"/>
            </a:endParaRPr>
          </a:p>
          <a:p>
            <a:pPr lvl="0">
              <a:spcBef>
                <a:spcPts val="1800"/>
              </a:spcBef>
              <a:spcAft>
                <a:spcPts val="1200"/>
              </a:spcAft>
              <a:buFont typeface="Wingdings" panose="05000000000000000000" pitchFamily="2" charset="2"/>
              <a:buChar char="§"/>
            </a:pPr>
            <a:r>
              <a:rPr lang="fr-FR" sz="3200" dirty="0">
                <a:latin typeface="Bernard MT Condensed" panose="02050806060905020404" pitchFamily="18" charset="0"/>
              </a:rPr>
              <a:t>Douleurs thoraciques </a:t>
            </a:r>
            <a:r>
              <a:rPr lang="fr-FR" sz="3200" i="1" dirty="0">
                <a:latin typeface="Bernard MT Condensed" panose="02050806060905020404" pitchFamily="18" charset="0"/>
              </a:rPr>
              <a:t>dues à</a:t>
            </a:r>
            <a:r>
              <a:rPr lang="fr-FR" sz="3200" dirty="0">
                <a:latin typeface="Bernard MT Condensed" panose="02050806060905020404" pitchFamily="18" charset="0"/>
              </a:rPr>
              <a:t> la plaie chirurgicale (douleurs thoraciques = problème de dépendance, plaie chirurgicale = source de difficultés).</a:t>
            </a:r>
          </a:p>
          <a:p>
            <a:pPr>
              <a:spcAft>
                <a:spcPts val="1200"/>
              </a:spcAft>
              <a:buFont typeface="Wingdings" panose="05000000000000000000" pitchFamily="2" charset="2"/>
              <a:buChar char="§"/>
            </a:pPr>
            <a:r>
              <a:rPr lang="fr-FR" sz="3200" dirty="0">
                <a:latin typeface="Bernard MT Condensed" panose="02050806060905020404" pitchFamily="18" charset="0"/>
              </a:rPr>
              <a:t>Difficultés respiratoires </a:t>
            </a:r>
            <a:r>
              <a:rPr lang="fr-FR" sz="3200" i="1" dirty="0">
                <a:latin typeface="Bernard MT Condensed" panose="02050806060905020404" pitchFamily="18" charset="0"/>
              </a:rPr>
              <a:t>reliées à</a:t>
            </a:r>
            <a:r>
              <a:rPr lang="fr-FR" sz="3200" dirty="0">
                <a:latin typeface="Bernard MT Condensed" panose="02050806060905020404" pitchFamily="18" charset="0"/>
              </a:rPr>
              <a:t> une obstruction des voies aériennes supérieures.</a:t>
            </a:r>
          </a:p>
          <a:p>
            <a:pPr lvl="0">
              <a:buFont typeface="Wingdings" panose="05000000000000000000" pitchFamily="2" charset="2"/>
              <a:buChar char="§"/>
            </a:pPr>
            <a:r>
              <a:rPr lang="fr-FR" sz="3200" dirty="0">
                <a:latin typeface="Bernard MT Condensed" panose="02050806060905020404" pitchFamily="18" charset="0"/>
              </a:rPr>
              <a:t>Risque potentiel d’accident </a:t>
            </a:r>
            <a:r>
              <a:rPr lang="fr-FR" sz="3200" i="1" dirty="0">
                <a:latin typeface="Bernard MT Condensed" panose="02050806060905020404" pitchFamily="18" charset="0"/>
              </a:rPr>
              <a:t>relié à</a:t>
            </a:r>
            <a:r>
              <a:rPr lang="fr-FR" sz="3200" dirty="0">
                <a:latin typeface="Bernard MT Condensed" panose="02050806060905020404" pitchFamily="18" charset="0"/>
              </a:rPr>
              <a:t> un déficit visuel</a:t>
            </a:r>
            <a:r>
              <a:rPr lang="fr-FR" sz="3200" dirty="0"/>
              <a:t>.</a:t>
            </a:r>
          </a:p>
        </p:txBody>
      </p:sp>
    </p:spTree>
    <p:extLst>
      <p:ext uri="{BB962C8B-B14F-4D97-AF65-F5344CB8AC3E}">
        <p14:creationId xmlns:p14="http://schemas.microsoft.com/office/powerpoint/2010/main" val="5758245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5494" y="594359"/>
            <a:ext cx="3603812" cy="2286000"/>
          </a:xfrm>
        </p:spPr>
        <p:txBody>
          <a:bodyPr>
            <a:noAutofit/>
          </a:bodyPr>
          <a:lstStyle/>
          <a:p>
            <a:pPr algn="ctr"/>
            <a:r>
              <a:rPr lang="fr-FR" sz="4000" b="1" dirty="0">
                <a:latin typeface="Bernard MT Condensed" panose="02050806060905020404" pitchFamily="18" charset="0"/>
              </a:rPr>
              <a:t>ANALYSE ET INTERPRÉTATION DES DONNÉES</a:t>
            </a:r>
            <a:endParaRPr lang="fr-FR" sz="4000" dirty="0">
              <a:latin typeface="Bernard MT Condensed" panose="02050806060905020404" pitchFamily="18" charset="0"/>
            </a:endParaRPr>
          </a:p>
        </p:txBody>
      </p:sp>
      <p:sp>
        <p:nvSpPr>
          <p:cNvPr id="4" name="Espace réservé du contenu 3"/>
          <p:cNvSpPr>
            <a:spLocks noGrp="1"/>
          </p:cNvSpPr>
          <p:nvPr>
            <p:ph idx="1"/>
          </p:nvPr>
        </p:nvSpPr>
        <p:spPr>
          <a:xfrm>
            <a:off x="4249269" y="1089211"/>
            <a:ext cx="7382437" cy="4639236"/>
          </a:xfrm>
        </p:spPr>
        <p:txBody>
          <a:bodyPr>
            <a:noAutofit/>
          </a:bodyPr>
          <a:lstStyle/>
          <a:p>
            <a:pPr>
              <a:lnSpc>
                <a:spcPct val="150000"/>
              </a:lnSpc>
            </a:pPr>
            <a:r>
              <a:rPr lang="fr-FR" sz="3200" dirty="0">
                <a:latin typeface="Bernard MT Condensed" panose="02050806060905020404" pitchFamily="18" charset="0"/>
              </a:rPr>
              <a:t>On parle de </a:t>
            </a:r>
            <a:r>
              <a:rPr lang="fr-FR" sz="3200" b="1" i="1" dirty="0">
                <a:latin typeface="Bernard MT Condensed" panose="02050806060905020404" pitchFamily="18" charset="0"/>
              </a:rPr>
              <a:t>facteurs contributifs ou facteurs étiologiques secondaires</a:t>
            </a:r>
            <a:r>
              <a:rPr lang="fr-FR" sz="3200" dirty="0">
                <a:latin typeface="Bernard MT Condensed" panose="02050806060905020404" pitchFamily="18" charset="0"/>
              </a:rPr>
              <a:t>, lorsqu’il arrive parfois qu’une source de difficulté soit identifiée pour un problème, mais à l’analyse, on s’aperçoit que cet élément négatif n’agit pas seul et que d’autres facteurs entrent en jeu pour accentuer et compliquer l’influence de la source première.</a:t>
            </a:r>
          </a:p>
        </p:txBody>
      </p:sp>
    </p:spTree>
    <p:extLst>
      <p:ext uri="{BB962C8B-B14F-4D97-AF65-F5344CB8AC3E}">
        <p14:creationId xmlns:p14="http://schemas.microsoft.com/office/powerpoint/2010/main" val="4687668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5494" y="594359"/>
            <a:ext cx="3603812" cy="2286000"/>
          </a:xfrm>
        </p:spPr>
        <p:txBody>
          <a:bodyPr>
            <a:noAutofit/>
          </a:bodyPr>
          <a:lstStyle/>
          <a:p>
            <a:pPr algn="ctr"/>
            <a:r>
              <a:rPr lang="fr-FR" sz="4000" b="1" dirty="0">
                <a:latin typeface="Bernard MT Condensed" panose="02050806060905020404" pitchFamily="18" charset="0"/>
              </a:rPr>
              <a:t>ANALYSE ET INTERPRÉTATION DES DONNÉES</a:t>
            </a:r>
            <a:endParaRPr lang="fr-FR" sz="4000" dirty="0">
              <a:latin typeface="Bernard MT Condensed" panose="02050806060905020404" pitchFamily="18" charset="0"/>
            </a:endParaRPr>
          </a:p>
        </p:txBody>
      </p:sp>
      <p:sp>
        <p:nvSpPr>
          <p:cNvPr id="4" name="Espace réservé du contenu 3"/>
          <p:cNvSpPr>
            <a:spLocks noGrp="1"/>
          </p:cNvSpPr>
          <p:nvPr>
            <p:ph idx="1"/>
          </p:nvPr>
        </p:nvSpPr>
        <p:spPr>
          <a:xfrm>
            <a:off x="4249269" y="1089211"/>
            <a:ext cx="7382437" cy="4424083"/>
          </a:xfrm>
        </p:spPr>
        <p:txBody>
          <a:bodyPr>
            <a:noAutofit/>
          </a:bodyPr>
          <a:lstStyle/>
          <a:p>
            <a:pPr>
              <a:lnSpc>
                <a:spcPct val="150000"/>
              </a:lnSpc>
            </a:pPr>
            <a:r>
              <a:rPr lang="fr-FR" sz="3200" b="1" dirty="0">
                <a:latin typeface="Bernard MT Condensed" panose="02050806060905020404" pitchFamily="18" charset="0"/>
              </a:rPr>
              <a:t>Exemple :</a:t>
            </a:r>
            <a:endParaRPr lang="fr-FR" sz="3200" dirty="0">
              <a:latin typeface="Bernard MT Condensed" panose="02050806060905020404" pitchFamily="18" charset="0"/>
            </a:endParaRPr>
          </a:p>
          <a:p>
            <a:pPr>
              <a:lnSpc>
                <a:spcPct val="150000"/>
              </a:lnSpc>
              <a:spcBef>
                <a:spcPts val="600"/>
              </a:spcBef>
              <a:spcAft>
                <a:spcPts val="600"/>
              </a:spcAft>
            </a:pPr>
            <a:r>
              <a:rPr lang="fr-FR" sz="3200" dirty="0">
                <a:latin typeface="Bernard MT Condensed" panose="02050806060905020404" pitchFamily="18" charset="0"/>
              </a:rPr>
              <a:t>Difficultés à s’alimenter </a:t>
            </a:r>
            <a:r>
              <a:rPr lang="fr-FR" sz="3200" i="1" dirty="0">
                <a:latin typeface="Bernard MT Condensed" panose="02050806060905020404" pitchFamily="18" charset="0"/>
              </a:rPr>
              <a:t>reliées au</a:t>
            </a:r>
            <a:r>
              <a:rPr lang="fr-FR" sz="3200" dirty="0">
                <a:latin typeface="Bernard MT Condensed" panose="02050806060905020404" pitchFamily="18" charset="0"/>
              </a:rPr>
              <a:t> dégoût pour son régime alimentaire prescrit aggravées par les fortes émotions.</a:t>
            </a:r>
          </a:p>
          <a:p>
            <a:pPr>
              <a:lnSpc>
                <a:spcPct val="150000"/>
              </a:lnSpc>
            </a:pPr>
            <a:r>
              <a:rPr lang="fr-FR" sz="3200" b="1" dirty="0">
                <a:latin typeface="Bernard MT Condensed" panose="02050806060905020404" pitchFamily="18" charset="0"/>
              </a:rPr>
              <a:t>N.B</a:t>
            </a:r>
            <a:r>
              <a:rPr lang="fr-FR" sz="3200" dirty="0">
                <a:latin typeface="Bernard MT Condensed" panose="02050806060905020404" pitchFamily="18" charset="0"/>
              </a:rPr>
              <a:t> : les fortes émotions constituent le facteur constructif ou facteur étiologique secondaire.</a:t>
            </a:r>
          </a:p>
        </p:txBody>
      </p:sp>
    </p:spTree>
    <p:extLst>
      <p:ext uri="{BB962C8B-B14F-4D97-AF65-F5344CB8AC3E}">
        <p14:creationId xmlns:p14="http://schemas.microsoft.com/office/powerpoint/2010/main" val="31620265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pPr algn="ctr"/>
            <a:r>
              <a:rPr lang="fr-FR" sz="4000" b="1" i="1" dirty="0">
                <a:latin typeface="Bernard MT Condensed" panose="02050806060905020404" pitchFamily="18" charset="0"/>
              </a:rPr>
              <a:t>Différence entre un diagnostic médical et un diagnostic infirmier (nursing)</a:t>
            </a:r>
            <a:endParaRPr lang="fr-FR" sz="4000" dirty="0">
              <a:latin typeface="Bernard MT Condensed" panose="02050806060905020404" pitchFamily="18" charset="0"/>
            </a:endParaRPr>
          </a:p>
        </p:txBody>
      </p:sp>
      <p:graphicFrame>
        <p:nvGraphicFramePr>
          <p:cNvPr id="5" name="Tableau 4"/>
          <p:cNvGraphicFramePr>
            <a:graphicFrameLocks noGrp="1"/>
          </p:cNvGraphicFramePr>
          <p:nvPr>
            <p:extLst>
              <p:ext uri="{D42A27DB-BD31-4B8C-83A1-F6EECF244321}">
                <p14:modId xmlns:p14="http://schemas.microsoft.com/office/powerpoint/2010/main" val="2004930832"/>
              </p:ext>
            </p:extLst>
          </p:nvPr>
        </p:nvGraphicFramePr>
        <p:xfrm>
          <a:off x="1097280" y="2095439"/>
          <a:ext cx="10058400" cy="5963671"/>
        </p:xfrm>
        <a:graphic>
          <a:graphicData uri="http://schemas.openxmlformats.org/drawingml/2006/table">
            <a:tbl>
              <a:tblPr firstRow="1" firstCol="1" bandRow="1">
                <a:tableStyleId>{5C22544A-7EE6-4342-B048-85BDC9FD1C3A}</a:tableStyleId>
              </a:tblPr>
              <a:tblGrid>
                <a:gridCol w="5456416">
                  <a:extLst>
                    <a:ext uri="{9D8B030D-6E8A-4147-A177-3AD203B41FA5}">
                      <a16:colId xmlns:a16="http://schemas.microsoft.com/office/drawing/2014/main" xmlns="" val="20000"/>
                    </a:ext>
                  </a:extLst>
                </a:gridCol>
                <a:gridCol w="4601984">
                  <a:extLst>
                    <a:ext uri="{9D8B030D-6E8A-4147-A177-3AD203B41FA5}">
                      <a16:colId xmlns:a16="http://schemas.microsoft.com/office/drawing/2014/main" xmlns="" val="20001"/>
                    </a:ext>
                  </a:extLst>
                </a:gridCol>
              </a:tblGrid>
              <a:tr h="484891">
                <a:tc>
                  <a:txBody>
                    <a:bodyPr/>
                    <a:lstStyle/>
                    <a:p>
                      <a:pPr algn="ctr">
                        <a:lnSpc>
                          <a:spcPct val="107000"/>
                        </a:lnSpc>
                        <a:spcAft>
                          <a:spcPts val="0"/>
                        </a:spcAft>
                      </a:pPr>
                      <a:r>
                        <a:rPr lang="fr-FR" sz="2400" b="1" dirty="0">
                          <a:solidFill>
                            <a:schemeClr val="tx1"/>
                          </a:solidFill>
                          <a:effectLst/>
                          <a:latin typeface="Bernard MT Condensed" panose="02050806060905020404" pitchFamily="18" charset="0"/>
                        </a:rPr>
                        <a:t>Diagnostic infirmier</a:t>
                      </a:r>
                      <a:endParaRPr lang="fr-FR" sz="2000" b="1" dirty="0">
                        <a:solidFill>
                          <a:schemeClr val="tx1"/>
                        </a:solidFill>
                        <a:effectLst/>
                        <a:latin typeface="Bernard MT Condensed" panose="02050806060905020404" pitchFamily="18" charset="0"/>
                        <a:ea typeface="Calibri" panose="020F0502020204030204" pitchFamily="34" charset="0"/>
                        <a:cs typeface="Times New Roman" panose="02020603050405020304" pitchFamily="18" charset="0"/>
                      </a:endParaRPr>
                    </a:p>
                  </a:txBody>
                  <a:tcPr marL="68580" marR="68580" marT="0" marB="0">
                    <a:solidFill>
                      <a:schemeClr val="bg1">
                        <a:lumMod val="95000"/>
                      </a:schemeClr>
                    </a:solidFill>
                  </a:tcPr>
                </a:tc>
                <a:tc>
                  <a:txBody>
                    <a:bodyPr/>
                    <a:lstStyle/>
                    <a:p>
                      <a:pPr algn="ctr">
                        <a:lnSpc>
                          <a:spcPct val="107000"/>
                        </a:lnSpc>
                        <a:spcAft>
                          <a:spcPts val="0"/>
                        </a:spcAft>
                      </a:pPr>
                      <a:r>
                        <a:rPr lang="fr-FR" sz="2800" b="1" dirty="0">
                          <a:solidFill>
                            <a:schemeClr val="tx1"/>
                          </a:solidFill>
                          <a:effectLst/>
                          <a:latin typeface="Bernard MT Condensed" panose="02050806060905020404" pitchFamily="18" charset="0"/>
                        </a:rPr>
                        <a:t>Diagnostic médical</a:t>
                      </a:r>
                      <a:endParaRPr lang="fr-FR" sz="2800" b="1" dirty="0">
                        <a:solidFill>
                          <a:schemeClr val="tx1"/>
                        </a:solidFill>
                        <a:effectLst/>
                        <a:latin typeface="Bernard MT Condensed" panose="02050806060905020404" pitchFamily="18" charset="0"/>
                        <a:ea typeface="Calibri" panose="020F0502020204030204" pitchFamily="34" charset="0"/>
                        <a:cs typeface="Times New Roman" panose="02020603050405020304" pitchFamily="18" charset="0"/>
                      </a:endParaRPr>
                    </a:p>
                  </a:txBody>
                  <a:tcPr marL="68580" marR="68580" marT="0" marB="0">
                    <a:solidFill>
                      <a:schemeClr val="bg2">
                        <a:lumMod val="90000"/>
                      </a:schemeClr>
                    </a:solidFill>
                  </a:tcPr>
                </a:tc>
                <a:extLst>
                  <a:ext uri="{0D108BD9-81ED-4DB2-BD59-A6C34878D82A}">
                    <a16:rowId xmlns:a16="http://schemas.microsoft.com/office/drawing/2014/main" xmlns="" val="10000"/>
                  </a:ext>
                </a:extLst>
              </a:tr>
              <a:tr h="404088">
                <a:tc>
                  <a:txBody>
                    <a:bodyPr/>
                    <a:lstStyle/>
                    <a:p>
                      <a:pPr algn="just">
                        <a:lnSpc>
                          <a:spcPct val="107000"/>
                        </a:lnSpc>
                        <a:spcAft>
                          <a:spcPts val="0"/>
                        </a:spcAft>
                      </a:pPr>
                      <a:r>
                        <a:rPr lang="fr-FR" sz="2800" b="0" dirty="0">
                          <a:solidFill>
                            <a:schemeClr val="tx1"/>
                          </a:solidFill>
                          <a:effectLst/>
                          <a:latin typeface="Bernard MT Condensed" panose="02050806060905020404" pitchFamily="18" charset="0"/>
                        </a:rPr>
                        <a:t>Orienté vers l’individu</a:t>
                      </a:r>
                      <a:endParaRPr lang="fr-FR" sz="2800" b="0" dirty="0">
                        <a:solidFill>
                          <a:schemeClr val="tx1"/>
                        </a:solidFill>
                        <a:effectLst/>
                        <a:latin typeface="Bernard MT Condensed" panose="02050806060905020404" pitchFamily="18" charset="0"/>
                        <a:ea typeface="Calibri" panose="020F0502020204030204" pitchFamily="34" charset="0"/>
                        <a:cs typeface="Times New Roman" panose="02020603050405020304" pitchFamily="18" charset="0"/>
                      </a:endParaRPr>
                    </a:p>
                  </a:txBody>
                  <a:tcPr marL="68580" marR="68580" marT="0" marB="0">
                    <a:solidFill>
                      <a:schemeClr val="bg1">
                        <a:lumMod val="95000"/>
                      </a:schemeClr>
                    </a:solidFill>
                  </a:tcPr>
                </a:tc>
                <a:tc>
                  <a:txBody>
                    <a:bodyPr/>
                    <a:lstStyle/>
                    <a:p>
                      <a:pPr algn="just">
                        <a:lnSpc>
                          <a:spcPct val="107000"/>
                        </a:lnSpc>
                        <a:spcAft>
                          <a:spcPts val="0"/>
                        </a:spcAft>
                      </a:pPr>
                      <a:r>
                        <a:rPr lang="fr-FR" sz="2800" b="0" dirty="0">
                          <a:solidFill>
                            <a:schemeClr val="tx1"/>
                          </a:solidFill>
                          <a:effectLst/>
                          <a:latin typeface="Bernard MT Condensed" panose="02050806060905020404" pitchFamily="18" charset="0"/>
                        </a:rPr>
                        <a:t>Orienté vers la pathologie</a:t>
                      </a:r>
                      <a:endParaRPr lang="fr-FR" sz="2800" b="0" dirty="0">
                        <a:solidFill>
                          <a:schemeClr val="tx1"/>
                        </a:solidFill>
                        <a:effectLst/>
                        <a:latin typeface="Bernard MT Condensed" panose="02050806060905020404" pitchFamily="18" charset="0"/>
                        <a:ea typeface="Calibri" panose="020F0502020204030204" pitchFamily="34" charset="0"/>
                        <a:cs typeface="Times New Roman" panose="02020603050405020304" pitchFamily="18" charset="0"/>
                      </a:endParaRPr>
                    </a:p>
                  </a:txBody>
                  <a:tcPr marL="68580" marR="68580" marT="0" marB="0">
                    <a:solidFill>
                      <a:schemeClr val="bg2">
                        <a:lumMod val="90000"/>
                      </a:schemeClr>
                    </a:solidFill>
                  </a:tcPr>
                </a:tc>
                <a:extLst>
                  <a:ext uri="{0D108BD9-81ED-4DB2-BD59-A6C34878D82A}">
                    <a16:rowId xmlns:a16="http://schemas.microsoft.com/office/drawing/2014/main" xmlns="" val="10001"/>
                  </a:ext>
                </a:extLst>
              </a:tr>
              <a:tr h="808177">
                <a:tc>
                  <a:txBody>
                    <a:bodyPr/>
                    <a:lstStyle/>
                    <a:p>
                      <a:pPr>
                        <a:lnSpc>
                          <a:spcPct val="107000"/>
                        </a:lnSpc>
                        <a:spcAft>
                          <a:spcPts val="0"/>
                        </a:spcAft>
                      </a:pPr>
                      <a:r>
                        <a:rPr lang="fr-FR" sz="2800" b="0" dirty="0">
                          <a:solidFill>
                            <a:schemeClr val="tx1"/>
                          </a:solidFill>
                          <a:effectLst/>
                          <a:latin typeface="Bernard MT Condensed" panose="02050806060905020404" pitchFamily="18" charset="0"/>
                        </a:rPr>
                        <a:t>Décrit la réaction de l’individu face au processus de la maladie</a:t>
                      </a:r>
                      <a:endParaRPr lang="fr-FR" sz="2800" b="0" dirty="0">
                        <a:solidFill>
                          <a:schemeClr val="tx1"/>
                        </a:solidFill>
                        <a:effectLst/>
                        <a:latin typeface="Bernard MT Condensed" panose="02050806060905020404" pitchFamily="18" charset="0"/>
                        <a:ea typeface="Calibri" panose="020F0502020204030204" pitchFamily="34" charset="0"/>
                        <a:cs typeface="Times New Roman" panose="02020603050405020304" pitchFamily="18" charset="0"/>
                      </a:endParaRPr>
                    </a:p>
                  </a:txBody>
                  <a:tcPr marL="68580" marR="68580" marT="0" marB="0">
                    <a:solidFill>
                      <a:schemeClr val="bg1">
                        <a:lumMod val="95000"/>
                      </a:schemeClr>
                    </a:solidFill>
                  </a:tcPr>
                </a:tc>
                <a:tc>
                  <a:txBody>
                    <a:bodyPr/>
                    <a:lstStyle/>
                    <a:p>
                      <a:pPr>
                        <a:lnSpc>
                          <a:spcPct val="107000"/>
                        </a:lnSpc>
                        <a:spcAft>
                          <a:spcPts val="0"/>
                        </a:spcAft>
                      </a:pPr>
                      <a:r>
                        <a:rPr lang="fr-FR" sz="2800" b="0" dirty="0">
                          <a:solidFill>
                            <a:schemeClr val="tx1"/>
                          </a:solidFill>
                          <a:effectLst/>
                          <a:latin typeface="Bernard MT Condensed" panose="02050806060905020404" pitchFamily="18" charset="0"/>
                        </a:rPr>
                        <a:t>Décrit le processus de la pathologie</a:t>
                      </a:r>
                      <a:endParaRPr lang="fr-FR" sz="2800" b="0" dirty="0">
                        <a:solidFill>
                          <a:schemeClr val="tx1"/>
                        </a:solidFill>
                        <a:effectLst/>
                        <a:latin typeface="Bernard MT Condensed" panose="02050806060905020404" pitchFamily="18" charset="0"/>
                        <a:ea typeface="Calibri" panose="020F0502020204030204" pitchFamily="34" charset="0"/>
                        <a:cs typeface="Times New Roman" panose="02020603050405020304" pitchFamily="18" charset="0"/>
                      </a:endParaRPr>
                    </a:p>
                  </a:txBody>
                  <a:tcPr marL="68580" marR="68580" marT="0" marB="0">
                    <a:solidFill>
                      <a:schemeClr val="bg2">
                        <a:lumMod val="90000"/>
                      </a:schemeClr>
                    </a:solidFill>
                  </a:tcPr>
                </a:tc>
                <a:extLst>
                  <a:ext uri="{0D108BD9-81ED-4DB2-BD59-A6C34878D82A}">
                    <a16:rowId xmlns:a16="http://schemas.microsoft.com/office/drawing/2014/main" xmlns="" val="10002"/>
                  </a:ext>
                </a:extLst>
              </a:tr>
              <a:tr h="1212265">
                <a:tc>
                  <a:txBody>
                    <a:bodyPr/>
                    <a:lstStyle/>
                    <a:p>
                      <a:pPr>
                        <a:lnSpc>
                          <a:spcPct val="107000"/>
                        </a:lnSpc>
                        <a:spcAft>
                          <a:spcPts val="0"/>
                        </a:spcAft>
                      </a:pPr>
                      <a:r>
                        <a:rPr lang="fr-FR" sz="2800" b="0" dirty="0">
                          <a:solidFill>
                            <a:schemeClr val="tx1"/>
                          </a:solidFill>
                          <a:effectLst/>
                          <a:latin typeface="Bernard MT Condensed" panose="02050806060905020404" pitchFamily="18" charset="0"/>
                        </a:rPr>
                        <a:t>Oriente l’infirmier vers les activités autonomes ou guide ses actes infirmiers autonomes de soins infirmiers et l’évaluation</a:t>
                      </a:r>
                      <a:endParaRPr lang="fr-FR" sz="2800" b="0" dirty="0">
                        <a:solidFill>
                          <a:schemeClr val="tx1"/>
                        </a:solidFill>
                        <a:effectLst/>
                        <a:latin typeface="Bernard MT Condensed" panose="02050806060905020404" pitchFamily="18" charset="0"/>
                        <a:ea typeface="Calibri" panose="020F0502020204030204" pitchFamily="34" charset="0"/>
                        <a:cs typeface="Times New Roman" panose="02020603050405020304" pitchFamily="18" charset="0"/>
                      </a:endParaRPr>
                    </a:p>
                  </a:txBody>
                  <a:tcPr marL="68580" marR="68580" marT="0" marB="0">
                    <a:solidFill>
                      <a:schemeClr val="bg1">
                        <a:lumMod val="95000"/>
                      </a:schemeClr>
                    </a:solidFill>
                  </a:tcPr>
                </a:tc>
                <a:tc>
                  <a:txBody>
                    <a:bodyPr/>
                    <a:lstStyle/>
                    <a:p>
                      <a:pPr>
                        <a:lnSpc>
                          <a:spcPct val="107000"/>
                        </a:lnSpc>
                        <a:spcAft>
                          <a:spcPts val="0"/>
                        </a:spcAft>
                      </a:pPr>
                      <a:r>
                        <a:rPr lang="fr-FR" sz="2800" b="0" dirty="0">
                          <a:solidFill>
                            <a:schemeClr val="tx1"/>
                          </a:solidFill>
                          <a:effectLst/>
                          <a:latin typeface="Bernard MT Condensed" panose="02050806060905020404" pitchFamily="18" charset="0"/>
                        </a:rPr>
                        <a:t>Orienté vers l’acte médical (parfois délégué à l’infirmier)</a:t>
                      </a:r>
                      <a:endParaRPr lang="fr-FR" sz="2800" b="0" dirty="0">
                        <a:solidFill>
                          <a:schemeClr val="tx1"/>
                        </a:solidFill>
                        <a:effectLst/>
                        <a:latin typeface="Bernard MT Condensed" panose="02050806060905020404" pitchFamily="18" charset="0"/>
                        <a:ea typeface="Calibri" panose="020F0502020204030204" pitchFamily="34" charset="0"/>
                        <a:cs typeface="Times New Roman" panose="02020603050405020304" pitchFamily="18" charset="0"/>
                      </a:endParaRPr>
                    </a:p>
                  </a:txBody>
                  <a:tcPr marL="68580" marR="68580" marT="0" marB="0">
                    <a:solidFill>
                      <a:schemeClr val="bg2">
                        <a:lumMod val="90000"/>
                      </a:schemeClr>
                    </a:solidFill>
                  </a:tcPr>
                </a:tc>
                <a:extLst>
                  <a:ext uri="{0D108BD9-81ED-4DB2-BD59-A6C34878D82A}">
                    <a16:rowId xmlns:a16="http://schemas.microsoft.com/office/drawing/2014/main" xmlns="" val="10003"/>
                  </a:ext>
                </a:extLst>
              </a:tr>
              <a:tr h="1486091">
                <a:tc>
                  <a:txBody>
                    <a:bodyPr/>
                    <a:lstStyle/>
                    <a:p>
                      <a:pPr>
                        <a:lnSpc>
                          <a:spcPct val="107000"/>
                        </a:lnSpc>
                        <a:spcAft>
                          <a:spcPts val="0"/>
                        </a:spcAft>
                      </a:pPr>
                      <a:r>
                        <a:rPr lang="fr-FR" sz="2800" b="0" dirty="0">
                          <a:solidFill>
                            <a:schemeClr val="tx1"/>
                          </a:solidFill>
                          <a:effectLst/>
                          <a:latin typeface="Bernard MT Condensed" panose="02050806060905020404" pitchFamily="18" charset="0"/>
                        </a:rPr>
                        <a:t>Ne possède pas une classification universelle acceptable</a:t>
                      </a:r>
                    </a:p>
                    <a:p>
                      <a:pPr>
                        <a:lnSpc>
                          <a:spcPct val="107000"/>
                        </a:lnSpc>
                        <a:spcAft>
                          <a:spcPts val="0"/>
                        </a:spcAft>
                      </a:pPr>
                      <a:r>
                        <a:rPr lang="fr-FR" sz="2800" b="0" dirty="0">
                          <a:solidFill>
                            <a:schemeClr val="tx1"/>
                          </a:solidFill>
                          <a:effectLst/>
                          <a:latin typeface="Bernard MT Condensed" panose="02050806060905020404" pitchFamily="18" charset="0"/>
                        </a:rPr>
                        <a:t>Complémentaire du diagnostic médical</a:t>
                      </a:r>
                      <a:endParaRPr lang="fr-FR" sz="2800" b="0" dirty="0">
                        <a:solidFill>
                          <a:schemeClr val="tx1"/>
                        </a:solidFill>
                        <a:effectLst/>
                        <a:latin typeface="Bernard MT Condensed" panose="02050806060905020404" pitchFamily="18" charset="0"/>
                        <a:ea typeface="Calibri" panose="020F0502020204030204" pitchFamily="34" charset="0"/>
                        <a:cs typeface="Times New Roman" panose="02020603050405020304" pitchFamily="18" charset="0"/>
                      </a:endParaRPr>
                    </a:p>
                  </a:txBody>
                  <a:tcPr marL="68580" marR="68580" marT="0" marB="0">
                    <a:solidFill>
                      <a:schemeClr val="bg1">
                        <a:lumMod val="95000"/>
                      </a:schemeClr>
                    </a:solidFill>
                  </a:tcPr>
                </a:tc>
                <a:tc>
                  <a:txBody>
                    <a:bodyPr/>
                    <a:lstStyle/>
                    <a:p>
                      <a:pPr>
                        <a:lnSpc>
                          <a:spcPct val="107000"/>
                        </a:lnSpc>
                        <a:spcAft>
                          <a:spcPts val="0"/>
                        </a:spcAft>
                      </a:pPr>
                      <a:r>
                        <a:rPr lang="fr-FR" sz="2800" b="0" dirty="0">
                          <a:solidFill>
                            <a:schemeClr val="tx1"/>
                          </a:solidFill>
                          <a:effectLst/>
                          <a:latin typeface="Bernard MT Condensed" panose="02050806060905020404" pitchFamily="18" charset="0"/>
                        </a:rPr>
                        <a:t>Possède une classification universelle acceptable, bien développée</a:t>
                      </a:r>
                    </a:p>
                    <a:p>
                      <a:pPr>
                        <a:lnSpc>
                          <a:spcPct val="107000"/>
                        </a:lnSpc>
                        <a:spcAft>
                          <a:spcPts val="0"/>
                        </a:spcAft>
                      </a:pPr>
                      <a:r>
                        <a:rPr lang="fr-FR" sz="2800" b="0" dirty="0">
                          <a:solidFill>
                            <a:schemeClr val="tx1"/>
                          </a:solidFill>
                          <a:effectLst/>
                          <a:latin typeface="Bernard MT Condensed" panose="02050806060905020404" pitchFamily="18" charset="0"/>
                        </a:rPr>
                        <a:t>Complémentaire du diagnostic infirmier</a:t>
                      </a:r>
                      <a:endParaRPr lang="fr-FR" sz="2800" b="0" dirty="0">
                        <a:solidFill>
                          <a:schemeClr val="tx1"/>
                        </a:solidFill>
                        <a:effectLst/>
                        <a:latin typeface="Bernard MT Condensed" panose="02050806060905020404" pitchFamily="18" charset="0"/>
                        <a:ea typeface="Calibri" panose="020F0502020204030204" pitchFamily="34" charset="0"/>
                        <a:cs typeface="Times New Roman" panose="02020603050405020304" pitchFamily="18" charset="0"/>
                      </a:endParaRPr>
                    </a:p>
                  </a:txBody>
                  <a:tcPr marL="68580" marR="68580" marT="0" marB="0">
                    <a:solidFill>
                      <a:schemeClr val="bg2">
                        <a:lumMod val="90000"/>
                      </a:schemeClr>
                    </a:solidFill>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6399533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5152" y="2073982"/>
            <a:ext cx="11631707" cy="4340547"/>
          </a:xfrm>
          <a:prstGeom prst="rect">
            <a:avLst/>
          </a:prstGeom>
        </p:spPr>
        <p:txBody>
          <a:bodyPr wrap="square">
            <a:spAutoFit/>
          </a:bodyPr>
          <a:lstStyle/>
          <a:p>
            <a:pPr algn="just">
              <a:lnSpc>
                <a:spcPct val="107000"/>
              </a:lnSpc>
              <a:spcAft>
                <a:spcPts val="0"/>
              </a:spcAft>
            </a:pPr>
            <a:r>
              <a:rPr lang="fr-FR" sz="3600" b="1" dirty="0">
                <a:latin typeface="Bernard MT Condensed" panose="02050806060905020404" pitchFamily="18" charset="0"/>
                <a:ea typeface="Calibri" panose="020F0502020204030204" pitchFamily="34" charset="0"/>
                <a:cs typeface="Times New Roman" panose="02020603050405020304" pitchFamily="18" charset="0"/>
              </a:rPr>
              <a:t>OBJECTIF GENERAL</a:t>
            </a:r>
          </a:p>
          <a:p>
            <a:pPr algn="just">
              <a:lnSpc>
                <a:spcPct val="107000"/>
              </a:lnSpc>
              <a:spcAft>
                <a:spcPts val="0"/>
              </a:spcAft>
            </a:pPr>
            <a:endParaRPr lang="fr-FR" sz="3200" dirty="0">
              <a:latin typeface="Bernard MT Condensed" panose="02050806060905020404" pitchFamily="18" charset="0"/>
              <a:ea typeface="Calibri" panose="020F0502020204030204" pitchFamily="34" charset="0"/>
              <a:cs typeface="Times New Roman" panose="02020603050405020304" pitchFamily="18" charset="0"/>
            </a:endParaRPr>
          </a:p>
          <a:p>
            <a:pPr algn="just">
              <a:lnSpc>
                <a:spcPct val="107000"/>
              </a:lnSpc>
              <a:spcAft>
                <a:spcPts val="0"/>
              </a:spcAft>
            </a:pPr>
            <a:r>
              <a:rPr lang="fr-FR" sz="5400" dirty="0">
                <a:latin typeface="Bernard MT Condensed" panose="02050806060905020404" pitchFamily="18" charset="0"/>
                <a:ea typeface="Calibri" panose="020F0502020204030204" pitchFamily="34" charset="0"/>
                <a:cs typeface="Times New Roman" panose="02020603050405020304" pitchFamily="18" charset="0"/>
              </a:rPr>
              <a:t>Posséder une vue d’ensemble de la démarche scientifique ainsi que les objectifs qui sous-tendent son utilisation</a:t>
            </a:r>
            <a:r>
              <a:rPr lang="fr-FR" sz="3200" dirty="0">
                <a:latin typeface="Bernard MT Condensed" panose="02050806060905020404" pitchFamily="18" charset="0"/>
                <a:ea typeface="Calibri" panose="020F0502020204030204" pitchFamily="34" charset="0"/>
                <a:cs typeface="Times New Roman" panose="02020603050405020304" pitchFamily="18" charset="0"/>
              </a:rPr>
              <a:t>.</a:t>
            </a:r>
            <a:endParaRPr lang="fr-FR" sz="2800" dirty="0">
              <a:latin typeface="Bernard MT Condensed" panose="02050806060905020404" pitchFamily="18" charset="0"/>
              <a:ea typeface="Calibri" panose="020F0502020204030204" pitchFamily="34" charset="0"/>
              <a:cs typeface="Times New Roman" panose="02020603050405020304" pitchFamily="18" charset="0"/>
            </a:endParaRPr>
          </a:p>
          <a:p>
            <a:pPr algn="just">
              <a:lnSpc>
                <a:spcPct val="107000"/>
              </a:lnSpc>
              <a:spcAft>
                <a:spcPts val="0"/>
              </a:spcAft>
            </a:pPr>
            <a:r>
              <a:rPr lang="fr-FR" sz="2800" b="1" dirty="0">
                <a:latin typeface="Bernard MT Condensed" panose="02050806060905020404" pitchFamily="18" charset="0"/>
                <a:ea typeface="Calibri" panose="020F0502020204030204" pitchFamily="34" charset="0"/>
                <a:cs typeface="Times New Roman" panose="02020603050405020304" pitchFamily="18" charset="0"/>
              </a:rPr>
              <a:t> </a:t>
            </a:r>
            <a:endParaRPr lang="fr-FR" sz="2400" dirty="0">
              <a:latin typeface="Bernard MT Condensed" panose="020508060609050204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657105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1024" y="594359"/>
            <a:ext cx="3818964" cy="2286000"/>
          </a:xfrm>
        </p:spPr>
        <p:txBody>
          <a:bodyPr>
            <a:normAutofit/>
          </a:bodyPr>
          <a:lstStyle/>
          <a:p>
            <a:pPr algn="ctr"/>
            <a:r>
              <a:rPr lang="fr-FR" sz="4000" b="1" dirty="0">
                <a:latin typeface="Bernard MT Condensed" panose="02050806060905020404" pitchFamily="18" charset="0"/>
              </a:rPr>
              <a:t>PLANIFICATION DES INTERVENTIONS  </a:t>
            </a:r>
            <a:endParaRPr lang="fr-FR" sz="4000" dirty="0">
              <a:latin typeface="Bernard MT Condensed" panose="02050806060905020404" pitchFamily="18" charset="0"/>
            </a:endParaRPr>
          </a:p>
        </p:txBody>
      </p:sp>
      <p:sp>
        <p:nvSpPr>
          <p:cNvPr id="5" name="Espace réservé du contenu 4"/>
          <p:cNvSpPr>
            <a:spLocks noGrp="1"/>
          </p:cNvSpPr>
          <p:nvPr>
            <p:ph idx="1"/>
          </p:nvPr>
        </p:nvSpPr>
        <p:spPr>
          <a:xfrm>
            <a:off x="4746812" y="1982098"/>
            <a:ext cx="6559475" cy="2563008"/>
          </a:xfrm>
        </p:spPr>
        <p:txBody>
          <a:bodyPr>
            <a:noAutofit/>
          </a:bodyPr>
          <a:lstStyle/>
          <a:p>
            <a:pPr>
              <a:spcAft>
                <a:spcPts val="1200"/>
              </a:spcAft>
            </a:pPr>
            <a:r>
              <a:rPr lang="fr-FR" sz="3200" dirty="0">
                <a:latin typeface="Bernard MT Condensed" panose="02050806060905020404" pitchFamily="18" charset="0"/>
              </a:rPr>
              <a:t>La planification des interventions  a deux composantes :</a:t>
            </a:r>
          </a:p>
          <a:p>
            <a:pPr lvl="0">
              <a:spcAft>
                <a:spcPts val="1200"/>
              </a:spcAft>
              <a:buFont typeface="Wingdings" panose="05000000000000000000" pitchFamily="2" charset="2"/>
              <a:buChar char="§"/>
            </a:pPr>
            <a:r>
              <a:rPr lang="fr-FR" sz="3200" dirty="0">
                <a:latin typeface="Bernard MT Condensed" panose="02050806060905020404" pitchFamily="18" charset="0"/>
              </a:rPr>
              <a:t>La fixation des objectifs de soins à court terme, à moyen terme et à long terme</a:t>
            </a:r>
          </a:p>
          <a:p>
            <a:pPr lvl="0">
              <a:spcAft>
                <a:spcPts val="1200"/>
              </a:spcAft>
              <a:buFont typeface="Wingdings" panose="05000000000000000000" pitchFamily="2" charset="2"/>
              <a:buChar char="§"/>
            </a:pPr>
            <a:r>
              <a:rPr lang="fr-FR" sz="3200" dirty="0">
                <a:latin typeface="Bernard MT Condensed" panose="02050806060905020404" pitchFamily="18" charset="0"/>
              </a:rPr>
              <a:t>La détermination des interventions infirmières.</a:t>
            </a:r>
          </a:p>
          <a:p>
            <a:pPr>
              <a:spcAft>
                <a:spcPts val="1200"/>
              </a:spcAft>
            </a:pPr>
            <a:r>
              <a:rPr lang="fr-FR" sz="3200" dirty="0">
                <a:latin typeface="Bernard MT Condensed" panose="02050806060905020404" pitchFamily="18" charset="0"/>
              </a:rPr>
              <a:t> </a:t>
            </a:r>
          </a:p>
          <a:p>
            <a:pPr>
              <a:spcAft>
                <a:spcPts val="1200"/>
              </a:spcAft>
            </a:pPr>
            <a:endParaRPr lang="fr-FR" sz="2400" dirty="0">
              <a:latin typeface="Candara" panose="020E0502030303020204" pitchFamily="34" charset="0"/>
            </a:endParaRPr>
          </a:p>
        </p:txBody>
      </p:sp>
    </p:spTree>
    <p:extLst>
      <p:ext uri="{BB962C8B-B14F-4D97-AF65-F5344CB8AC3E}">
        <p14:creationId xmlns:p14="http://schemas.microsoft.com/office/powerpoint/2010/main" val="15178623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1024" y="594359"/>
            <a:ext cx="3818964" cy="2286000"/>
          </a:xfrm>
        </p:spPr>
        <p:txBody>
          <a:bodyPr>
            <a:normAutofit/>
          </a:bodyPr>
          <a:lstStyle/>
          <a:p>
            <a:pPr algn="ctr"/>
            <a:r>
              <a:rPr lang="fr-FR" sz="4400" b="1" dirty="0">
                <a:latin typeface="Bernard MT Condensed" panose="02050806060905020404" pitchFamily="18" charset="0"/>
              </a:rPr>
              <a:t>PLANIFICATION DES INTERVENTIONS  </a:t>
            </a:r>
            <a:endParaRPr lang="fr-FR" sz="4400" dirty="0">
              <a:latin typeface="Bernard MT Condensed" panose="02050806060905020404" pitchFamily="18" charset="0"/>
            </a:endParaRPr>
          </a:p>
        </p:txBody>
      </p:sp>
      <p:sp>
        <p:nvSpPr>
          <p:cNvPr id="5" name="Espace réservé du contenu 4"/>
          <p:cNvSpPr>
            <a:spLocks noGrp="1"/>
          </p:cNvSpPr>
          <p:nvPr>
            <p:ph idx="1"/>
          </p:nvPr>
        </p:nvSpPr>
        <p:spPr>
          <a:xfrm>
            <a:off x="4397189" y="839098"/>
            <a:ext cx="7368988" cy="5507914"/>
          </a:xfrm>
        </p:spPr>
        <p:txBody>
          <a:bodyPr>
            <a:noAutofit/>
          </a:bodyPr>
          <a:lstStyle/>
          <a:p>
            <a:pPr>
              <a:spcAft>
                <a:spcPts val="1800"/>
              </a:spcAft>
              <a:buFont typeface="Wingdings" panose="05000000000000000000" pitchFamily="2" charset="2"/>
              <a:buChar char="q"/>
            </a:pPr>
            <a:r>
              <a:rPr lang="fr-FR" sz="3200" b="1" dirty="0">
                <a:latin typeface="Bernard MT Condensed" panose="02050806060905020404" pitchFamily="18" charset="0"/>
              </a:rPr>
              <a:t>La fixation des objectifs (1</a:t>
            </a:r>
            <a:r>
              <a:rPr lang="fr-FR" sz="3200" b="1" baseline="30000" dirty="0">
                <a:latin typeface="Bernard MT Condensed" panose="02050806060905020404" pitchFamily="18" charset="0"/>
              </a:rPr>
              <a:t>er</a:t>
            </a:r>
            <a:r>
              <a:rPr lang="fr-FR" sz="3200" b="1" dirty="0">
                <a:latin typeface="Bernard MT Condensed" panose="02050806060905020404" pitchFamily="18" charset="0"/>
              </a:rPr>
              <a:t> volet de la planification)</a:t>
            </a:r>
          </a:p>
          <a:p>
            <a:pPr marL="538163" lvl="0" indent="-90488">
              <a:buFont typeface="Wingdings" panose="05000000000000000000" pitchFamily="2" charset="2"/>
              <a:buChar char="§"/>
            </a:pPr>
            <a:r>
              <a:rPr lang="fr-FR" sz="3200" b="1" i="1" dirty="0">
                <a:latin typeface="Bernard MT Condensed" panose="02050806060905020404" pitchFamily="18" charset="0"/>
              </a:rPr>
              <a:t>L’objectif de soins </a:t>
            </a:r>
            <a:endParaRPr lang="fr-FR" sz="3200" dirty="0">
              <a:latin typeface="Bernard MT Condensed" panose="02050806060905020404" pitchFamily="18" charset="0"/>
            </a:endParaRPr>
          </a:p>
          <a:p>
            <a:pPr marL="712788" indent="-90488"/>
            <a:r>
              <a:rPr lang="fr-FR" sz="3200" dirty="0">
                <a:latin typeface="Bernard MT Condensed" panose="02050806060905020404" pitchFamily="18" charset="0"/>
              </a:rPr>
              <a:t>C’est la description d’un comportement observable que le soignant attend du client après la mise en œuvre des interventions infirmières. (Ce que le client doit être capable de faire de lui-même après les interventions infirmières). </a:t>
            </a:r>
          </a:p>
          <a:p>
            <a:endParaRPr lang="fr-FR" sz="3200" dirty="0">
              <a:latin typeface="Bernard MT Condensed" panose="02050806060905020404" pitchFamily="18" charset="0"/>
            </a:endParaRPr>
          </a:p>
        </p:txBody>
      </p:sp>
    </p:spTree>
    <p:extLst>
      <p:ext uri="{BB962C8B-B14F-4D97-AF65-F5344CB8AC3E}">
        <p14:creationId xmlns:p14="http://schemas.microsoft.com/office/powerpoint/2010/main" val="1930214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1024" y="594359"/>
            <a:ext cx="3818964" cy="2286000"/>
          </a:xfrm>
        </p:spPr>
        <p:txBody>
          <a:bodyPr>
            <a:normAutofit/>
          </a:bodyPr>
          <a:lstStyle/>
          <a:p>
            <a:pPr algn="ctr"/>
            <a:r>
              <a:rPr lang="fr-FR" sz="4400" b="1" dirty="0">
                <a:latin typeface="Bernard MT Condensed" panose="02050806060905020404" pitchFamily="18" charset="0"/>
              </a:rPr>
              <a:t>PLANIFICATION DES INTERVENTIONS  </a:t>
            </a:r>
            <a:endParaRPr lang="fr-FR" sz="4400" dirty="0">
              <a:latin typeface="Bernard MT Condensed" panose="02050806060905020404" pitchFamily="18" charset="0"/>
            </a:endParaRPr>
          </a:p>
        </p:txBody>
      </p:sp>
      <p:sp>
        <p:nvSpPr>
          <p:cNvPr id="5" name="Espace réservé du contenu 4"/>
          <p:cNvSpPr>
            <a:spLocks noGrp="1"/>
          </p:cNvSpPr>
          <p:nvPr>
            <p:ph idx="1"/>
          </p:nvPr>
        </p:nvSpPr>
        <p:spPr>
          <a:xfrm>
            <a:off x="4397189" y="1040804"/>
            <a:ext cx="7368988" cy="4203549"/>
          </a:xfrm>
        </p:spPr>
        <p:txBody>
          <a:bodyPr>
            <a:noAutofit/>
          </a:bodyPr>
          <a:lstStyle/>
          <a:p>
            <a:pPr>
              <a:spcAft>
                <a:spcPts val="1800"/>
              </a:spcAft>
              <a:buFont typeface="Wingdings" panose="05000000000000000000" pitchFamily="2" charset="2"/>
              <a:buChar char="q"/>
            </a:pPr>
            <a:r>
              <a:rPr lang="fr-FR" sz="3600" b="1" i="1" dirty="0">
                <a:latin typeface="Bernard MT Condensed" panose="02050806060905020404" pitchFamily="18" charset="0"/>
              </a:rPr>
              <a:t>Caractéristiques d’un objectif de soins</a:t>
            </a:r>
          </a:p>
          <a:p>
            <a:pPr marL="538163" lvl="0" indent="-90488">
              <a:buFont typeface="Wingdings" panose="05000000000000000000" pitchFamily="2" charset="2"/>
              <a:buChar char="§"/>
            </a:pPr>
            <a:r>
              <a:rPr lang="fr-FR" sz="3600" b="1" dirty="0">
                <a:latin typeface="Bernard MT Condensed" panose="02050806060905020404" pitchFamily="18" charset="0"/>
              </a:rPr>
              <a:t>Spécificit</a:t>
            </a:r>
            <a:r>
              <a:rPr lang="fr-FR" sz="3600" dirty="0">
                <a:latin typeface="Bernard MT Condensed" panose="02050806060905020404" pitchFamily="18" charset="0"/>
              </a:rPr>
              <a:t>é : c’est-à-dire appartenir à un seul sujet à la fois</a:t>
            </a:r>
          </a:p>
          <a:p>
            <a:pPr marL="538163" lvl="0" indent="-90488">
              <a:buFont typeface="Wingdings" panose="05000000000000000000" pitchFamily="2" charset="2"/>
              <a:buChar char="§"/>
            </a:pPr>
            <a:r>
              <a:rPr lang="fr-FR" sz="3600" b="1" dirty="0">
                <a:latin typeface="Bernard MT Condensed" panose="02050806060905020404" pitchFamily="18" charset="0"/>
              </a:rPr>
              <a:t>Performance</a:t>
            </a:r>
            <a:r>
              <a:rPr lang="fr-FR" sz="3600" dirty="0">
                <a:latin typeface="Bernard MT Condensed" panose="02050806060905020404" pitchFamily="18" charset="0"/>
              </a:rPr>
              <a:t> : action ou comportement attendu de la personne</a:t>
            </a:r>
          </a:p>
          <a:p>
            <a:pPr marL="538163" lvl="0" indent="-90488">
              <a:buFont typeface="Wingdings" panose="05000000000000000000" pitchFamily="2" charset="2"/>
              <a:buChar char="§"/>
            </a:pPr>
            <a:r>
              <a:rPr lang="fr-FR" sz="3600" b="1" dirty="0">
                <a:latin typeface="Bernard MT Condensed" panose="02050806060905020404" pitchFamily="18" charset="0"/>
              </a:rPr>
              <a:t>Implication</a:t>
            </a:r>
            <a:r>
              <a:rPr lang="fr-FR" sz="3600" dirty="0">
                <a:latin typeface="Bernard MT Condensed" panose="02050806060905020404" pitchFamily="18" charset="0"/>
              </a:rPr>
              <a:t> : le niveau d’engagement du client</a:t>
            </a:r>
          </a:p>
        </p:txBody>
      </p:sp>
    </p:spTree>
    <p:extLst>
      <p:ext uri="{BB962C8B-B14F-4D97-AF65-F5344CB8AC3E}">
        <p14:creationId xmlns:p14="http://schemas.microsoft.com/office/powerpoint/2010/main" val="21210680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1024" y="594359"/>
            <a:ext cx="3818964" cy="2286000"/>
          </a:xfrm>
        </p:spPr>
        <p:txBody>
          <a:bodyPr>
            <a:normAutofit/>
          </a:bodyPr>
          <a:lstStyle/>
          <a:p>
            <a:pPr algn="ctr"/>
            <a:r>
              <a:rPr lang="fr-FR" sz="4000" b="1" dirty="0">
                <a:latin typeface="Candara" panose="020E0502030303020204" pitchFamily="34" charset="0"/>
              </a:rPr>
              <a:t>PLANIFICATION DES INTERVENTIONS  </a:t>
            </a:r>
            <a:endParaRPr lang="fr-FR" sz="4000" dirty="0">
              <a:latin typeface="Candara" panose="020E0502030303020204" pitchFamily="34" charset="0"/>
            </a:endParaRPr>
          </a:p>
        </p:txBody>
      </p:sp>
      <p:sp>
        <p:nvSpPr>
          <p:cNvPr id="5" name="Espace réservé du contenu 4"/>
          <p:cNvSpPr>
            <a:spLocks noGrp="1"/>
          </p:cNvSpPr>
          <p:nvPr>
            <p:ph idx="1"/>
          </p:nvPr>
        </p:nvSpPr>
        <p:spPr>
          <a:xfrm>
            <a:off x="4383742" y="1282851"/>
            <a:ext cx="7368988" cy="4001843"/>
          </a:xfrm>
        </p:spPr>
        <p:txBody>
          <a:bodyPr>
            <a:noAutofit/>
          </a:bodyPr>
          <a:lstStyle/>
          <a:p>
            <a:pPr>
              <a:spcAft>
                <a:spcPts val="1800"/>
              </a:spcAft>
              <a:buFont typeface="Wingdings" panose="05000000000000000000" pitchFamily="2" charset="2"/>
              <a:buChar char="q"/>
            </a:pPr>
            <a:r>
              <a:rPr lang="fr-FR" sz="3200" b="1" i="1" dirty="0"/>
              <a:t>Caractéristiques d’un objectif de soins</a:t>
            </a:r>
            <a:endParaRPr lang="fr-FR" sz="3200" b="1" i="1" dirty="0">
              <a:latin typeface="Candara" panose="020E0502030303020204" pitchFamily="34" charset="0"/>
            </a:endParaRPr>
          </a:p>
          <a:p>
            <a:pPr marL="538163" lvl="0" indent="-90488">
              <a:buFont typeface="Wingdings" panose="05000000000000000000" pitchFamily="2" charset="2"/>
              <a:buChar char="§"/>
            </a:pPr>
            <a:r>
              <a:rPr lang="fr-FR" sz="3200" b="1" dirty="0"/>
              <a:t>Réalisme</a:t>
            </a:r>
            <a:r>
              <a:rPr lang="fr-FR" sz="3200" dirty="0"/>
              <a:t> : tenir compte des capacités (physiques, affectives, intellectuelles) de la personne</a:t>
            </a:r>
          </a:p>
          <a:p>
            <a:pPr marL="538163" lvl="0" indent="-90488">
              <a:buFont typeface="Wingdings" panose="05000000000000000000" pitchFamily="2" charset="2"/>
              <a:buChar char="§"/>
            </a:pPr>
            <a:r>
              <a:rPr lang="fr-FR" sz="3200" b="1" dirty="0"/>
              <a:t>Observation</a:t>
            </a:r>
            <a:r>
              <a:rPr lang="fr-FR" sz="3200" dirty="0"/>
              <a:t> : l’objectif de soins doit être observable c’est-à-dire facile à repérer, à mesurer.</a:t>
            </a:r>
          </a:p>
          <a:p>
            <a:pPr>
              <a:spcAft>
                <a:spcPts val="1800"/>
              </a:spcAft>
              <a:buFont typeface="Wingdings" panose="05000000000000000000" pitchFamily="2" charset="2"/>
              <a:buChar char="q"/>
            </a:pPr>
            <a:endParaRPr lang="fr-FR" sz="3200" dirty="0">
              <a:latin typeface="Candara" panose="020E0502030303020204" pitchFamily="34" charset="0"/>
            </a:endParaRPr>
          </a:p>
        </p:txBody>
      </p:sp>
    </p:spTree>
    <p:extLst>
      <p:ext uri="{BB962C8B-B14F-4D97-AF65-F5344CB8AC3E}">
        <p14:creationId xmlns:p14="http://schemas.microsoft.com/office/powerpoint/2010/main" val="22085992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1024" y="594359"/>
            <a:ext cx="3818964" cy="2286000"/>
          </a:xfrm>
        </p:spPr>
        <p:txBody>
          <a:bodyPr>
            <a:normAutofit/>
          </a:bodyPr>
          <a:lstStyle/>
          <a:p>
            <a:pPr algn="ctr"/>
            <a:r>
              <a:rPr lang="fr-FR" sz="4400" b="1" dirty="0">
                <a:latin typeface="Bernard MT Condensed" panose="02050806060905020404" pitchFamily="18" charset="0"/>
              </a:rPr>
              <a:t>PLANIFICATION DES INTERVENTIONS  </a:t>
            </a:r>
            <a:endParaRPr lang="fr-FR" sz="4400" dirty="0">
              <a:latin typeface="Bernard MT Condensed" panose="02050806060905020404" pitchFamily="18" charset="0"/>
            </a:endParaRPr>
          </a:p>
        </p:txBody>
      </p:sp>
      <p:sp>
        <p:nvSpPr>
          <p:cNvPr id="5" name="Espace réservé du contenu 4"/>
          <p:cNvSpPr>
            <a:spLocks noGrp="1"/>
          </p:cNvSpPr>
          <p:nvPr>
            <p:ph idx="1"/>
          </p:nvPr>
        </p:nvSpPr>
        <p:spPr>
          <a:xfrm>
            <a:off x="4383742" y="462578"/>
            <a:ext cx="7368988" cy="5965116"/>
          </a:xfrm>
        </p:spPr>
        <p:txBody>
          <a:bodyPr>
            <a:noAutofit/>
          </a:bodyPr>
          <a:lstStyle/>
          <a:p>
            <a:r>
              <a:rPr lang="fr-FR" sz="2800" b="1" u="sng" dirty="0">
                <a:latin typeface="Bernard MT Condensed" panose="02050806060905020404" pitchFamily="18" charset="0"/>
              </a:rPr>
              <a:t>Exemple de formulation d’un objectif de soins</a:t>
            </a:r>
            <a:endParaRPr lang="fr-FR" sz="2800" dirty="0">
              <a:latin typeface="Bernard MT Condensed" panose="02050806060905020404" pitchFamily="18" charset="0"/>
            </a:endParaRPr>
          </a:p>
          <a:p>
            <a:r>
              <a:rPr lang="fr-FR" dirty="0">
                <a:latin typeface="Bernard MT Condensed" panose="02050806060905020404" pitchFamily="18" charset="0"/>
              </a:rPr>
              <a:t> </a:t>
            </a:r>
          </a:p>
          <a:p>
            <a:pPr algn="just"/>
            <a:r>
              <a:rPr lang="fr-FR" sz="2200" b="1" dirty="0">
                <a:latin typeface="Bernard MT Condensed" panose="02050806060905020404" pitchFamily="18" charset="0"/>
              </a:rPr>
              <a:t>Mme Kouakou doit être capable de manger  les repas avec appétit dans 24 heures </a:t>
            </a:r>
            <a:endParaRPr lang="fr-FR" sz="2200" dirty="0">
              <a:latin typeface="Bernard MT Condensed" panose="02050806060905020404" pitchFamily="18" charset="0"/>
            </a:endParaRPr>
          </a:p>
          <a:p>
            <a:pPr algn="just"/>
            <a:r>
              <a:rPr lang="fr-FR" sz="2200" b="1" dirty="0">
                <a:latin typeface="Bernard MT Condensed" panose="02050806060905020404" pitchFamily="18" charset="0"/>
              </a:rPr>
              <a:t>Sujet </a:t>
            </a:r>
            <a:r>
              <a:rPr lang="fr-FR" sz="2200" dirty="0">
                <a:latin typeface="Bernard MT Condensed" panose="02050806060905020404" pitchFamily="18" charset="0"/>
              </a:rPr>
              <a:t>: Qui fait quoi ? </a:t>
            </a:r>
            <a:r>
              <a:rPr lang="fr-FR" sz="2200" b="1" dirty="0">
                <a:latin typeface="Bernard MT Condensed" panose="02050806060905020404" pitchFamily="18" charset="0"/>
              </a:rPr>
              <a:t>Mme Kouakou</a:t>
            </a:r>
            <a:r>
              <a:rPr lang="fr-FR" sz="2200" dirty="0">
                <a:latin typeface="Bernard MT Condensed" panose="02050806060905020404" pitchFamily="18" charset="0"/>
              </a:rPr>
              <a:t> </a:t>
            </a:r>
          </a:p>
          <a:p>
            <a:pPr algn="just"/>
            <a:r>
              <a:rPr lang="fr-FR" sz="2200" b="1" dirty="0">
                <a:latin typeface="Bernard MT Condensed" panose="02050806060905020404" pitchFamily="18" charset="0"/>
              </a:rPr>
              <a:t>Verbe d’action</a:t>
            </a:r>
            <a:r>
              <a:rPr lang="fr-FR" sz="2200" dirty="0">
                <a:latin typeface="Bernard MT Condensed" panose="02050806060905020404" pitchFamily="18" charset="0"/>
              </a:rPr>
              <a:t> : Quelle action doit poser le client ? </a:t>
            </a:r>
            <a:r>
              <a:rPr lang="fr-FR" sz="2200" b="1" dirty="0">
                <a:latin typeface="Bernard MT Condensed" panose="02050806060905020404" pitchFamily="18" charset="0"/>
              </a:rPr>
              <a:t>Manger</a:t>
            </a:r>
            <a:endParaRPr lang="fr-FR" sz="2200" dirty="0">
              <a:latin typeface="Bernard MT Condensed" panose="02050806060905020404" pitchFamily="18" charset="0"/>
            </a:endParaRPr>
          </a:p>
          <a:p>
            <a:pPr algn="just"/>
            <a:r>
              <a:rPr lang="fr-FR" sz="2200" b="1" dirty="0">
                <a:latin typeface="Bernard MT Condensed" panose="02050806060905020404" pitchFamily="18" charset="0"/>
              </a:rPr>
              <a:t>Conditions dans lesquelles se déroulent l’action</a:t>
            </a:r>
            <a:r>
              <a:rPr lang="fr-FR" sz="2200" dirty="0">
                <a:latin typeface="Bernard MT Condensed" panose="02050806060905020404" pitchFamily="18" charset="0"/>
              </a:rPr>
              <a:t> : Comment se fait l’action ? A</a:t>
            </a:r>
            <a:r>
              <a:rPr lang="fr-FR" sz="2200" b="1" dirty="0">
                <a:latin typeface="Bernard MT Condensed" panose="02050806060905020404" pitchFamily="18" charset="0"/>
              </a:rPr>
              <a:t>vec appétit</a:t>
            </a:r>
            <a:endParaRPr lang="fr-FR" sz="2200" dirty="0">
              <a:latin typeface="Bernard MT Condensed" panose="02050806060905020404" pitchFamily="18" charset="0"/>
            </a:endParaRPr>
          </a:p>
          <a:p>
            <a:pPr algn="just"/>
            <a:r>
              <a:rPr lang="fr-FR" sz="2200" b="1" dirty="0">
                <a:latin typeface="Bernard MT Condensed" panose="02050806060905020404" pitchFamily="18" charset="0"/>
              </a:rPr>
              <a:t>Indice d’évaluation</a:t>
            </a:r>
            <a:r>
              <a:rPr lang="fr-FR" sz="2200" dirty="0">
                <a:latin typeface="Bernard MT Condensed" panose="02050806060905020404" pitchFamily="18" charset="0"/>
              </a:rPr>
              <a:t> : Dans quelle mesure se fait l’action ? </a:t>
            </a:r>
            <a:r>
              <a:rPr lang="fr-FR" sz="2200" b="1" dirty="0">
                <a:latin typeface="Bernard MT Condensed" panose="02050806060905020404" pitchFamily="18" charset="0"/>
              </a:rPr>
              <a:t>Dans 24 heures</a:t>
            </a:r>
            <a:endParaRPr lang="fr-FR" sz="2200" dirty="0">
              <a:latin typeface="Bernard MT Condensed" panose="02050806060905020404" pitchFamily="18" charset="0"/>
            </a:endParaRPr>
          </a:p>
          <a:p>
            <a:pPr algn="just"/>
            <a:r>
              <a:rPr lang="fr-FR" sz="2200" b="1" dirty="0">
                <a:latin typeface="Bernard MT Condensed" panose="02050806060905020404" pitchFamily="18" charset="0"/>
              </a:rPr>
              <a:t>Exemple</a:t>
            </a:r>
            <a:r>
              <a:rPr lang="fr-FR" sz="2200" dirty="0">
                <a:latin typeface="Bernard MT Condensed" panose="02050806060905020404" pitchFamily="18" charset="0"/>
              </a:rPr>
              <a:t> : le client doit être capable de boire 1 500 ml d’eau / 24 H</a:t>
            </a:r>
          </a:p>
          <a:p>
            <a:pPr algn="just"/>
            <a:r>
              <a:rPr lang="fr-FR" sz="2200" dirty="0">
                <a:latin typeface="Bernard MT Condensed" panose="02050806060905020404" pitchFamily="18" charset="0"/>
              </a:rPr>
              <a:t>        Le client doit être capable de marcher avec aide, 3 fois par jour pendant 5 mn</a:t>
            </a:r>
          </a:p>
        </p:txBody>
      </p:sp>
    </p:spTree>
    <p:extLst>
      <p:ext uri="{BB962C8B-B14F-4D97-AF65-F5344CB8AC3E}">
        <p14:creationId xmlns:p14="http://schemas.microsoft.com/office/powerpoint/2010/main" val="19865995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1024" y="594359"/>
            <a:ext cx="3818964" cy="2286000"/>
          </a:xfrm>
        </p:spPr>
        <p:txBody>
          <a:bodyPr>
            <a:normAutofit/>
          </a:bodyPr>
          <a:lstStyle/>
          <a:p>
            <a:pPr algn="ctr"/>
            <a:r>
              <a:rPr lang="fr-FR" sz="4000" b="1" dirty="0">
                <a:latin typeface="Bernard MT Condensed" panose="02050806060905020404" pitchFamily="18" charset="0"/>
              </a:rPr>
              <a:t>PLANIFICATION DES INTERVENTIONS  </a:t>
            </a:r>
            <a:endParaRPr lang="fr-FR" sz="4000" dirty="0">
              <a:latin typeface="Bernard MT Condensed" panose="02050806060905020404" pitchFamily="18" charset="0"/>
            </a:endParaRPr>
          </a:p>
        </p:txBody>
      </p:sp>
      <p:sp>
        <p:nvSpPr>
          <p:cNvPr id="5" name="Espace réservé du contenu 4"/>
          <p:cNvSpPr>
            <a:spLocks noGrp="1"/>
          </p:cNvSpPr>
          <p:nvPr>
            <p:ph idx="1"/>
          </p:nvPr>
        </p:nvSpPr>
        <p:spPr>
          <a:xfrm>
            <a:off x="4356848" y="933225"/>
            <a:ext cx="7368988" cy="4862457"/>
          </a:xfrm>
        </p:spPr>
        <p:txBody>
          <a:bodyPr>
            <a:noAutofit/>
          </a:bodyPr>
          <a:lstStyle/>
          <a:p>
            <a:pPr>
              <a:spcAft>
                <a:spcPts val="1200"/>
              </a:spcAft>
              <a:buFont typeface="Wingdings" panose="05000000000000000000" pitchFamily="2" charset="2"/>
              <a:buChar char="q"/>
            </a:pPr>
            <a:r>
              <a:rPr lang="fr-FR" sz="3200" b="1" dirty="0">
                <a:latin typeface="Bernard MT Condensed" panose="02050806060905020404" pitchFamily="18" charset="0"/>
              </a:rPr>
              <a:t>Détermination de l’intervention infirmière (deuxième volet de la planification)</a:t>
            </a:r>
            <a:endParaRPr lang="fr-FR" sz="3200" dirty="0">
              <a:latin typeface="Bernard MT Condensed" panose="02050806060905020404" pitchFamily="18" charset="0"/>
            </a:endParaRPr>
          </a:p>
          <a:p>
            <a:pPr marL="108000" indent="-108000">
              <a:lnSpc>
                <a:spcPct val="100000"/>
              </a:lnSpc>
            </a:pPr>
            <a:r>
              <a:rPr lang="fr-FR" sz="3200" dirty="0">
                <a:latin typeface="Bernard MT Condensed" panose="02050806060905020404" pitchFamily="18" charset="0"/>
              </a:rPr>
              <a:t>Déterminer le type et le mode d’intervention à entreprendre pour susciter chez le client, le comportement attendu et corriger ses problèmes de dépendance.</a:t>
            </a:r>
          </a:p>
          <a:p>
            <a:pPr marL="108000" indent="-108000">
              <a:lnSpc>
                <a:spcPct val="100000"/>
              </a:lnSpc>
            </a:pPr>
            <a:r>
              <a:rPr lang="fr-FR" sz="3200" dirty="0">
                <a:latin typeface="Bernard MT Condensed" panose="02050806060905020404" pitchFamily="18" charset="0"/>
              </a:rPr>
              <a:t>Ces interventions sont des actes que l’infirmier (ou la sage-femme) doit poser lui-même ou déléguer aux autres</a:t>
            </a:r>
            <a:r>
              <a:rPr lang="fr-FR" sz="2800" dirty="0">
                <a:latin typeface="Candara" panose="020E0502030303020204" pitchFamily="34" charset="0"/>
              </a:rPr>
              <a:t>.</a:t>
            </a:r>
          </a:p>
        </p:txBody>
      </p:sp>
    </p:spTree>
    <p:extLst>
      <p:ext uri="{BB962C8B-B14F-4D97-AF65-F5344CB8AC3E}">
        <p14:creationId xmlns:p14="http://schemas.microsoft.com/office/powerpoint/2010/main" val="42706724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1024" y="594359"/>
            <a:ext cx="3818964" cy="2286000"/>
          </a:xfrm>
        </p:spPr>
        <p:txBody>
          <a:bodyPr>
            <a:normAutofit/>
          </a:bodyPr>
          <a:lstStyle/>
          <a:p>
            <a:pPr algn="ctr"/>
            <a:r>
              <a:rPr lang="fr-FR" sz="4000" b="1" dirty="0">
                <a:latin typeface="Candara" panose="020E0502030303020204" pitchFamily="34" charset="0"/>
              </a:rPr>
              <a:t>PLANIFICATION DES INTERVENTIONS  </a:t>
            </a:r>
            <a:endParaRPr lang="fr-FR" sz="4000" dirty="0">
              <a:latin typeface="Candara" panose="020E0502030303020204" pitchFamily="34" charset="0"/>
            </a:endParaRPr>
          </a:p>
        </p:txBody>
      </p:sp>
      <p:sp>
        <p:nvSpPr>
          <p:cNvPr id="5" name="Espace réservé du contenu 4"/>
          <p:cNvSpPr>
            <a:spLocks noGrp="1"/>
          </p:cNvSpPr>
          <p:nvPr>
            <p:ph idx="1"/>
          </p:nvPr>
        </p:nvSpPr>
        <p:spPr>
          <a:xfrm>
            <a:off x="4383742" y="1215614"/>
            <a:ext cx="7368988" cy="3746351"/>
          </a:xfrm>
        </p:spPr>
        <p:txBody>
          <a:bodyPr>
            <a:noAutofit/>
          </a:bodyPr>
          <a:lstStyle/>
          <a:p>
            <a:pPr>
              <a:spcAft>
                <a:spcPts val="1200"/>
              </a:spcAft>
              <a:buFont typeface="Wingdings" panose="05000000000000000000" pitchFamily="2" charset="2"/>
              <a:buChar char="q"/>
            </a:pPr>
            <a:r>
              <a:rPr lang="fr-FR" sz="2000" b="1" dirty="0">
                <a:latin typeface="Bernard MT Condensed" panose="02050806060905020404" pitchFamily="18" charset="0"/>
              </a:rPr>
              <a:t>Détermination de l’intervention infirmière (deuxième volet de la planification)</a:t>
            </a:r>
            <a:endParaRPr lang="fr-FR" sz="2000" dirty="0">
              <a:latin typeface="Bernard MT Condensed" panose="02050806060905020404" pitchFamily="18" charset="0"/>
            </a:endParaRPr>
          </a:p>
          <a:p>
            <a:r>
              <a:rPr lang="fr-FR" sz="2000" dirty="0">
                <a:latin typeface="Bernard MT Condensed" panose="02050806060905020404" pitchFamily="18" charset="0"/>
              </a:rPr>
              <a:t>Ces interventions font partie des rôles de l’infirmier (ou la sage-femme) qui selon Virginia Henderson est le</a:t>
            </a:r>
            <a:r>
              <a:rPr lang="fr-FR" sz="2000" b="1" dirty="0">
                <a:latin typeface="Bernard MT Condensed" panose="02050806060905020404" pitchFamily="18" charset="0"/>
              </a:rPr>
              <a:t> rôle de suppléance.</a:t>
            </a:r>
            <a:endParaRPr lang="fr-FR" sz="2000" dirty="0">
              <a:latin typeface="Bernard MT Condensed" panose="02050806060905020404" pitchFamily="18" charset="0"/>
            </a:endParaRPr>
          </a:p>
          <a:p>
            <a:r>
              <a:rPr lang="fr-FR" sz="2000" dirty="0">
                <a:latin typeface="Bernard MT Condensed" panose="02050806060905020404" pitchFamily="18" charset="0"/>
              </a:rPr>
              <a:t>Après  la fixation des objectifs de soins et la détermination des interventions infirmières, on élabore un plan de soins</a:t>
            </a:r>
          </a:p>
        </p:txBody>
      </p:sp>
    </p:spTree>
    <p:extLst>
      <p:ext uri="{BB962C8B-B14F-4D97-AF65-F5344CB8AC3E}">
        <p14:creationId xmlns:p14="http://schemas.microsoft.com/office/powerpoint/2010/main" val="25433133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1024" y="594359"/>
            <a:ext cx="3818964" cy="2286000"/>
          </a:xfrm>
        </p:spPr>
        <p:txBody>
          <a:bodyPr>
            <a:normAutofit/>
          </a:bodyPr>
          <a:lstStyle/>
          <a:p>
            <a:pPr algn="ctr"/>
            <a:r>
              <a:rPr lang="fr-FR" sz="4000" b="1" dirty="0">
                <a:latin typeface="Bernard MT Condensed" panose="02050806060905020404" pitchFamily="18" charset="0"/>
              </a:rPr>
              <a:t>PLANIFICATION DES INTERVENTIONS  </a:t>
            </a:r>
            <a:endParaRPr lang="fr-FR" sz="4000" dirty="0">
              <a:latin typeface="Bernard MT Condensed" panose="02050806060905020404" pitchFamily="18" charset="0"/>
            </a:endParaRPr>
          </a:p>
        </p:txBody>
      </p:sp>
      <p:sp>
        <p:nvSpPr>
          <p:cNvPr id="5" name="Espace réservé du contenu 4"/>
          <p:cNvSpPr>
            <a:spLocks noGrp="1"/>
          </p:cNvSpPr>
          <p:nvPr>
            <p:ph idx="1"/>
          </p:nvPr>
        </p:nvSpPr>
        <p:spPr>
          <a:xfrm>
            <a:off x="4303059" y="594359"/>
            <a:ext cx="7516905" cy="5887123"/>
          </a:xfrm>
        </p:spPr>
        <p:txBody>
          <a:bodyPr>
            <a:noAutofit/>
          </a:bodyPr>
          <a:lstStyle/>
          <a:p>
            <a:pPr>
              <a:spcAft>
                <a:spcPts val="1200"/>
              </a:spcAft>
              <a:buFont typeface="Wingdings" panose="05000000000000000000" pitchFamily="2" charset="2"/>
              <a:buChar char="q"/>
            </a:pPr>
            <a:endParaRPr lang="fr-FR" sz="2800" b="1" dirty="0" smtClean="0"/>
          </a:p>
          <a:p>
            <a:pPr>
              <a:spcAft>
                <a:spcPts val="1200"/>
              </a:spcAft>
              <a:buFont typeface="Wingdings" panose="05000000000000000000" pitchFamily="2" charset="2"/>
              <a:buChar char="q"/>
            </a:pPr>
            <a:r>
              <a:rPr lang="fr-FR" sz="2800" b="1" dirty="0" smtClean="0">
                <a:latin typeface="Bernard MT Condensed" panose="02050806060905020404" pitchFamily="18" charset="0"/>
              </a:rPr>
              <a:t>L’exécution </a:t>
            </a:r>
            <a:r>
              <a:rPr lang="fr-FR" sz="2800" b="1" dirty="0">
                <a:latin typeface="Bernard MT Condensed" panose="02050806060905020404" pitchFamily="18" charset="0"/>
              </a:rPr>
              <a:t>des interventions </a:t>
            </a:r>
          </a:p>
          <a:p>
            <a:pPr marL="0" indent="0">
              <a:spcAft>
                <a:spcPts val="1800"/>
              </a:spcAft>
              <a:buNone/>
            </a:pPr>
            <a:r>
              <a:rPr lang="fr-FR" sz="2800" dirty="0">
                <a:latin typeface="Bernard MT Condensed" panose="02050806060905020404" pitchFamily="18" charset="0"/>
              </a:rPr>
              <a:t>Elle constitue le moyen de la réalisation du plan de soins.  Ces interventions sont les actes que l’infirmier (ou la sage-femme) doit poser lui-même ou les déléguer aux autres. Ici les acteurs sont multiples. Il y a :</a:t>
            </a:r>
          </a:p>
          <a:p>
            <a:pPr marL="538163" indent="-90488">
              <a:buFont typeface="Wingdings" panose="05000000000000000000" pitchFamily="2" charset="2"/>
              <a:buChar char="§"/>
            </a:pPr>
            <a:r>
              <a:rPr lang="fr-FR" sz="2800" dirty="0">
                <a:latin typeface="Bernard MT Condensed" panose="02050806060905020404" pitchFamily="18" charset="0"/>
              </a:rPr>
              <a:t>D’abord le client </a:t>
            </a:r>
          </a:p>
          <a:p>
            <a:pPr marL="538163" indent="-90488">
              <a:buFont typeface="Wingdings" panose="05000000000000000000" pitchFamily="2" charset="2"/>
              <a:buChar char="§"/>
            </a:pPr>
            <a:r>
              <a:rPr lang="fr-FR" sz="2800" dirty="0">
                <a:latin typeface="Bernard MT Condensed" panose="02050806060905020404" pitchFamily="18" charset="0"/>
              </a:rPr>
              <a:t>Ensuite, l’infirmier </a:t>
            </a:r>
          </a:p>
          <a:p>
            <a:pPr marL="538163" lvl="0" indent="-90488">
              <a:buFont typeface="Wingdings" panose="05000000000000000000" pitchFamily="2" charset="2"/>
              <a:buChar char="§"/>
            </a:pPr>
            <a:r>
              <a:rPr lang="fr-FR" sz="2800" dirty="0">
                <a:latin typeface="Bernard MT Condensed" panose="02050806060905020404" pitchFamily="18" charset="0"/>
              </a:rPr>
              <a:t>Les autres membres de l’équipe (équipe soignante) ;</a:t>
            </a:r>
          </a:p>
          <a:p>
            <a:pPr marL="538163" indent="-90488">
              <a:buFont typeface="Wingdings" panose="05000000000000000000" pitchFamily="2" charset="2"/>
              <a:buChar char="§"/>
            </a:pPr>
            <a:r>
              <a:rPr lang="fr-FR" sz="2800" dirty="0">
                <a:latin typeface="Bernard MT Condensed" panose="02050806060905020404" pitchFamily="18" charset="0"/>
              </a:rPr>
              <a:t>Les membres de la famille</a:t>
            </a:r>
          </a:p>
          <a:p>
            <a:pPr marL="0" indent="0">
              <a:spcAft>
                <a:spcPts val="1200"/>
              </a:spcAft>
              <a:buNone/>
            </a:pPr>
            <a:endParaRPr lang="fr-FR" sz="2800" dirty="0">
              <a:latin typeface="Bernard MT Condensed" panose="02050806060905020404" pitchFamily="18" charset="0"/>
            </a:endParaRPr>
          </a:p>
          <a:p>
            <a:pPr>
              <a:spcAft>
                <a:spcPts val="1200"/>
              </a:spcAft>
              <a:buFont typeface="Wingdings" panose="05000000000000000000" pitchFamily="2" charset="2"/>
              <a:buChar char="q"/>
            </a:pPr>
            <a:endParaRPr lang="fr-FR" sz="2800" dirty="0"/>
          </a:p>
        </p:txBody>
      </p:sp>
    </p:spTree>
    <p:extLst>
      <p:ext uri="{BB962C8B-B14F-4D97-AF65-F5344CB8AC3E}">
        <p14:creationId xmlns:p14="http://schemas.microsoft.com/office/powerpoint/2010/main" val="13601929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85999" y="443753"/>
            <a:ext cx="7906871" cy="944781"/>
          </a:xfrm>
        </p:spPr>
        <p:txBody>
          <a:bodyPr>
            <a:noAutofit/>
          </a:bodyPr>
          <a:lstStyle/>
          <a:p>
            <a:r>
              <a:rPr lang="fr-FR" sz="5400" b="1" dirty="0">
                <a:latin typeface="Bernard MT Condensed" panose="02050806060905020404" pitchFamily="18" charset="0"/>
              </a:rPr>
              <a:t>EVALUATION DES SOINS</a:t>
            </a:r>
            <a:endParaRPr lang="fr-FR" sz="5400" dirty="0">
              <a:latin typeface="Bernard MT Condensed" panose="02050806060905020404" pitchFamily="18" charset="0"/>
            </a:endParaRPr>
          </a:p>
        </p:txBody>
      </p:sp>
      <p:sp>
        <p:nvSpPr>
          <p:cNvPr id="3" name="Espace réservé du contenu 2"/>
          <p:cNvSpPr>
            <a:spLocks noGrp="1"/>
          </p:cNvSpPr>
          <p:nvPr>
            <p:ph idx="1"/>
          </p:nvPr>
        </p:nvSpPr>
        <p:spPr>
          <a:xfrm>
            <a:off x="1210234" y="2692897"/>
            <a:ext cx="10058400" cy="1946338"/>
          </a:xfrm>
        </p:spPr>
        <p:txBody>
          <a:bodyPr>
            <a:noAutofit/>
          </a:bodyPr>
          <a:lstStyle/>
          <a:p>
            <a:r>
              <a:rPr lang="fr-FR" sz="3200" dirty="0">
                <a:latin typeface="Bernard MT Condensed" panose="02050806060905020404" pitchFamily="18" charset="0"/>
              </a:rPr>
              <a:t>Elle consiste à porter un jugement sur les interventions par le soignant lui-même. Quand l’objectif de soins est atteint, on observe chez le client un changement de comportement.</a:t>
            </a:r>
          </a:p>
          <a:p>
            <a:endParaRPr lang="fr-FR" sz="2400" dirty="0">
              <a:latin typeface="Bernard MT Condensed" panose="02050806060905020404" pitchFamily="18" charset="0"/>
            </a:endParaRPr>
          </a:p>
        </p:txBody>
      </p:sp>
    </p:spTree>
    <p:extLst>
      <p:ext uri="{BB962C8B-B14F-4D97-AF65-F5344CB8AC3E}">
        <p14:creationId xmlns:p14="http://schemas.microsoft.com/office/powerpoint/2010/main" val="29003384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56908" y="1990164"/>
            <a:ext cx="7939144" cy="1420547"/>
          </a:xfrm>
        </p:spPr>
        <p:txBody>
          <a:bodyPr>
            <a:normAutofit/>
          </a:bodyPr>
          <a:lstStyle/>
          <a:p>
            <a:pPr algn="ctr"/>
            <a:r>
              <a:rPr lang="fr-FR" sz="6000" b="1" dirty="0">
                <a:latin typeface="Bernard MT Condensed" panose="02050806060905020404" pitchFamily="18" charset="0"/>
              </a:rPr>
              <a:t>PLAN DE SOINS</a:t>
            </a:r>
            <a:endParaRPr lang="fr-FR" sz="6000" dirty="0">
              <a:latin typeface="Bernard MT Condensed" panose="02050806060905020404" pitchFamily="18" charset="0"/>
            </a:endParaRPr>
          </a:p>
        </p:txBody>
      </p:sp>
    </p:spTree>
    <p:extLst>
      <p:ext uri="{BB962C8B-B14F-4D97-AF65-F5344CB8AC3E}">
        <p14:creationId xmlns:p14="http://schemas.microsoft.com/office/powerpoint/2010/main" val="16628837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4470" y="567911"/>
            <a:ext cx="11631707" cy="5076261"/>
          </a:xfrm>
          <a:prstGeom prst="rect">
            <a:avLst/>
          </a:prstGeom>
        </p:spPr>
        <p:txBody>
          <a:bodyPr wrap="square">
            <a:spAutoFit/>
          </a:bodyPr>
          <a:lstStyle/>
          <a:p>
            <a:pPr algn="just">
              <a:lnSpc>
                <a:spcPct val="107000"/>
              </a:lnSpc>
              <a:spcAft>
                <a:spcPts val="0"/>
              </a:spcAft>
            </a:pPr>
            <a:r>
              <a:rPr lang="fr-FR" sz="3200" b="1" dirty="0">
                <a:latin typeface="Bernard MT Condensed" panose="02050806060905020404" pitchFamily="18" charset="0"/>
                <a:ea typeface="Calibri" panose="020F0502020204030204" pitchFamily="34" charset="0"/>
                <a:cs typeface="Times New Roman" panose="02020603050405020304" pitchFamily="18" charset="0"/>
              </a:rPr>
              <a:t>OBJECTIFS SPECIFIQUES </a:t>
            </a:r>
            <a:endParaRPr lang="fr-FR" sz="2800" dirty="0">
              <a:latin typeface="Bernard MT Condensed" panose="02050806060905020404" pitchFamily="18" charset="0"/>
              <a:ea typeface="Calibri" panose="020F0502020204030204" pitchFamily="34" charset="0"/>
              <a:cs typeface="Times New Roman" panose="02020603050405020304" pitchFamily="18" charset="0"/>
            </a:endParaRPr>
          </a:p>
          <a:p>
            <a:pPr algn="just">
              <a:lnSpc>
                <a:spcPct val="107000"/>
              </a:lnSpc>
              <a:spcAft>
                <a:spcPts val="0"/>
              </a:spcAft>
            </a:pPr>
            <a:r>
              <a:rPr lang="fr-FR" sz="2800" b="1" dirty="0">
                <a:latin typeface="Bernard MT Condensed" panose="02050806060905020404" pitchFamily="18" charset="0"/>
                <a:ea typeface="Calibri" panose="020F0502020204030204" pitchFamily="34" charset="0"/>
                <a:cs typeface="Times New Roman" panose="02020603050405020304" pitchFamily="18" charset="0"/>
              </a:rPr>
              <a:t> </a:t>
            </a:r>
            <a:endParaRPr lang="fr-FR" sz="2400" dirty="0">
              <a:latin typeface="Bernard MT Condensed" panose="02050806060905020404" pitchFamily="18" charset="0"/>
              <a:ea typeface="Calibri" panose="020F0502020204030204" pitchFamily="34" charset="0"/>
              <a:cs typeface="Times New Roman" panose="02020603050405020304" pitchFamily="18" charset="0"/>
            </a:endParaRPr>
          </a:p>
          <a:p>
            <a:pPr marL="514350" indent="-514350" algn="just">
              <a:lnSpc>
                <a:spcPct val="107000"/>
              </a:lnSpc>
              <a:spcAft>
                <a:spcPts val="1200"/>
              </a:spcAft>
              <a:buFont typeface="+mj-lt"/>
              <a:buAutoNum type="arabicPeriod"/>
            </a:pPr>
            <a:r>
              <a:rPr lang="fr-FR" sz="2800" dirty="0">
                <a:latin typeface="Bernard MT Condensed" panose="02050806060905020404" pitchFamily="18" charset="0"/>
                <a:ea typeface="Calibri" panose="020F0502020204030204" pitchFamily="34" charset="0"/>
                <a:cs typeface="Times New Roman" panose="02020603050405020304" pitchFamily="18" charset="0"/>
              </a:rPr>
              <a:t>Définir  la démarche scientifique en soins infirmiers en général et celui de Virginia HENDERSON en particulier, selon le cours</a:t>
            </a:r>
            <a:endParaRPr lang="fr-FR" sz="2400" dirty="0">
              <a:latin typeface="Bernard MT Condensed" panose="02050806060905020404" pitchFamily="18" charset="0"/>
              <a:ea typeface="Calibri" panose="020F0502020204030204" pitchFamily="34" charset="0"/>
              <a:cs typeface="Times New Roman" panose="02020603050405020304" pitchFamily="18" charset="0"/>
            </a:endParaRPr>
          </a:p>
          <a:p>
            <a:pPr marL="514350" indent="-514350" algn="just">
              <a:lnSpc>
                <a:spcPct val="107000"/>
              </a:lnSpc>
              <a:spcAft>
                <a:spcPts val="1200"/>
              </a:spcAft>
              <a:buFont typeface="+mj-lt"/>
              <a:buAutoNum type="arabicPeriod"/>
            </a:pPr>
            <a:r>
              <a:rPr lang="fr-FR" sz="2800" dirty="0">
                <a:latin typeface="Bernard MT Condensed" panose="02050806060905020404" pitchFamily="18" charset="0"/>
                <a:ea typeface="Calibri" panose="020F0502020204030204" pitchFamily="34" charset="0"/>
                <a:cs typeface="Times New Roman" panose="02020603050405020304" pitchFamily="18" charset="0"/>
              </a:rPr>
              <a:t>Décrire toutes les étapes de la démarche de soins en précisant les étapes à partir desquelles apparaissent le diagnostic infirmier et le plan de soins.</a:t>
            </a:r>
            <a:endParaRPr lang="fr-FR" sz="2400" dirty="0">
              <a:latin typeface="Bernard MT Condensed" panose="02050806060905020404" pitchFamily="18" charset="0"/>
              <a:ea typeface="Calibri" panose="020F0502020204030204" pitchFamily="34" charset="0"/>
              <a:cs typeface="Times New Roman" panose="02020603050405020304" pitchFamily="18" charset="0"/>
            </a:endParaRPr>
          </a:p>
          <a:p>
            <a:pPr marL="514350" indent="-514350" algn="just">
              <a:lnSpc>
                <a:spcPct val="107000"/>
              </a:lnSpc>
              <a:spcAft>
                <a:spcPts val="1200"/>
              </a:spcAft>
              <a:buFont typeface="+mj-lt"/>
              <a:buAutoNum type="arabicPeriod"/>
            </a:pPr>
            <a:r>
              <a:rPr lang="fr-FR" sz="2800" dirty="0">
                <a:latin typeface="Bernard MT Condensed" panose="02050806060905020404" pitchFamily="18" charset="0"/>
                <a:ea typeface="Calibri" panose="020F0502020204030204" pitchFamily="34" charset="0"/>
                <a:cs typeface="Times New Roman" panose="02020603050405020304" pitchFamily="18" charset="0"/>
              </a:rPr>
              <a:t>Appliquer la démarche de soins en milieu clinique, communautaire ou dans tout autre domaine nécessitant une intervention infirmière, comme approche de  résolution des problèmes des individus malades ou en santé ou de la collectivité</a:t>
            </a:r>
            <a:endParaRPr lang="fr-FR" sz="2400" dirty="0">
              <a:effectLst/>
              <a:latin typeface="Bernard MT Condensed" panose="020508060609050204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7365109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76518" y="1116104"/>
            <a:ext cx="3200400" cy="1656677"/>
          </a:xfrm>
        </p:spPr>
        <p:txBody>
          <a:bodyPr>
            <a:normAutofit fontScale="90000"/>
          </a:bodyPr>
          <a:lstStyle/>
          <a:p>
            <a:pPr algn="ctr"/>
            <a:r>
              <a:rPr lang="fr-FR" sz="5400" b="1" dirty="0">
                <a:latin typeface="Bernard MT Condensed" panose="02050806060905020404" pitchFamily="18" charset="0"/>
              </a:rPr>
              <a:t>PLAN DE SOINS</a:t>
            </a:r>
          </a:p>
        </p:txBody>
      </p:sp>
      <p:sp>
        <p:nvSpPr>
          <p:cNvPr id="3" name="Espace réservé du contenu 2"/>
          <p:cNvSpPr>
            <a:spLocks noGrp="1"/>
          </p:cNvSpPr>
          <p:nvPr>
            <p:ph idx="1"/>
          </p:nvPr>
        </p:nvSpPr>
        <p:spPr>
          <a:xfrm>
            <a:off x="4235824" y="583603"/>
            <a:ext cx="7557246" cy="5709622"/>
          </a:xfrm>
        </p:spPr>
        <p:txBody>
          <a:bodyPr>
            <a:noAutofit/>
          </a:bodyPr>
          <a:lstStyle/>
          <a:p>
            <a:pPr>
              <a:lnSpc>
                <a:spcPct val="100000"/>
              </a:lnSpc>
              <a:spcAft>
                <a:spcPts val="1200"/>
              </a:spcAft>
            </a:pPr>
            <a:r>
              <a:rPr lang="fr-FR" sz="2600" dirty="0">
                <a:latin typeface="Bernard MT Condensed" panose="02050806060905020404" pitchFamily="18" charset="0"/>
              </a:rPr>
              <a:t>Le plan de soins est un document écrit, établi par l’infirmier et qui comporte la liste de tous les soins requis par un client en réponse à ses besoins. </a:t>
            </a:r>
          </a:p>
          <a:p>
            <a:pPr>
              <a:lnSpc>
                <a:spcPct val="100000"/>
              </a:lnSpc>
              <a:spcAft>
                <a:spcPts val="1200"/>
              </a:spcAft>
            </a:pPr>
            <a:r>
              <a:rPr lang="fr-FR" sz="2600" dirty="0">
                <a:latin typeface="Bernard MT Condensed" panose="02050806060905020404" pitchFamily="18" charset="0"/>
              </a:rPr>
              <a:t>Ces soins sont repartis dans le temps (24H/exemple). Le P.S tient compte de la prescription médicale, des besoins prioritaires du client, des ressources disponibles, des caractéristiques propres, des particularités individuelles. Il n’est donc pas un document interchangeable parce que chaque individu étant </a:t>
            </a:r>
            <a:r>
              <a:rPr lang="fr-FR" sz="2600" b="1" dirty="0">
                <a:latin typeface="Bernard MT Condensed" panose="02050806060905020404" pitchFamily="18" charset="0"/>
              </a:rPr>
              <a:t>un tout complexe et différent</a:t>
            </a:r>
            <a:r>
              <a:rPr lang="fr-FR" sz="2600" dirty="0">
                <a:latin typeface="Bernard MT Condensed" panose="02050806060905020404" pitchFamily="18" charset="0"/>
              </a:rPr>
              <a:t>. </a:t>
            </a:r>
          </a:p>
          <a:p>
            <a:pPr>
              <a:lnSpc>
                <a:spcPct val="100000"/>
              </a:lnSpc>
            </a:pPr>
            <a:r>
              <a:rPr lang="fr-FR" sz="2600" dirty="0">
                <a:latin typeface="Bernard MT Condensed" panose="02050806060905020404" pitchFamily="18" charset="0"/>
              </a:rPr>
              <a:t>Il n’y a donc pas de modèle type de plan de soin à proposer pour tous les services.</a:t>
            </a:r>
          </a:p>
          <a:p>
            <a:endParaRPr lang="fr-FR" dirty="0">
              <a:latin typeface="Bernard MT Condensed" panose="02050806060905020404" pitchFamily="18" charset="0"/>
            </a:endParaRPr>
          </a:p>
        </p:txBody>
      </p:sp>
    </p:spTree>
    <p:extLst>
      <p:ext uri="{BB962C8B-B14F-4D97-AF65-F5344CB8AC3E}">
        <p14:creationId xmlns:p14="http://schemas.microsoft.com/office/powerpoint/2010/main" val="17759077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76518" y="1116104"/>
            <a:ext cx="3200400" cy="1656677"/>
          </a:xfrm>
        </p:spPr>
        <p:txBody>
          <a:bodyPr>
            <a:normAutofit fontScale="90000"/>
          </a:bodyPr>
          <a:lstStyle/>
          <a:p>
            <a:pPr algn="ctr"/>
            <a:r>
              <a:rPr lang="fr-FR" sz="5400" b="1" dirty="0">
                <a:latin typeface="Candara" panose="020E0502030303020204" pitchFamily="34" charset="0"/>
              </a:rPr>
              <a:t>PLAN DE SOINS</a:t>
            </a:r>
          </a:p>
        </p:txBody>
      </p:sp>
      <p:sp>
        <p:nvSpPr>
          <p:cNvPr id="3" name="Espace réservé du contenu 2"/>
          <p:cNvSpPr>
            <a:spLocks noGrp="1"/>
          </p:cNvSpPr>
          <p:nvPr>
            <p:ph idx="1"/>
          </p:nvPr>
        </p:nvSpPr>
        <p:spPr>
          <a:xfrm>
            <a:off x="4222377" y="731521"/>
            <a:ext cx="7557246" cy="5144844"/>
          </a:xfrm>
        </p:spPr>
        <p:txBody>
          <a:bodyPr>
            <a:noAutofit/>
          </a:bodyPr>
          <a:lstStyle/>
          <a:p>
            <a:pPr>
              <a:buFont typeface="Wingdings" panose="05000000000000000000" pitchFamily="2" charset="2"/>
              <a:buChar char="q"/>
            </a:pPr>
            <a:r>
              <a:rPr lang="fr-FR" sz="3600" b="1" i="1" dirty="0">
                <a:latin typeface="Candara" panose="020E0502030303020204" pitchFamily="34" charset="0"/>
              </a:rPr>
              <a:t>Avantage du plan de soins</a:t>
            </a:r>
            <a:r>
              <a:rPr lang="fr-FR" sz="2800" b="1" i="1" dirty="0">
                <a:latin typeface="Candara" panose="020E0502030303020204" pitchFamily="34" charset="0"/>
              </a:rPr>
              <a:t>	</a:t>
            </a:r>
            <a:endParaRPr lang="fr-FR" sz="2800" dirty="0">
              <a:latin typeface="Candara" panose="020E0502030303020204" pitchFamily="34" charset="0"/>
            </a:endParaRPr>
          </a:p>
          <a:p>
            <a:r>
              <a:rPr lang="fr-FR" sz="2800" b="1" i="1" dirty="0">
                <a:latin typeface="Candara" panose="020E0502030303020204" pitchFamily="34" charset="0"/>
              </a:rPr>
              <a:t> </a:t>
            </a:r>
            <a:endParaRPr lang="fr-FR" sz="2800" dirty="0">
              <a:latin typeface="Candara" panose="020E0502030303020204" pitchFamily="34" charset="0"/>
            </a:endParaRPr>
          </a:p>
          <a:p>
            <a:pPr lvl="0">
              <a:buFont typeface="Wingdings" panose="05000000000000000000" pitchFamily="2" charset="2"/>
              <a:buChar char="Ø"/>
            </a:pPr>
            <a:r>
              <a:rPr lang="fr-FR" sz="3200" dirty="0">
                <a:latin typeface="Candara" panose="020E0502030303020204" pitchFamily="34" charset="0"/>
              </a:rPr>
              <a:t>Permet l’individualisation des soins : Identification des besoins prioritaires du client, apport des réponses aux besoins du client</a:t>
            </a:r>
          </a:p>
          <a:p>
            <a:pPr lvl="0">
              <a:buFont typeface="Wingdings" panose="05000000000000000000" pitchFamily="2" charset="2"/>
              <a:buChar char="Ø"/>
            </a:pPr>
            <a:r>
              <a:rPr lang="fr-FR" sz="3200" dirty="0">
                <a:latin typeface="Candara" panose="020E0502030303020204" pitchFamily="34" charset="0"/>
              </a:rPr>
              <a:t>Assure la continuité des soins : moyen de communication (écrite) entre infirmier et  infirmier, entre infirmier et médecin, entre infirmier et parent de client </a:t>
            </a:r>
          </a:p>
        </p:txBody>
      </p:sp>
    </p:spTree>
    <p:extLst>
      <p:ext uri="{BB962C8B-B14F-4D97-AF65-F5344CB8AC3E}">
        <p14:creationId xmlns:p14="http://schemas.microsoft.com/office/powerpoint/2010/main" val="21872648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76518" y="1116104"/>
            <a:ext cx="3200400" cy="1656677"/>
          </a:xfrm>
        </p:spPr>
        <p:txBody>
          <a:bodyPr>
            <a:normAutofit fontScale="90000"/>
          </a:bodyPr>
          <a:lstStyle/>
          <a:p>
            <a:pPr algn="ctr"/>
            <a:r>
              <a:rPr lang="fr-FR" sz="5400" b="1" dirty="0">
                <a:latin typeface="Candara" panose="020E0502030303020204" pitchFamily="34" charset="0"/>
              </a:rPr>
              <a:t>PLAN DE SOINS</a:t>
            </a:r>
          </a:p>
        </p:txBody>
      </p:sp>
      <p:sp>
        <p:nvSpPr>
          <p:cNvPr id="3" name="Espace réservé du contenu 2"/>
          <p:cNvSpPr>
            <a:spLocks noGrp="1"/>
          </p:cNvSpPr>
          <p:nvPr>
            <p:ph idx="1"/>
          </p:nvPr>
        </p:nvSpPr>
        <p:spPr>
          <a:xfrm>
            <a:off x="4235824" y="973568"/>
            <a:ext cx="7557246" cy="4647303"/>
          </a:xfrm>
        </p:spPr>
        <p:txBody>
          <a:bodyPr>
            <a:noAutofit/>
          </a:bodyPr>
          <a:lstStyle/>
          <a:p>
            <a:pPr>
              <a:buFont typeface="Wingdings" panose="05000000000000000000" pitchFamily="2" charset="2"/>
              <a:buChar char="q"/>
            </a:pPr>
            <a:r>
              <a:rPr lang="fr-FR" sz="3600" b="1" i="1" dirty="0">
                <a:latin typeface="Candara" panose="020E0502030303020204" pitchFamily="34" charset="0"/>
              </a:rPr>
              <a:t>Avantage du plan de soins	</a:t>
            </a:r>
            <a:endParaRPr lang="fr-FR" sz="3600" dirty="0">
              <a:latin typeface="Candara" panose="020E0502030303020204" pitchFamily="34" charset="0"/>
            </a:endParaRPr>
          </a:p>
          <a:p>
            <a:r>
              <a:rPr lang="fr-FR" sz="2800" b="1" i="1" dirty="0">
                <a:latin typeface="Candara" panose="020E0502030303020204" pitchFamily="34" charset="0"/>
              </a:rPr>
              <a:t> </a:t>
            </a:r>
            <a:endParaRPr lang="fr-FR" sz="2800" dirty="0">
              <a:latin typeface="Candara" panose="020E0502030303020204" pitchFamily="34" charset="0"/>
            </a:endParaRPr>
          </a:p>
          <a:p>
            <a:pPr lvl="0">
              <a:spcAft>
                <a:spcPts val="1800"/>
              </a:spcAft>
              <a:buFont typeface="Wingdings" panose="05000000000000000000" pitchFamily="2" charset="2"/>
              <a:buChar char="Ø"/>
            </a:pPr>
            <a:r>
              <a:rPr lang="fr-FR" sz="3200" dirty="0">
                <a:latin typeface="Candara" panose="020E0502030303020204" pitchFamily="34" charset="0"/>
              </a:rPr>
              <a:t>Permet d’évaluer la qualité des soins : instrument de supervision des soins, suivre l’évolution de l’état du client</a:t>
            </a:r>
          </a:p>
          <a:p>
            <a:pPr lvl="0">
              <a:buFont typeface="Wingdings" panose="05000000000000000000" pitchFamily="2" charset="2"/>
              <a:buChar char="Ø"/>
            </a:pPr>
            <a:r>
              <a:rPr lang="fr-FR" sz="3200" dirty="0">
                <a:latin typeface="Candara" panose="020E0502030303020204" pitchFamily="34" charset="0"/>
              </a:rPr>
              <a:t>Instrument de formation (formation des étudiants, perfectionnement du personnel soignant)</a:t>
            </a:r>
          </a:p>
        </p:txBody>
      </p:sp>
    </p:spTree>
    <p:extLst>
      <p:ext uri="{BB962C8B-B14F-4D97-AF65-F5344CB8AC3E}">
        <p14:creationId xmlns:p14="http://schemas.microsoft.com/office/powerpoint/2010/main" val="1371718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76518" y="1116104"/>
            <a:ext cx="3200400" cy="1656677"/>
          </a:xfrm>
        </p:spPr>
        <p:txBody>
          <a:bodyPr>
            <a:normAutofit fontScale="90000"/>
          </a:bodyPr>
          <a:lstStyle/>
          <a:p>
            <a:pPr algn="ctr"/>
            <a:r>
              <a:rPr lang="fr-FR" sz="5400" b="1" dirty="0">
                <a:latin typeface="Bernard MT Condensed" panose="02050806060905020404" pitchFamily="18" charset="0"/>
              </a:rPr>
              <a:t>PLAN DE SOINS</a:t>
            </a:r>
          </a:p>
        </p:txBody>
      </p:sp>
      <p:sp>
        <p:nvSpPr>
          <p:cNvPr id="3" name="Espace réservé du contenu 2"/>
          <p:cNvSpPr>
            <a:spLocks noGrp="1"/>
          </p:cNvSpPr>
          <p:nvPr>
            <p:ph idx="1"/>
          </p:nvPr>
        </p:nvSpPr>
        <p:spPr>
          <a:xfrm>
            <a:off x="4262718" y="2772781"/>
            <a:ext cx="7557246" cy="868679"/>
          </a:xfrm>
        </p:spPr>
        <p:txBody>
          <a:bodyPr>
            <a:noAutofit/>
          </a:bodyPr>
          <a:lstStyle/>
          <a:p>
            <a:r>
              <a:rPr lang="fr-FR" sz="4400" b="1" dirty="0">
                <a:latin typeface="Bernard MT Condensed" panose="02050806060905020404" pitchFamily="18" charset="0"/>
              </a:rPr>
              <a:t>Exemple de plan de soins</a:t>
            </a:r>
            <a:endParaRPr lang="fr-FR" sz="4400" dirty="0">
              <a:latin typeface="Bernard MT Condensed" panose="02050806060905020404" pitchFamily="18" charset="0"/>
            </a:endParaRPr>
          </a:p>
        </p:txBody>
      </p:sp>
    </p:spTree>
    <p:extLst>
      <p:ext uri="{BB962C8B-B14F-4D97-AF65-F5344CB8AC3E}">
        <p14:creationId xmlns:p14="http://schemas.microsoft.com/office/powerpoint/2010/main" val="27042898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extLst>
              <p:ext uri="{D42A27DB-BD31-4B8C-83A1-F6EECF244321}">
                <p14:modId xmlns:p14="http://schemas.microsoft.com/office/powerpoint/2010/main" val="1688081551"/>
              </p:ext>
            </p:extLst>
          </p:nvPr>
        </p:nvGraphicFramePr>
        <p:xfrm>
          <a:off x="295837" y="201706"/>
          <a:ext cx="11551022" cy="5961390"/>
        </p:xfrm>
        <a:graphic>
          <a:graphicData uri="http://schemas.openxmlformats.org/drawingml/2006/table">
            <a:tbl>
              <a:tblPr firstRow="1" firstCol="1" bandRow="1">
                <a:tableStyleId>{5C22544A-7EE6-4342-B048-85BDC9FD1C3A}</a:tableStyleId>
              </a:tblPr>
              <a:tblGrid>
                <a:gridCol w="1329676">
                  <a:extLst>
                    <a:ext uri="{9D8B030D-6E8A-4147-A177-3AD203B41FA5}">
                      <a16:colId xmlns:a16="http://schemas.microsoft.com/office/drawing/2014/main" xmlns="" val="20000"/>
                    </a:ext>
                  </a:extLst>
                </a:gridCol>
                <a:gridCol w="1737811">
                  <a:extLst>
                    <a:ext uri="{9D8B030D-6E8A-4147-A177-3AD203B41FA5}">
                      <a16:colId xmlns:a16="http://schemas.microsoft.com/office/drawing/2014/main" xmlns="" val="20001"/>
                    </a:ext>
                  </a:extLst>
                </a:gridCol>
                <a:gridCol w="1533021">
                  <a:extLst>
                    <a:ext uri="{9D8B030D-6E8A-4147-A177-3AD203B41FA5}">
                      <a16:colId xmlns:a16="http://schemas.microsoft.com/office/drawing/2014/main" xmlns="" val="20002"/>
                    </a:ext>
                  </a:extLst>
                </a:gridCol>
                <a:gridCol w="2146662">
                  <a:extLst>
                    <a:ext uri="{9D8B030D-6E8A-4147-A177-3AD203B41FA5}">
                      <a16:colId xmlns:a16="http://schemas.microsoft.com/office/drawing/2014/main" xmlns="" val="20003"/>
                    </a:ext>
                  </a:extLst>
                </a:gridCol>
                <a:gridCol w="1124169">
                  <a:extLst>
                    <a:ext uri="{9D8B030D-6E8A-4147-A177-3AD203B41FA5}">
                      <a16:colId xmlns:a16="http://schemas.microsoft.com/office/drawing/2014/main" xmlns="" val="20004"/>
                    </a:ext>
                  </a:extLst>
                </a:gridCol>
                <a:gridCol w="2146662">
                  <a:extLst>
                    <a:ext uri="{9D8B030D-6E8A-4147-A177-3AD203B41FA5}">
                      <a16:colId xmlns:a16="http://schemas.microsoft.com/office/drawing/2014/main" xmlns="" val="20005"/>
                    </a:ext>
                  </a:extLst>
                </a:gridCol>
                <a:gridCol w="1533021">
                  <a:extLst>
                    <a:ext uri="{9D8B030D-6E8A-4147-A177-3AD203B41FA5}">
                      <a16:colId xmlns:a16="http://schemas.microsoft.com/office/drawing/2014/main" xmlns="" val="20006"/>
                    </a:ext>
                  </a:extLst>
                </a:gridCol>
              </a:tblGrid>
              <a:tr h="2755645">
                <a:tc>
                  <a:txBody>
                    <a:bodyPr/>
                    <a:lstStyle/>
                    <a:p>
                      <a:pPr>
                        <a:lnSpc>
                          <a:spcPct val="107000"/>
                        </a:lnSpc>
                        <a:spcAft>
                          <a:spcPts val="0"/>
                        </a:spcAft>
                      </a:pPr>
                      <a:r>
                        <a:rPr lang="fr-FR" sz="1400" dirty="0">
                          <a:solidFill>
                            <a:schemeClr val="tx1"/>
                          </a:solidFill>
                          <a:effectLst/>
                          <a:latin typeface="Candara" panose="020E0502030303020204" pitchFamily="34" charset="0"/>
                        </a:rPr>
                        <a:t> </a:t>
                      </a:r>
                      <a:endParaRPr lang="fr-FR" sz="1200" dirty="0">
                        <a:solidFill>
                          <a:schemeClr val="tx1"/>
                        </a:solidFill>
                        <a:effectLst/>
                        <a:latin typeface="Candara" panose="020E0502030303020204" pitchFamily="34" charset="0"/>
                      </a:endParaRPr>
                    </a:p>
                    <a:p>
                      <a:pPr>
                        <a:lnSpc>
                          <a:spcPct val="107000"/>
                        </a:lnSpc>
                        <a:spcAft>
                          <a:spcPts val="0"/>
                        </a:spcAft>
                      </a:pPr>
                      <a:r>
                        <a:rPr lang="fr-FR" sz="1400" dirty="0">
                          <a:solidFill>
                            <a:schemeClr val="tx1"/>
                          </a:solidFill>
                          <a:effectLst/>
                          <a:latin typeface="Candara" panose="020E0502030303020204" pitchFamily="34" charset="0"/>
                        </a:rPr>
                        <a:t>LOGO DE LA STRUCTURE</a:t>
                      </a:r>
                      <a:endParaRPr lang="fr-FR" sz="12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7539" marR="57539" marT="0" marB="0"/>
                </a:tc>
                <a:tc gridSpan="6">
                  <a:txBody>
                    <a:bodyPr/>
                    <a:lstStyle/>
                    <a:p>
                      <a:pPr>
                        <a:lnSpc>
                          <a:spcPct val="107000"/>
                        </a:lnSpc>
                        <a:spcAft>
                          <a:spcPts val="0"/>
                        </a:spcAft>
                      </a:pPr>
                      <a:r>
                        <a:rPr lang="fr-FR" sz="1400" dirty="0">
                          <a:solidFill>
                            <a:schemeClr val="tx1"/>
                          </a:solidFill>
                          <a:effectLst/>
                          <a:latin typeface="Candara" panose="020E0502030303020204" pitchFamily="34" charset="0"/>
                        </a:rPr>
                        <a:t>NOM …DELON……………………………………….  PRENOM …………Patrick……………………………………………………………</a:t>
                      </a:r>
                      <a:endParaRPr lang="fr-FR" sz="1200" dirty="0">
                        <a:solidFill>
                          <a:schemeClr val="tx1"/>
                        </a:solidFill>
                        <a:effectLst/>
                        <a:latin typeface="Candara" panose="020E0502030303020204" pitchFamily="34" charset="0"/>
                      </a:endParaRPr>
                    </a:p>
                    <a:p>
                      <a:pPr>
                        <a:lnSpc>
                          <a:spcPct val="107000"/>
                        </a:lnSpc>
                        <a:spcAft>
                          <a:spcPts val="0"/>
                        </a:spcAft>
                      </a:pPr>
                      <a:r>
                        <a:rPr lang="fr-FR" sz="1400" dirty="0">
                          <a:solidFill>
                            <a:schemeClr val="tx1"/>
                          </a:solidFill>
                          <a:effectLst/>
                          <a:latin typeface="Candara" panose="020E0502030303020204" pitchFamily="34" charset="0"/>
                        </a:rPr>
                        <a:t>SEXE :         /_M______/          AGE :     /___5ans____/             PROVENANCE …………Bingerville…………………………………………</a:t>
                      </a:r>
                      <a:endParaRPr lang="fr-FR" sz="1200" dirty="0">
                        <a:solidFill>
                          <a:schemeClr val="tx1"/>
                        </a:solidFill>
                        <a:effectLst/>
                        <a:latin typeface="Candara" panose="020E0502030303020204" pitchFamily="34" charset="0"/>
                      </a:endParaRPr>
                    </a:p>
                    <a:p>
                      <a:pPr>
                        <a:lnSpc>
                          <a:spcPct val="107000"/>
                        </a:lnSpc>
                        <a:spcAft>
                          <a:spcPts val="0"/>
                        </a:spcAft>
                      </a:pPr>
                      <a:r>
                        <a:rPr lang="fr-FR" sz="1400" dirty="0">
                          <a:solidFill>
                            <a:schemeClr val="tx1"/>
                          </a:solidFill>
                          <a:effectLst/>
                          <a:latin typeface="Candara" panose="020E0502030303020204" pitchFamily="34" charset="0"/>
                        </a:rPr>
                        <a:t>SERVICE ……Pédiatrie………………………………………              N°CH :   /__5____/                                  N° LIT :     /_2____/</a:t>
                      </a:r>
                      <a:endParaRPr lang="fr-FR" sz="1200" dirty="0">
                        <a:solidFill>
                          <a:schemeClr val="tx1"/>
                        </a:solidFill>
                        <a:effectLst/>
                        <a:latin typeface="Candara" panose="020E0502030303020204" pitchFamily="34" charset="0"/>
                      </a:endParaRPr>
                    </a:p>
                    <a:p>
                      <a:pPr>
                        <a:lnSpc>
                          <a:spcPct val="107000"/>
                        </a:lnSpc>
                        <a:spcAft>
                          <a:spcPts val="0"/>
                        </a:spcAft>
                      </a:pPr>
                      <a:r>
                        <a:rPr lang="fr-FR" sz="1400" dirty="0">
                          <a:solidFill>
                            <a:schemeClr val="tx1"/>
                          </a:solidFill>
                          <a:effectLst/>
                          <a:latin typeface="Candara" panose="020E0502030303020204" pitchFamily="34" charset="0"/>
                        </a:rPr>
                        <a:t>N° DU DOSSIER CLIENT : /___163X____________________/                          FEUILLE N° : /______/</a:t>
                      </a:r>
                      <a:endParaRPr lang="fr-FR" sz="1200" dirty="0">
                        <a:solidFill>
                          <a:schemeClr val="tx1"/>
                        </a:solidFill>
                        <a:effectLst/>
                        <a:latin typeface="Candara" panose="020E0502030303020204" pitchFamily="34" charset="0"/>
                      </a:endParaRPr>
                    </a:p>
                    <a:p>
                      <a:pPr algn="just">
                        <a:lnSpc>
                          <a:spcPct val="107000"/>
                        </a:lnSpc>
                        <a:spcAft>
                          <a:spcPts val="0"/>
                        </a:spcAft>
                      </a:pPr>
                      <a:r>
                        <a:rPr lang="fr-FR" sz="1200" dirty="0">
                          <a:solidFill>
                            <a:schemeClr val="tx1"/>
                          </a:solidFill>
                          <a:effectLst/>
                          <a:latin typeface="Candara" panose="020E0502030303020204" pitchFamily="34" charset="0"/>
                        </a:rPr>
                        <a:t>DIAGNOSTIC MEDICAL : Paludisme grave</a:t>
                      </a:r>
                    </a:p>
                    <a:p>
                      <a:pPr algn="just">
                        <a:lnSpc>
                          <a:spcPct val="107000"/>
                        </a:lnSpc>
                        <a:spcAft>
                          <a:spcPts val="0"/>
                        </a:spcAft>
                      </a:pPr>
                      <a:r>
                        <a:rPr lang="fr-FR" sz="1200" dirty="0">
                          <a:solidFill>
                            <a:schemeClr val="tx1"/>
                          </a:solidFill>
                          <a:effectLst/>
                          <a:latin typeface="Candara" panose="020E0502030303020204" pitchFamily="34" charset="0"/>
                        </a:rPr>
                        <a:t> </a:t>
                      </a:r>
                    </a:p>
                    <a:p>
                      <a:pPr algn="just">
                        <a:lnSpc>
                          <a:spcPct val="107000"/>
                        </a:lnSpc>
                        <a:spcAft>
                          <a:spcPts val="0"/>
                        </a:spcAft>
                      </a:pPr>
                      <a:r>
                        <a:rPr lang="fr-FR" sz="1300" dirty="0">
                          <a:solidFill>
                            <a:schemeClr val="tx1"/>
                          </a:solidFill>
                          <a:effectLst/>
                          <a:latin typeface="Candara" panose="020E0502030303020204" pitchFamily="34" charset="0"/>
                        </a:rPr>
                        <a:t>REGIME : Hospitalisé </a:t>
                      </a:r>
                    </a:p>
                    <a:p>
                      <a:pPr algn="just">
                        <a:lnSpc>
                          <a:spcPct val="107000"/>
                        </a:lnSpc>
                        <a:spcAft>
                          <a:spcPts val="0"/>
                        </a:spcAft>
                      </a:pPr>
                      <a:r>
                        <a:rPr lang="fr-FR" sz="1300" dirty="0">
                          <a:solidFill>
                            <a:schemeClr val="tx1"/>
                          </a:solidFill>
                          <a:effectLst/>
                          <a:latin typeface="Candara" panose="020E0502030303020204" pitchFamily="34" charset="0"/>
                        </a:rPr>
                        <a:t>Traitement :</a:t>
                      </a:r>
                    </a:p>
                    <a:p>
                      <a:pPr marL="342900" lvl="0" indent="-342900" algn="just">
                        <a:lnSpc>
                          <a:spcPct val="107000"/>
                        </a:lnSpc>
                        <a:spcAft>
                          <a:spcPts val="0"/>
                        </a:spcAft>
                        <a:buFont typeface="Calibri" panose="020F0502020204030204" pitchFamily="34" charset="0"/>
                        <a:buChar char="-"/>
                      </a:pPr>
                      <a:r>
                        <a:rPr lang="fr-FR" sz="1300" dirty="0" err="1">
                          <a:solidFill>
                            <a:schemeClr val="tx1"/>
                          </a:solidFill>
                          <a:effectLst/>
                          <a:latin typeface="Candara" panose="020E0502030303020204" pitchFamily="34" charset="0"/>
                        </a:rPr>
                        <a:t>Quinimax</a:t>
                      </a:r>
                      <a:r>
                        <a:rPr lang="fr-FR" sz="1300" dirty="0">
                          <a:solidFill>
                            <a:schemeClr val="tx1"/>
                          </a:solidFill>
                          <a:effectLst/>
                          <a:latin typeface="Candara" panose="020E0502030303020204" pitchFamily="34" charset="0"/>
                        </a:rPr>
                        <a:t> 0,40  </a:t>
                      </a:r>
                    </a:p>
                    <a:p>
                      <a:pPr marL="342900" lvl="0" indent="-342900" algn="just">
                        <a:lnSpc>
                          <a:spcPct val="107000"/>
                        </a:lnSpc>
                        <a:spcAft>
                          <a:spcPts val="0"/>
                        </a:spcAft>
                        <a:buFont typeface="Calibri" panose="020F0502020204030204" pitchFamily="34" charset="0"/>
                        <a:buChar char="-"/>
                      </a:pPr>
                      <a:r>
                        <a:rPr lang="fr-FR" sz="1300" dirty="0" err="1">
                          <a:solidFill>
                            <a:schemeClr val="tx1"/>
                          </a:solidFill>
                          <a:effectLst/>
                          <a:latin typeface="Candara" panose="020E0502030303020204" pitchFamily="34" charset="0"/>
                        </a:rPr>
                        <a:t>Bencozyme</a:t>
                      </a:r>
                      <a:r>
                        <a:rPr lang="fr-FR" sz="1300" dirty="0">
                          <a:solidFill>
                            <a:schemeClr val="tx1"/>
                          </a:solidFill>
                          <a:effectLst/>
                          <a:latin typeface="Candara" panose="020E0502030303020204" pitchFamily="34" charset="0"/>
                        </a:rPr>
                        <a:t> 1 ampoule </a:t>
                      </a:r>
                    </a:p>
                    <a:p>
                      <a:pPr algn="just">
                        <a:lnSpc>
                          <a:spcPct val="107000"/>
                        </a:lnSpc>
                        <a:spcAft>
                          <a:spcPts val="0"/>
                        </a:spcAft>
                      </a:pPr>
                      <a:r>
                        <a:rPr lang="fr-FR" sz="1300" dirty="0">
                          <a:solidFill>
                            <a:schemeClr val="tx1"/>
                          </a:solidFill>
                          <a:effectLst/>
                          <a:latin typeface="Candara" panose="020E0502030303020204" pitchFamily="34" charset="0"/>
                        </a:rPr>
                        <a:t>  Dans 250 ml de </a:t>
                      </a:r>
                      <a:r>
                        <a:rPr lang="fr-FR" sz="1300" dirty="0" err="1">
                          <a:solidFill>
                            <a:schemeClr val="tx1"/>
                          </a:solidFill>
                          <a:effectLst/>
                          <a:latin typeface="Candara" panose="020E0502030303020204" pitchFamily="34" charset="0"/>
                        </a:rPr>
                        <a:t>Ringer</a:t>
                      </a:r>
                      <a:r>
                        <a:rPr lang="fr-FR" sz="1300" dirty="0">
                          <a:solidFill>
                            <a:schemeClr val="tx1"/>
                          </a:solidFill>
                          <a:effectLst/>
                          <a:latin typeface="Candara" panose="020E0502030303020204" pitchFamily="34" charset="0"/>
                        </a:rPr>
                        <a:t>, en perfusion, 2 fois par jour pendant 3 jours</a:t>
                      </a:r>
                    </a:p>
                    <a:p>
                      <a:pPr>
                        <a:lnSpc>
                          <a:spcPct val="107000"/>
                        </a:lnSpc>
                        <a:spcAft>
                          <a:spcPts val="0"/>
                        </a:spcAft>
                      </a:pPr>
                      <a:r>
                        <a:rPr lang="fr-FR" sz="1300" dirty="0" err="1">
                          <a:solidFill>
                            <a:schemeClr val="tx1"/>
                          </a:solidFill>
                          <a:effectLst/>
                          <a:latin typeface="Candara" panose="020E0502030303020204" pitchFamily="34" charset="0"/>
                        </a:rPr>
                        <a:t>Novalgin</a:t>
                      </a:r>
                      <a:r>
                        <a:rPr lang="fr-FR" sz="1300" dirty="0">
                          <a:solidFill>
                            <a:schemeClr val="tx1"/>
                          </a:solidFill>
                          <a:effectLst/>
                          <a:latin typeface="Candara" panose="020E0502030303020204" pitchFamily="34" charset="0"/>
                        </a:rPr>
                        <a:t> 1 ampoule en IVD</a:t>
                      </a:r>
                      <a:endParaRPr lang="fr-FR" sz="13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7539" marR="57539" marT="0" marB="0"/>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xmlns="" val="10000"/>
                  </a:ext>
                </a:extLst>
              </a:tr>
              <a:tr h="729463">
                <a:tc>
                  <a:txBody>
                    <a:bodyPr/>
                    <a:lstStyle/>
                    <a:p>
                      <a:pPr algn="ctr">
                        <a:lnSpc>
                          <a:spcPct val="107000"/>
                        </a:lnSpc>
                        <a:spcAft>
                          <a:spcPts val="0"/>
                        </a:spcAft>
                      </a:pPr>
                      <a:r>
                        <a:rPr lang="fr-FR" sz="1500" b="1" dirty="0">
                          <a:solidFill>
                            <a:schemeClr val="tx1"/>
                          </a:solidFill>
                          <a:effectLst/>
                          <a:latin typeface="Candara" panose="020E0502030303020204" pitchFamily="34" charset="0"/>
                        </a:rPr>
                        <a:t>Date/heure</a:t>
                      </a:r>
                      <a:endParaRPr lang="fr-FR" sz="1500" b="1"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7539" marR="57539" marT="0" marB="0" anchor="ctr"/>
                </a:tc>
                <a:tc>
                  <a:txBody>
                    <a:bodyPr/>
                    <a:lstStyle/>
                    <a:p>
                      <a:pPr algn="ctr">
                        <a:lnSpc>
                          <a:spcPct val="107000"/>
                        </a:lnSpc>
                        <a:spcAft>
                          <a:spcPts val="0"/>
                        </a:spcAft>
                      </a:pPr>
                      <a:r>
                        <a:rPr lang="fr-FR" sz="1500" b="1" dirty="0">
                          <a:solidFill>
                            <a:schemeClr val="tx1"/>
                          </a:solidFill>
                          <a:effectLst/>
                          <a:latin typeface="Candara" panose="020E0502030303020204" pitchFamily="34" charset="0"/>
                        </a:rPr>
                        <a:t>Diagnostic infirmier/problèmes identifies</a:t>
                      </a:r>
                      <a:endParaRPr lang="fr-FR" sz="1500" b="1"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7539" marR="57539" marT="0" marB="0" anchor="ctr"/>
                </a:tc>
                <a:tc>
                  <a:txBody>
                    <a:bodyPr/>
                    <a:lstStyle/>
                    <a:p>
                      <a:pPr algn="ctr">
                        <a:lnSpc>
                          <a:spcPct val="107000"/>
                        </a:lnSpc>
                        <a:spcAft>
                          <a:spcPts val="0"/>
                        </a:spcAft>
                      </a:pPr>
                      <a:r>
                        <a:rPr lang="fr-FR" sz="1500" b="1" dirty="0">
                          <a:solidFill>
                            <a:schemeClr val="tx1"/>
                          </a:solidFill>
                          <a:effectLst/>
                          <a:latin typeface="Candara" panose="020E0502030303020204" pitchFamily="34" charset="0"/>
                        </a:rPr>
                        <a:t>Objectifs de soins</a:t>
                      </a:r>
                      <a:endParaRPr lang="fr-FR" sz="1500" b="1"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7539" marR="57539" marT="0" marB="0" anchor="ctr"/>
                </a:tc>
                <a:tc>
                  <a:txBody>
                    <a:bodyPr/>
                    <a:lstStyle/>
                    <a:p>
                      <a:pPr algn="ctr">
                        <a:lnSpc>
                          <a:spcPct val="107000"/>
                        </a:lnSpc>
                        <a:spcAft>
                          <a:spcPts val="0"/>
                        </a:spcAft>
                      </a:pPr>
                      <a:r>
                        <a:rPr lang="fr-FR" sz="1500" b="1" dirty="0">
                          <a:solidFill>
                            <a:schemeClr val="tx1"/>
                          </a:solidFill>
                          <a:effectLst/>
                          <a:latin typeface="Candara" panose="020E0502030303020204" pitchFamily="34" charset="0"/>
                        </a:rPr>
                        <a:t>Interventions</a:t>
                      </a:r>
                      <a:endParaRPr lang="fr-FR" sz="1500" b="1"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7539" marR="57539" marT="0" marB="0" anchor="ctr"/>
                </a:tc>
                <a:tc>
                  <a:txBody>
                    <a:bodyPr/>
                    <a:lstStyle/>
                    <a:p>
                      <a:pPr algn="ctr">
                        <a:lnSpc>
                          <a:spcPct val="107000"/>
                        </a:lnSpc>
                        <a:spcAft>
                          <a:spcPts val="0"/>
                        </a:spcAft>
                      </a:pPr>
                      <a:r>
                        <a:rPr lang="fr-FR" sz="1500" b="1" dirty="0">
                          <a:solidFill>
                            <a:schemeClr val="tx1"/>
                          </a:solidFill>
                          <a:effectLst/>
                          <a:latin typeface="Candara" panose="020E0502030303020204" pitchFamily="34" charset="0"/>
                        </a:rPr>
                        <a:t>Date/Heure</a:t>
                      </a:r>
                      <a:endParaRPr lang="fr-FR" sz="1500" b="1"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7539" marR="57539" marT="0" marB="0" anchor="ctr"/>
                </a:tc>
                <a:tc>
                  <a:txBody>
                    <a:bodyPr/>
                    <a:lstStyle/>
                    <a:p>
                      <a:pPr algn="ctr">
                        <a:lnSpc>
                          <a:spcPct val="107000"/>
                        </a:lnSpc>
                        <a:spcAft>
                          <a:spcPts val="0"/>
                        </a:spcAft>
                      </a:pPr>
                      <a:r>
                        <a:rPr lang="fr-FR" sz="1500" b="1" dirty="0">
                          <a:solidFill>
                            <a:schemeClr val="tx1"/>
                          </a:solidFill>
                          <a:effectLst/>
                          <a:latin typeface="Candara" panose="020E0502030303020204" pitchFamily="34" charset="0"/>
                        </a:rPr>
                        <a:t>Résultats de l’évaluation</a:t>
                      </a:r>
                      <a:endParaRPr lang="fr-FR" sz="1500" b="1"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7539" marR="57539" marT="0" marB="0" anchor="ctr"/>
                </a:tc>
                <a:tc>
                  <a:txBody>
                    <a:bodyPr/>
                    <a:lstStyle/>
                    <a:p>
                      <a:pPr algn="ctr">
                        <a:lnSpc>
                          <a:spcPct val="107000"/>
                        </a:lnSpc>
                        <a:spcAft>
                          <a:spcPts val="0"/>
                        </a:spcAft>
                      </a:pPr>
                      <a:r>
                        <a:rPr lang="fr-FR" sz="1500" b="1" dirty="0">
                          <a:solidFill>
                            <a:schemeClr val="tx1"/>
                          </a:solidFill>
                          <a:effectLst/>
                          <a:latin typeface="Candara" panose="020E0502030303020204" pitchFamily="34" charset="0"/>
                        </a:rPr>
                        <a:t>Nom Prénoms et émargement de l’intervenant</a:t>
                      </a:r>
                      <a:endParaRPr lang="fr-FR" sz="1500" b="1"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7539" marR="57539" marT="0" marB="0" anchor="ctr"/>
                </a:tc>
                <a:extLst>
                  <a:ext uri="{0D108BD9-81ED-4DB2-BD59-A6C34878D82A}">
                    <a16:rowId xmlns:a16="http://schemas.microsoft.com/office/drawing/2014/main" xmlns="" val="10001"/>
                  </a:ext>
                </a:extLst>
              </a:tr>
              <a:tr h="2471939">
                <a:tc>
                  <a:txBody>
                    <a:bodyPr/>
                    <a:lstStyle/>
                    <a:p>
                      <a:pPr>
                        <a:lnSpc>
                          <a:spcPct val="107000"/>
                        </a:lnSpc>
                        <a:spcAft>
                          <a:spcPts val="0"/>
                        </a:spcAft>
                      </a:pPr>
                      <a:r>
                        <a:rPr lang="fr-FR" sz="1300" dirty="0">
                          <a:solidFill>
                            <a:schemeClr val="tx1"/>
                          </a:solidFill>
                          <a:effectLst/>
                          <a:latin typeface="Candara" panose="020E0502030303020204" pitchFamily="34" charset="0"/>
                        </a:rPr>
                        <a:t> </a:t>
                      </a:r>
                    </a:p>
                    <a:p>
                      <a:pPr>
                        <a:lnSpc>
                          <a:spcPct val="107000"/>
                        </a:lnSpc>
                        <a:spcAft>
                          <a:spcPts val="0"/>
                        </a:spcAft>
                      </a:pPr>
                      <a:r>
                        <a:rPr lang="fr-FR" sz="1300" dirty="0">
                          <a:solidFill>
                            <a:schemeClr val="tx1"/>
                          </a:solidFill>
                          <a:effectLst/>
                          <a:latin typeface="Candara" panose="020E0502030303020204" pitchFamily="34" charset="0"/>
                        </a:rPr>
                        <a:t>31/12/2019</a:t>
                      </a:r>
                    </a:p>
                    <a:p>
                      <a:pPr>
                        <a:lnSpc>
                          <a:spcPct val="107000"/>
                        </a:lnSpc>
                        <a:spcAft>
                          <a:spcPts val="0"/>
                        </a:spcAft>
                      </a:pPr>
                      <a:r>
                        <a:rPr lang="fr-FR" sz="1300" dirty="0">
                          <a:solidFill>
                            <a:schemeClr val="tx1"/>
                          </a:solidFill>
                          <a:effectLst/>
                          <a:latin typeface="Candara" panose="020E0502030303020204" pitchFamily="34" charset="0"/>
                        </a:rPr>
                        <a:t>23H59</a:t>
                      </a:r>
                    </a:p>
                    <a:p>
                      <a:pPr>
                        <a:lnSpc>
                          <a:spcPct val="107000"/>
                        </a:lnSpc>
                        <a:spcAft>
                          <a:spcPts val="0"/>
                        </a:spcAft>
                      </a:pPr>
                      <a:r>
                        <a:rPr lang="fr-FR" sz="1300" dirty="0">
                          <a:solidFill>
                            <a:schemeClr val="tx1"/>
                          </a:solidFill>
                          <a:effectLst/>
                          <a:latin typeface="Candara" panose="020E0502030303020204" pitchFamily="34" charset="0"/>
                        </a:rPr>
                        <a:t> </a:t>
                      </a:r>
                    </a:p>
                    <a:p>
                      <a:pPr>
                        <a:lnSpc>
                          <a:spcPct val="107000"/>
                        </a:lnSpc>
                        <a:spcAft>
                          <a:spcPts val="0"/>
                        </a:spcAft>
                      </a:pPr>
                      <a:r>
                        <a:rPr lang="fr-FR" sz="1300" dirty="0">
                          <a:solidFill>
                            <a:schemeClr val="tx1"/>
                          </a:solidFill>
                          <a:effectLst/>
                          <a:latin typeface="Candara" panose="020E0502030303020204" pitchFamily="34" charset="0"/>
                        </a:rPr>
                        <a:t> </a:t>
                      </a:r>
                    </a:p>
                    <a:p>
                      <a:pPr>
                        <a:lnSpc>
                          <a:spcPct val="107000"/>
                        </a:lnSpc>
                        <a:spcAft>
                          <a:spcPts val="0"/>
                        </a:spcAft>
                      </a:pPr>
                      <a:r>
                        <a:rPr lang="fr-FR" sz="1300" dirty="0">
                          <a:solidFill>
                            <a:schemeClr val="tx1"/>
                          </a:solidFill>
                          <a:effectLst/>
                          <a:latin typeface="Candara" panose="020E0502030303020204" pitchFamily="34" charset="0"/>
                        </a:rPr>
                        <a:t> </a:t>
                      </a:r>
                      <a:endParaRPr lang="fr-FR" sz="13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7539" marR="57539" marT="0" marB="0"/>
                </a:tc>
                <a:tc>
                  <a:txBody>
                    <a:bodyPr/>
                    <a:lstStyle/>
                    <a:p>
                      <a:pPr>
                        <a:lnSpc>
                          <a:spcPct val="107000"/>
                        </a:lnSpc>
                        <a:spcAft>
                          <a:spcPts val="0"/>
                        </a:spcAft>
                      </a:pPr>
                      <a:r>
                        <a:rPr lang="fr-FR" sz="1300" dirty="0">
                          <a:solidFill>
                            <a:schemeClr val="tx1"/>
                          </a:solidFill>
                          <a:effectLst/>
                          <a:latin typeface="Candara" panose="020E0502030303020204" pitchFamily="34" charset="0"/>
                        </a:rPr>
                        <a:t>- Hyperthermie reliée au paludisme</a:t>
                      </a:r>
                      <a:endParaRPr lang="fr-FR" sz="13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7539" marR="57539" marT="0" marB="0"/>
                </a:tc>
                <a:tc>
                  <a:txBody>
                    <a:bodyPr/>
                    <a:lstStyle/>
                    <a:p>
                      <a:pPr>
                        <a:lnSpc>
                          <a:spcPct val="107000"/>
                        </a:lnSpc>
                        <a:spcAft>
                          <a:spcPts val="0"/>
                        </a:spcAft>
                      </a:pPr>
                      <a:r>
                        <a:rPr lang="fr-FR" sz="1300" dirty="0">
                          <a:solidFill>
                            <a:schemeClr val="tx1"/>
                          </a:solidFill>
                          <a:effectLst/>
                          <a:latin typeface="Candara" panose="020E0502030303020204" pitchFamily="34" charset="0"/>
                        </a:rPr>
                        <a:t>Retrouver sa T⁰ normale (37⁰c)  au bout de 12 heures</a:t>
                      </a:r>
                      <a:endParaRPr lang="fr-FR" sz="13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7539" marR="57539" marT="0" marB="0"/>
                </a:tc>
                <a:tc>
                  <a:txBody>
                    <a:bodyPr/>
                    <a:lstStyle/>
                    <a:p>
                      <a:pPr>
                        <a:lnSpc>
                          <a:spcPct val="107000"/>
                        </a:lnSpc>
                        <a:spcAft>
                          <a:spcPts val="0"/>
                        </a:spcAft>
                      </a:pPr>
                      <a:r>
                        <a:rPr lang="fr-FR" sz="1300" dirty="0">
                          <a:solidFill>
                            <a:schemeClr val="tx1"/>
                          </a:solidFill>
                          <a:effectLst/>
                          <a:latin typeface="Candara" panose="020E0502030303020204" pitchFamily="34" charset="0"/>
                        </a:rPr>
                        <a:t>Soins d’exécution des prescriptions médicales :</a:t>
                      </a:r>
                    </a:p>
                    <a:p>
                      <a:pPr>
                        <a:lnSpc>
                          <a:spcPct val="107000"/>
                        </a:lnSpc>
                        <a:spcAft>
                          <a:spcPts val="0"/>
                        </a:spcAft>
                      </a:pPr>
                      <a:r>
                        <a:rPr lang="fr-FR" sz="1300" dirty="0">
                          <a:solidFill>
                            <a:schemeClr val="tx1"/>
                          </a:solidFill>
                          <a:effectLst/>
                          <a:latin typeface="Candara" panose="020E0502030303020204" pitchFamily="34" charset="0"/>
                        </a:rPr>
                        <a:t>- Exécuter scrupuleusement le traitement prescrit</a:t>
                      </a:r>
                    </a:p>
                    <a:p>
                      <a:pPr>
                        <a:lnSpc>
                          <a:spcPct val="107000"/>
                        </a:lnSpc>
                        <a:spcAft>
                          <a:spcPts val="0"/>
                        </a:spcAft>
                      </a:pPr>
                      <a:r>
                        <a:rPr lang="fr-FR" sz="1300" dirty="0">
                          <a:solidFill>
                            <a:schemeClr val="tx1"/>
                          </a:solidFill>
                          <a:effectLst/>
                          <a:latin typeface="Candara" panose="020E0502030303020204" pitchFamily="34" charset="0"/>
                        </a:rPr>
                        <a:t>-  Si nécessaire utiliser les moyens physiques pour lutter contre la fièvre </a:t>
                      </a:r>
                    </a:p>
                    <a:p>
                      <a:pPr algn="just">
                        <a:lnSpc>
                          <a:spcPct val="107000"/>
                        </a:lnSpc>
                        <a:spcAft>
                          <a:spcPts val="0"/>
                        </a:spcAft>
                      </a:pPr>
                      <a:r>
                        <a:rPr lang="fr-FR" sz="1300" dirty="0">
                          <a:solidFill>
                            <a:schemeClr val="tx1"/>
                          </a:solidFill>
                          <a:effectLst/>
                          <a:latin typeface="Candara" panose="020E0502030303020204" pitchFamily="34" charset="0"/>
                        </a:rPr>
                        <a:t>Soins de surveillance :</a:t>
                      </a:r>
                    </a:p>
                    <a:p>
                      <a:pPr>
                        <a:lnSpc>
                          <a:spcPct val="107000"/>
                        </a:lnSpc>
                        <a:spcAft>
                          <a:spcPts val="0"/>
                        </a:spcAft>
                      </a:pPr>
                      <a:r>
                        <a:rPr lang="fr-FR" sz="1300" dirty="0">
                          <a:solidFill>
                            <a:schemeClr val="tx1"/>
                          </a:solidFill>
                          <a:effectLst/>
                          <a:latin typeface="Candara" panose="020E0502030303020204" pitchFamily="34" charset="0"/>
                        </a:rPr>
                        <a:t>-Surveiller régulièrement les constantes notamment la T⁰ </a:t>
                      </a:r>
                    </a:p>
                    <a:p>
                      <a:pPr>
                        <a:lnSpc>
                          <a:spcPct val="107000"/>
                        </a:lnSpc>
                        <a:spcAft>
                          <a:spcPts val="0"/>
                        </a:spcAft>
                      </a:pPr>
                      <a:r>
                        <a:rPr lang="fr-FR" sz="1300" dirty="0">
                          <a:solidFill>
                            <a:schemeClr val="tx1"/>
                          </a:solidFill>
                          <a:effectLst/>
                          <a:latin typeface="Candara" panose="020E0502030303020204" pitchFamily="34" charset="0"/>
                        </a:rPr>
                        <a:t> </a:t>
                      </a:r>
                      <a:endParaRPr lang="fr-FR" sz="13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7539" marR="57539" marT="0" marB="0"/>
                </a:tc>
                <a:tc>
                  <a:txBody>
                    <a:bodyPr/>
                    <a:lstStyle/>
                    <a:p>
                      <a:pPr>
                        <a:lnSpc>
                          <a:spcPct val="107000"/>
                        </a:lnSpc>
                        <a:spcAft>
                          <a:spcPts val="0"/>
                        </a:spcAft>
                      </a:pPr>
                      <a:r>
                        <a:rPr lang="fr-FR" sz="1300" dirty="0">
                          <a:solidFill>
                            <a:schemeClr val="tx1"/>
                          </a:solidFill>
                          <a:effectLst/>
                          <a:latin typeface="Candara" panose="020E0502030303020204" pitchFamily="34" charset="0"/>
                        </a:rPr>
                        <a:t>01/01/2020</a:t>
                      </a:r>
                    </a:p>
                    <a:p>
                      <a:pPr>
                        <a:lnSpc>
                          <a:spcPct val="107000"/>
                        </a:lnSpc>
                        <a:spcAft>
                          <a:spcPts val="0"/>
                        </a:spcAft>
                      </a:pPr>
                      <a:r>
                        <a:rPr lang="fr-FR" sz="1300" dirty="0">
                          <a:solidFill>
                            <a:schemeClr val="tx1"/>
                          </a:solidFill>
                          <a:effectLst/>
                          <a:latin typeface="Candara" panose="020E0502030303020204" pitchFamily="34" charset="0"/>
                        </a:rPr>
                        <a:t>11H58</a:t>
                      </a:r>
                      <a:endParaRPr lang="fr-FR" sz="13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7539" marR="57539" marT="0" marB="0"/>
                </a:tc>
                <a:tc>
                  <a:txBody>
                    <a:bodyPr/>
                    <a:lstStyle/>
                    <a:p>
                      <a:pPr>
                        <a:lnSpc>
                          <a:spcPct val="107000"/>
                        </a:lnSpc>
                        <a:spcAft>
                          <a:spcPts val="0"/>
                        </a:spcAft>
                      </a:pPr>
                      <a:r>
                        <a:rPr lang="fr-FR" sz="1300" dirty="0">
                          <a:solidFill>
                            <a:schemeClr val="tx1"/>
                          </a:solidFill>
                          <a:effectLst/>
                          <a:latin typeface="Candara" panose="020E0502030303020204" pitchFamily="34" charset="0"/>
                        </a:rPr>
                        <a:t>T°37°5</a:t>
                      </a:r>
                      <a:endParaRPr lang="fr-FR" sz="13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7539" marR="57539" marT="0" marB="0"/>
                </a:tc>
                <a:tc>
                  <a:txBody>
                    <a:bodyPr/>
                    <a:lstStyle/>
                    <a:p>
                      <a:pPr>
                        <a:lnSpc>
                          <a:spcPct val="107000"/>
                        </a:lnSpc>
                        <a:spcAft>
                          <a:spcPts val="0"/>
                        </a:spcAft>
                      </a:pPr>
                      <a:r>
                        <a:rPr lang="fr-FR" sz="1300" dirty="0">
                          <a:solidFill>
                            <a:schemeClr val="tx1"/>
                          </a:solidFill>
                          <a:effectLst/>
                          <a:latin typeface="Candara" panose="020E0502030303020204" pitchFamily="34" charset="0"/>
                        </a:rPr>
                        <a:t>KELLY Josiane</a:t>
                      </a:r>
                      <a:endParaRPr lang="fr-FR" sz="1300" dirty="0">
                        <a:solidFill>
                          <a:schemeClr val="tx1"/>
                        </a:solidFill>
                        <a:effectLst/>
                        <a:latin typeface="Candara" panose="020E0502030303020204" pitchFamily="34" charset="0"/>
                        <a:ea typeface="Calibri" panose="020F0502020204030204" pitchFamily="34" charset="0"/>
                        <a:cs typeface="Times New Roman" panose="02020603050405020304" pitchFamily="18" charset="0"/>
                      </a:endParaRPr>
                    </a:p>
                  </a:txBody>
                  <a:tcPr marL="57539" marR="57539" marT="0" marB="0"/>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4102110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7280" y="443753"/>
            <a:ext cx="10058400" cy="917089"/>
          </a:xfrm>
        </p:spPr>
        <p:txBody>
          <a:bodyPr/>
          <a:lstStyle/>
          <a:p>
            <a:pPr lvl="0" algn="ctr"/>
            <a:r>
              <a:rPr lang="fr-FR" b="1" dirty="0">
                <a:latin typeface="Bernard MT Condensed" panose="02050806060905020404" pitchFamily="18" charset="0"/>
              </a:rPr>
              <a:t>DEFINITION</a:t>
            </a:r>
            <a:endParaRPr lang="fr-FR" dirty="0">
              <a:latin typeface="Bernard MT Condensed" panose="02050806060905020404" pitchFamily="18" charset="0"/>
            </a:endParaRPr>
          </a:p>
        </p:txBody>
      </p:sp>
      <p:sp>
        <p:nvSpPr>
          <p:cNvPr id="3" name="Espace réservé du contenu 2"/>
          <p:cNvSpPr>
            <a:spLocks noGrp="1"/>
          </p:cNvSpPr>
          <p:nvPr>
            <p:ph idx="1"/>
          </p:nvPr>
        </p:nvSpPr>
        <p:spPr>
          <a:xfrm>
            <a:off x="685800" y="1765051"/>
            <a:ext cx="11228294" cy="4232338"/>
          </a:xfrm>
        </p:spPr>
        <p:txBody>
          <a:bodyPr>
            <a:normAutofit/>
          </a:bodyPr>
          <a:lstStyle/>
          <a:p>
            <a:pPr>
              <a:lnSpc>
                <a:spcPct val="170000"/>
              </a:lnSpc>
              <a:buFont typeface="Wingdings" panose="05000000000000000000" pitchFamily="2" charset="2"/>
              <a:buChar char="Ø"/>
            </a:pPr>
            <a:r>
              <a:rPr lang="fr-FR" sz="3000" dirty="0">
                <a:latin typeface="Bernard MT Condensed" panose="02050806060905020404" pitchFamily="18" charset="0"/>
              </a:rPr>
              <a:t>Approche rationnelle, dynamique, composée de plusieurs étapes qui se succèdent selon un certain ordre et qui forme un tout logique.</a:t>
            </a:r>
          </a:p>
          <a:p>
            <a:pPr>
              <a:lnSpc>
                <a:spcPct val="170000"/>
              </a:lnSpc>
              <a:buFont typeface="Wingdings" panose="05000000000000000000" pitchFamily="2" charset="2"/>
              <a:buChar char="Ø"/>
            </a:pPr>
            <a:r>
              <a:rPr lang="fr-FR" sz="3000" dirty="0">
                <a:latin typeface="Bernard MT Condensed" panose="02050806060905020404" pitchFamily="18" charset="0"/>
              </a:rPr>
              <a:t>Selon HENDERSON, c’est un processus intellectuel, dynamique, composé de diverses étapes logiquement ordonnées ayant pour but  le mieux-être du client.</a:t>
            </a:r>
          </a:p>
          <a:p>
            <a:pPr>
              <a:lnSpc>
                <a:spcPct val="170000"/>
              </a:lnSpc>
            </a:pPr>
            <a:endParaRPr lang="fr-FR" dirty="0"/>
          </a:p>
        </p:txBody>
      </p:sp>
    </p:spTree>
    <p:extLst>
      <p:ext uri="{BB962C8B-B14F-4D97-AF65-F5344CB8AC3E}">
        <p14:creationId xmlns:p14="http://schemas.microsoft.com/office/powerpoint/2010/main" val="29669900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8189" y="1513190"/>
            <a:ext cx="10112188" cy="3022366"/>
          </a:xfrm>
          <a:prstGeom prst="rect">
            <a:avLst/>
          </a:prstGeom>
        </p:spPr>
        <p:txBody>
          <a:bodyPr wrap="square">
            <a:spAutoFit/>
          </a:bodyPr>
          <a:lstStyle/>
          <a:p>
            <a:pPr>
              <a:lnSpc>
                <a:spcPct val="170000"/>
              </a:lnSpc>
            </a:pPr>
            <a:r>
              <a:rPr lang="fr-FR" sz="2800" dirty="0">
                <a:latin typeface="Bernard MT Condensed" panose="02050806060905020404" pitchFamily="18" charset="0"/>
              </a:rPr>
              <a:t>Utilisée de façon rigoureuse,  elle constitue  une méthode systématique permettant de recueillir les informations nécessaires, de les traiter, de les concrétiser par des interventions adéquates et d’en évaluer les résultats. </a:t>
            </a:r>
          </a:p>
        </p:txBody>
      </p:sp>
    </p:spTree>
    <p:extLst>
      <p:ext uri="{BB962C8B-B14F-4D97-AF65-F5344CB8AC3E}">
        <p14:creationId xmlns:p14="http://schemas.microsoft.com/office/powerpoint/2010/main" val="23851975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7280" y="510987"/>
            <a:ext cx="10058400" cy="957431"/>
          </a:xfrm>
        </p:spPr>
        <p:txBody>
          <a:bodyPr>
            <a:normAutofit/>
          </a:bodyPr>
          <a:lstStyle/>
          <a:p>
            <a:pPr lvl="0"/>
            <a:r>
              <a:rPr lang="fr-FR" b="1" dirty="0">
                <a:latin typeface="Bernard MT Condensed" panose="02050806060905020404" pitchFamily="18" charset="0"/>
              </a:rPr>
              <a:t>ETAPES DE LA DEMARCHE DE SOINS</a:t>
            </a:r>
            <a:endParaRPr lang="fr-FR" dirty="0">
              <a:latin typeface="Bernard MT Condensed" panose="02050806060905020404" pitchFamily="18" charset="0"/>
            </a:endParaRPr>
          </a:p>
        </p:txBody>
      </p:sp>
      <p:sp>
        <p:nvSpPr>
          <p:cNvPr id="3" name="Espace réservé du contenu 2"/>
          <p:cNvSpPr>
            <a:spLocks noGrp="1"/>
          </p:cNvSpPr>
          <p:nvPr>
            <p:ph idx="1"/>
          </p:nvPr>
        </p:nvSpPr>
        <p:spPr>
          <a:xfrm>
            <a:off x="1097280" y="2235699"/>
            <a:ext cx="10058400" cy="3210360"/>
          </a:xfrm>
        </p:spPr>
        <p:txBody>
          <a:bodyPr/>
          <a:lstStyle/>
          <a:p>
            <a:pPr marL="457200" lvl="0" indent="-457200">
              <a:buFont typeface="+mj-lt"/>
              <a:buAutoNum type="arabicPeriod"/>
            </a:pPr>
            <a:r>
              <a:rPr lang="fr-FR" sz="3200" dirty="0">
                <a:latin typeface="Bernard MT Condensed" panose="02050806060905020404" pitchFamily="18" charset="0"/>
              </a:rPr>
              <a:t>Collecte des données </a:t>
            </a:r>
          </a:p>
          <a:p>
            <a:pPr marL="457200" lvl="0" indent="-457200">
              <a:buFont typeface="+mj-lt"/>
              <a:buAutoNum type="arabicPeriod"/>
            </a:pPr>
            <a:r>
              <a:rPr lang="fr-FR" sz="3200" dirty="0">
                <a:latin typeface="Bernard MT Condensed" panose="02050806060905020404" pitchFamily="18" charset="0"/>
              </a:rPr>
              <a:t>Analyse et l’interprétation des données recueillies</a:t>
            </a:r>
          </a:p>
          <a:p>
            <a:pPr marL="457200" lvl="0" indent="-457200">
              <a:buFont typeface="+mj-lt"/>
              <a:buAutoNum type="arabicPeriod"/>
            </a:pPr>
            <a:r>
              <a:rPr lang="fr-FR" sz="3200" dirty="0">
                <a:latin typeface="Bernard MT Condensed" panose="02050806060905020404" pitchFamily="18" charset="0"/>
              </a:rPr>
              <a:t>Planification des interventions </a:t>
            </a:r>
          </a:p>
          <a:p>
            <a:pPr marL="457200" lvl="0" indent="-457200">
              <a:buFont typeface="+mj-lt"/>
              <a:buAutoNum type="arabicPeriod"/>
            </a:pPr>
            <a:r>
              <a:rPr lang="fr-FR" sz="3200" dirty="0">
                <a:latin typeface="Bernard MT Condensed" panose="02050806060905020404" pitchFamily="18" charset="0"/>
              </a:rPr>
              <a:t>Exécution des interventions </a:t>
            </a:r>
          </a:p>
          <a:p>
            <a:pPr marL="457200" lvl="0" indent="-457200">
              <a:buFont typeface="+mj-lt"/>
              <a:buAutoNum type="arabicPeriod"/>
            </a:pPr>
            <a:r>
              <a:rPr lang="fr-FR" sz="3200" dirty="0">
                <a:latin typeface="Bernard MT Condensed" panose="02050806060905020404" pitchFamily="18" charset="0"/>
              </a:rPr>
              <a:t>Evaluation des interventions </a:t>
            </a:r>
          </a:p>
        </p:txBody>
      </p:sp>
    </p:spTree>
    <p:extLst>
      <p:ext uri="{BB962C8B-B14F-4D97-AF65-F5344CB8AC3E}">
        <p14:creationId xmlns:p14="http://schemas.microsoft.com/office/powerpoint/2010/main" val="24797500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94359"/>
            <a:ext cx="3402106" cy="2286000"/>
          </a:xfrm>
        </p:spPr>
        <p:txBody>
          <a:bodyPr>
            <a:normAutofit/>
          </a:bodyPr>
          <a:lstStyle/>
          <a:p>
            <a:pPr algn="ctr"/>
            <a:r>
              <a:rPr lang="fr-FR" sz="4000" b="1" dirty="0">
                <a:latin typeface="Bernard MT Condensed" panose="02050806060905020404" pitchFamily="18" charset="0"/>
              </a:rPr>
              <a:t>COLLECTE DES DONNÉES</a:t>
            </a:r>
            <a:endParaRPr lang="fr-FR" sz="4000" dirty="0">
              <a:latin typeface="Bernard MT Condensed" panose="02050806060905020404" pitchFamily="18" charset="0"/>
            </a:endParaRPr>
          </a:p>
        </p:txBody>
      </p:sp>
      <p:sp>
        <p:nvSpPr>
          <p:cNvPr id="3" name="Espace réservé du contenu 2"/>
          <p:cNvSpPr>
            <a:spLocks noGrp="1"/>
          </p:cNvSpPr>
          <p:nvPr>
            <p:ph idx="1"/>
          </p:nvPr>
        </p:nvSpPr>
        <p:spPr>
          <a:xfrm>
            <a:off x="4787153" y="1737359"/>
            <a:ext cx="6091518" cy="3839193"/>
          </a:xfrm>
        </p:spPr>
        <p:txBody>
          <a:bodyPr>
            <a:normAutofit/>
          </a:bodyPr>
          <a:lstStyle/>
          <a:p>
            <a:pPr>
              <a:lnSpc>
                <a:spcPct val="100000"/>
              </a:lnSpc>
            </a:pPr>
            <a:r>
              <a:rPr lang="fr-FR" sz="3600" dirty="0">
                <a:latin typeface="Bernard MT Condensed" panose="02050806060905020404" pitchFamily="18" charset="0"/>
              </a:rPr>
              <a:t>Elle consiste à recueillir tous les renseignements disponibles nécessaires au soin du client à  partir de ses 14 besoins fondamentaux.</a:t>
            </a:r>
          </a:p>
          <a:p>
            <a:pPr>
              <a:lnSpc>
                <a:spcPct val="100000"/>
              </a:lnSpc>
            </a:pPr>
            <a:endParaRPr lang="fr-FR" dirty="0">
              <a:latin typeface="Bernard MT Condensed" panose="02050806060905020404" pitchFamily="18" charset="0"/>
            </a:endParaRPr>
          </a:p>
        </p:txBody>
      </p:sp>
    </p:spTree>
    <p:extLst>
      <p:ext uri="{BB962C8B-B14F-4D97-AF65-F5344CB8AC3E}">
        <p14:creationId xmlns:p14="http://schemas.microsoft.com/office/powerpoint/2010/main" val="25567545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94359"/>
            <a:ext cx="3402106" cy="2286000"/>
          </a:xfrm>
        </p:spPr>
        <p:txBody>
          <a:bodyPr>
            <a:noAutofit/>
          </a:bodyPr>
          <a:lstStyle/>
          <a:p>
            <a:pPr algn="ctr"/>
            <a:r>
              <a:rPr lang="fr-FR" sz="4000" b="1" dirty="0">
                <a:latin typeface="Bernard MT Condensed" panose="02050806060905020404" pitchFamily="18" charset="0"/>
              </a:rPr>
              <a:t>COLLECTE DES DONNÉES</a:t>
            </a:r>
            <a:endParaRPr lang="fr-FR" sz="4000" dirty="0">
              <a:latin typeface="Bernard MT Condensed" panose="02050806060905020404" pitchFamily="18" charset="0"/>
            </a:endParaRPr>
          </a:p>
        </p:txBody>
      </p:sp>
      <p:sp>
        <p:nvSpPr>
          <p:cNvPr id="4" name="Espace réservé du contenu 3"/>
          <p:cNvSpPr>
            <a:spLocks noGrp="1"/>
          </p:cNvSpPr>
          <p:nvPr>
            <p:ph idx="1"/>
          </p:nvPr>
        </p:nvSpPr>
        <p:spPr>
          <a:xfrm>
            <a:off x="4410635" y="2210696"/>
            <a:ext cx="6492240" cy="3121158"/>
          </a:xfrm>
        </p:spPr>
        <p:txBody>
          <a:bodyPr>
            <a:normAutofit/>
          </a:bodyPr>
          <a:lstStyle/>
          <a:p>
            <a:r>
              <a:rPr lang="fr-FR" sz="4000" b="1" dirty="0">
                <a:latin typeface="Bernard MT Condensed" panose="02050806060905020404" pitchFamily="18" charset="0"/>
              </a:rPr>
              <a:t>Modes de collecte de données:</a:t>
            </a:r>
            <a:endParaRPr lang="fr-FR" sz="4000" dirty="0">
              <a:latin typeface="Bernard MT Condensed" panose="02050806060905020404" pitchFamily="18" charset="0"/>
            </a:endParaRPr>
          </a:p>
          <a:p>
            <a:pPr marL="1250950" indent="-514350">
              <a:buFont typeface="+mj-lt"/>
              <a:buAutoNum type="arabicPeriod"/>
            </a:pPr>
            <a:r>
              <a:rPr lang="fr-FR" sz="4000" b="1" i="1" dirty="0">
                <a:latin typeface="Bernard MT Condensed" panose="02050806060905020404" pitchFamily="18" charset="0"/>
              </a:rPr>
              <a:t>1 L’observation </a:t>
            </a:r>
            <a:endParaRPr lang="fr-FR" sz="4000" dirty="0">
              <a:latin typeface="Bernard MT Condensed" panose="02050806060905020404" pitchFamily="18" charset="0"/>
            </a:endParaRPr>
          </a:p>
          <a:p>
            <a:pPr marL="1250950" indent="-514350">
              <a:buFont typeface="+mj-lt"/>
              <a:buAutoNum type="arabicPeriod"/>
            </a:pPr>
            <a:r>
              <a:rPr lang="fr-FR" sz="4000" b="1" i="1" dirty="0">
                <a:latin typeface="Bernard MT Condensed" panose="02050806060905020404" pitchFamily="18" charset="0"/>
              </a:rPr>
              <a:t>L’entrevue</a:t>
            </a:r>
            <a:endParaRPr lang="fr-FR" sz="4000" dirty="0">
              <a:latin typeface="Bernard MT Condensed" panose="02050806060905020404" pitchFamily="18" charset="0"/>
            </a:endParaRPr>
          </a:p>
          <a:p>
            <a:endParaRPr lang="fr-FR" dirty="0"/>
          </a:p>
        </p:txBody>
      </p:sp>
    </p:spTree>
    <p:extLst>
      <p:ext uri="{BB962C8B-B14F-4D97-AF65-F5344CB8AC3E}">
        <p14:creationId xmlns:p14="http://schemas.microsoft.com/office/powerpoint/2010/main" val="17785572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5494" y="594359"/>
            <a:ext cx="3603812" cy="2286000"/>
          </a:xfrm>
        </p:spPr>
        <p:txBody>
          <a:bodyPr>
            <a:noAutofit/>
          </a:bodyPr>
          <a:lstStyle/>
          <a:p>
            <a:pPr algn="ctr"/>
            <a:r>
              <a:rPr lang="fr-FR" sz="4000" b="1" dirty="0">
                <a:latin typeface="Bernard MT Condensed" panose="02050806060905020404" pitchFamily="18" charset="0"/>
              </a:rPr>
              <a:t>ANALYSE ET INTERPRÉTATION DES DONNÉES</a:t>
            </a:r>
            <a:endParaRPr lang="fr-FR" sz="4000" dirty="0">
              <a:latin typeface="Bernard MT Condensed" panose="02050806060905020404" pitchFamily="18" charset="0"/>
            </a:endParaRPr>
          </a:p>
        </p:txBody>
      </p:sp>
      <p:sp>
        <p:nvSpPr>
          <p:cNvPr id="4" name="Espace réservé du contenu 3"/>
          <p:cNvSpPr>
            <a:spLocks noGrp="1"/>
          </p:cNvSpPr>
          <p:nvPr>
            <p:ph idx="1"/>
          </p:nvPr>
        </p:nvSpPr>
        <p:spPr>
          <a:xfrm>
            <a:off x="4410634" y="1197735"/>
            <a:ext cx="7019365" cy="5061397"/>
          </a:xfrm>
        </p:spPr>
        <p:txBody>
          <a:bodyPr>
            <a:noAutofit/>
          </a:bodyPr>
          <a:lstStyle/>
          <a:p>
            <a:r>
              <a:rPr lang="fr-FR" sz="3600" b="1" dirty="0">
                <a:latin typeface="Bernard MT Condensed" panose="02050806060905020404" pitchFamily="18" charset="0"/>
              </a:rPr>
              <a:t>Analyse :  </a:t>
            </a:r>
            <a:endParaRPr lang="fr-FR" sz="3600" dirty="0">
              <a:latin typeface="Bernard MT Condensed" panose="02050806060905020404" pitchFamily="18" charset="0"/>
            </a:endParaRPr>
          </a:p>
          <a:p>
            <a:r>
              <a:rPr lang="fr-FR" sz="3600" dirty="0">
                <a:latin typeface="Bernard MT Condensed" panose="02050806060905020404" pitchFamily="18" charset="0"/>
              </a:rPr>
              <a:t>Cette analyse s’opère par l’examen des données et leur classification en données d’indépendance pour celles qui traduisent une satisfaction autonome des besoins et en données de dépendance pour celle dont le client ne peut satisfaire autour des 14 besoins fondamentaux</a:t>
            </a:r>
            <a:r>
              <a:rPr lang="fr-FR" sz="2400" dirty="0">
                <a:latin typeface="Candara" panose="020E0502030303020204" pitchFamily="34" charset="0"/>
              </a:rPr>
              <a:t>.</a:t>
            </a:r>
            <a:endParaRPr lang="fr-FR" sz="1200" dirty="0">
              <a:latin typeface="Candara" panose="020E0502030303020204" pitchFamily="34" charset="0"/>
            </a:endParaRPr>
          </a:p>
        </p:txBody>
      </p:sp>
    </p:spTree>
    <p:extLst>
      <p:ext uri="{BB962C8B-B14F-4D97-AF65-F5344CB8AC3E}">
        <p14:creationId xmlns:p14="http://schemas.microsoft.com/office/powerpoint/2010/main" val="2218827917"/>
      </p:ext>
    </p:extLst>
  </p:cSld>
  <p:clrMapOvr>
    <a:masterClrMapping/>
  </p:clrMapOvr>
  <p:timing>
    <p:tnLst>
      <p:par>
        <p:cTn id="1" dur="indefinite" restart="never" nodeType="tmRoot"/>
      </p:par>
    </p:tnLst>
  </p:timing>
</p:sld>
</file>

<file path=ppt/theme/theme1.xml><?xml version="1.0" encoding="utf-8"?>
<a:theme xmlns:a="http://schemas.openxmlformats.org/drawingml/2006/main" name="Brin">
  <a:themeElements>
    <a:clrScheme name="Brin">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Brin">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283</TotalTime>
  <Words>1116</Words>
  <Application>Microsoft Office PowerPoint</Application>
  <PresentationFormat>Grand écran</PresentationFormat>
  <Paragraphs>172</Paragraphs>
  <Slides>34</Slides>
  <Notes>0</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34</vt:i4>
      </vt:variant>
    </vt:vector>
  </HeadingPairs>
  <TitlesOfParts>
    <vt:vector size="43" baseType="lpstr">
      <vt:lpstr>Arial</vt:lpstr>
      <vt:lpstr>Bernard MT Condensed</vt:lpstr>
      <vt:lpstr>Calibri</vt:lpstr>
      <vt:lpstr>Candara</vt:lpstr>
      <vt:lpstr>Century Gothic</vt:lpstr>
      <vt:lpstr>Times New Roman</vt:lpstr>
      <vt:lpstr>Wingdings</vt:lpstr>
      <vt:lpstr>Wingdings 3</vt:lpstr>
      <vt:lpstr>Brin</vt:lpstr>
      <vt:lpstr>DEMARCHE SCIENTIFIQUE DE SOINS INFIRMIERS</vt:lpstr>
      <vt:lpstr>Présentation PowerPoint</vt:lpstr>
      <vt:lpstr>Présentation PowerPoint</vt:lpstr>
      <vt:lpstr>DEFINITION</vt:lpstr>
      <vt:lpstr>Présentation PowerPoint</vt:lpstr>
      <vt:lpstr>ETAPES DE LA DEMARCHE DE SOINS</vt:lpstr>
      <vt:lpstr>COLLECTE DES DONNÉES</vt:lpstr>
      <vt:lpstr>COLLECTE DES DONNÉES</vt:lpstr>
      <vt:lpstr>ANALYSE ET INTERPRÉTATION DES DONNÉES</vt:lpstr>
      <vt:lpstr>ANALYSE ET INTERPRÉTATION DES DONNÉES</vt:lpstr>
      <vt:lpstr>ANALYSE ET INTERPRÉTATION DES DONNÉES</vt:lpstr>
      <vt:lpstr>Présentation PowerPoint</vt:lpstr>
      <vt:lpstr>ANALYSE ET INTERPRÉTATION DES DONNÉES</vt:lpstr>
      <vt:lpstr>ANALYSE ET INTERPRÉTATION DES DONNÉES</vt:lpstr>
      <vt:lpstr>ANALYSE ET INTERPRÉTATION DES DONNÉES</vt:lpstr>
      <vt:lpstr>ANALYSE ET INTERPRÉTATION DES DONNÉES</vt:lpstr>
      <vt:lpstr>ANALYSE ET INTERPRÉTATION DES DONNÉES</vt:lpstr>
      <vt:lpstr>ANALYSE ET INTERPRÉTATION DES DONNÉES</vt:lpstr>
      <vt:lpstr>Différence entre un diagnostic médical et un diagnostic infirmier (nursing)</vt:lpstr>
      <vt:lpstr>PLANIFICATION DES INTERVENTIONS  </vt:lpstr>
      <vt:lpstr>PLANIFICATION DES INTERVENTIONS  </vt:lpstr>
      <vt:lpstr>PLANIFICATION DES INTERVENTIONS  </vt:lpstr>
      <vt:lpstr>PLANIFICATION DES INTERVENTIONS  </vt:lpstr>
      <vt:lpstr>PLANIFICATION DES INTERVENTIONS  </vt:lpstr>
      <vt:lpstr>PLANIFICATION DES INTERVENTIONS  </vt:lpstr>
      <vt:lpstr>PLANIFICATION DES INTERVENTIONS  </vt:lpstr>
      <vt:lpstr>PLANIFICATION DES INTERVENTIONS  </vt:lpstr>
      <vt:lpstr>EVALUATION DES SOINS</vt:lpstr>
      <vt:lpstr>PLAN DE SOINS</vt:lpstr>
      <vt:lpstr>PLAN DE SOINS</vt:lpstr>
      <vt:lpstr>PLAN DE SOINS</vt:lpstr>
      <vt:lpstr>PLAN DE SOINS</vt:lpstr>
      <vt:lpstr>PLAN DE SOINS</vt:lpstr>
      <vt:lpstr>Présentation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DEMARCHE SCIENTIFIQUE DE SOINS INFIRMIERS</dc:title>
  <dc:creator>KOUAKOU</dc:creator>
  <cp:lastModifiedBy>EXAMENS ET CONCOURS</cp:lastModifiedBy>
  <cp:revision>19</cp:revision>
  <dcterms:created xsi:type="dcterms:W3CDTF">2020-05-20T11:46:25Z</dcterms:created>
  <dcterms:modified xsi:type="dcterms:W3CDTF">2021-03-17T06:51:25Z</dcterms:modified>
</cp:coreProperties>
</file>