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31.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64" r:id="rId7"/>
    <p:sldId id="260" r:id="rId8"/>
    <p:sldId id="262" r:id="rId9"/>
    <p:sldId id="261" r:id="rId10"/>
    <p:sldId id="267" r:id="rId11"/>
    <p:sldId id="269" r:id="rId12"/>
    <p:sldId id="270" r:id="rId13"/>
    <p:sldId id="268" r:id="rId14"/>
    <p:sldId id="265" r:id="rId15"/>
    <p:sldId id="271" r:id="rId16"/>
    <p:sldId id="266" r:id="rId17"/>
    <p:sldId id="272" r:id="rId18"/>
    <p:sldId id="273" r:id="rId19"/>
    <p:sldId id="274" r:id="rId20"/>
    <p:sldId id="275" r:id="rId21"/>
    <p:sldId id="276" r:id="rId22"/>
    <p:sldId id="277" r:id="rId23"/>
    <p:sldId id="278" r:id="rId24"/>
    <p:sldId id="283" r:id="rId25"/>
    <p:sldId id="282" r:id="rId26"/>
    <p:sldId id="281" r:id="rId27"/>
    <p:sldId id="279" r:id="rId28"/>
    <p:sldId id="284" r:id="rId29"/>
    <p:sldId id="286" r:id="rId30"/>
    <p:sldId id="280" r:id="rId31"/>
    <p:sldId id="285" r:id="rId3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2" d="100"/>
          <a:sy n="52" d="100"/>
        </p:scale>
        <p:origin x="-102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3.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DE02674-701B-427C-B6F8-CB11AF1F44F1}" type="datetimeFigureOut">
              <a:rPr lang="fr-FR" smtClean="0"/>
              <a:t>28/04/2020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DE02674-701B-427C-B6F8-CB11AF1F44F1}" type="datetimeFigureOut">
              <a:rPr lang="fr-FR" smtClean="0"/>
              <a:t>28/04/2020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DE02674-701B-427C-B6F8-CB11AF1F44F1}" type="datetimeFigureOut">
              <a:rPr lang="fr-FR" smtClean="0"/>
              <a:t>28/04/2020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DE02674-701B-427C-B6F8-CB11AF1F44F1}" type="datetimeFigureOut">
              <a:rPr lang="fr-FR" smtClean="0"/>
              <a:t>28/04/2020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DE02674-701B-427C-B6F8-CB11AF1F44F1}" type="datetimeFigureOut">
              <a:rPr lang="fr-FR" smtClean="0"/>
              <a:t>28/04/2020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DE02674-701B-427C-B6F8-CB11AF1F44F1}" type="datetimeFigureOut">
              <a:rPr lang="fr-FR" smtClean="0"/>
              <a:t>28/04/2020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DE02674-701B-427C-B6F8-CB11AF1F44F1}" type="datetimeFigureOut">
              <a:rPr lang="fr-FR" smtClean="0"/>
              <a:t>28/04/2020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DE02674-701B-427C-B6F8-CB11AF1F44F1}" type="datetimeFigureOut">
              <a:rPr lang="fr-FR" smtClean="0"/>
              <a:t>28/04/2020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DE02674-701B-427C-B6F8-CB11AF1F44F1}" type="datetimeFigureOut">
              <a:rPr lang="fr-FR" smtClean="0"/>
              <a:t>28/04/2020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DE02674-701B-427C-B6F8-CB11AF1F44F1}" type="datetimeFigureOut">
              <a:rPr lang="fr-FR" smtClean="0"/>
              <a:t>28/04/2020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DE02674-701B-427C-B6F8-CB11AF1F44F1}" type="datetimeFigureOut">
              <a:rPr lang="fr-FR" smtClean="0"/>
              <a:t>28/04/2020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C72BE82-12A3-405C-BD65-FA3A80F50755}"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E02674-701B-427C-B6F8-CB11AF1F44F1}" type="datetimeFigureOut">
              <a:rPr lang="fr-FR" smtClean="0"/>
              <a:t>28/04/2020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2BE82-12A3-405C-BD65-FA3A80F50755}"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57158" y="2071678"/>
            <a:ext cx="8429684" cy="2513021"/>
          </a:xfrm>
        </p:spPr>
        <p:txBody>
          <a:bodyPr>
            <a:normAutofit fontScale="90000"/>
          </a:bodyPr>
          <a:lstStyle/>
          <a:p>
            <a:r>
              <a:rPr lang="fr-FR" sz="4900" dirty="0" smtClean="0">
                <a:latin typeface="Arial Black" pitchFamily="34" charset="0"/>
              </a:rPr>
              <a:t>CONCEPTS ET THÉORIES</a:t>
            </a:r>
            <a:br>
              <a:rPr lang="fr-FR" sz="4900" dirty="0" smtClean="0">
                <a:latin typeface="Arial Black" pitchFamily="34" charset="0"/>
              </a:rPr>
            </a:br>
            <a:r>
              <a:rPr lang="fr-FR" sz="4900" dirty="0" smtClean="0">
                <a:latin typeface="Arial Black" pitchFamily="34" charset="0"/>
              </a:rPr>
              <a:t>EN SCIENCES INFIRMIÈRES</a:t>
            </a:r>
            <a:r>
              <a:rPr lang="fr-FR" dirty="0"/>
              <a:t/>
            </a:r>
            <a:br>
              <a:rPr lang="fr-FR" dirty="0"/>
            </a:br>
            <a:endParaRPr lang="fr-FR" dirty="0"/>
          </a:p>
        </p:txBody>
      </p:sp>
      <p:sp>
        <p:nvSpPr>
          <p:cNvPr id="3" name="Sous-titre 2"/>
          <p:cNvSpPr>
            <a:spLocks noGrp="1"/>
          </p:cNvSpPr>
          <p:nvPr>
            <p:ph type="subTitle" idx="1"/>
          </p:nvPr>
        </p:nvSpPr>
        <p:spPr>
          <a:xfrm>
            <a:off x="1785918" y="5715016"/>
            <a:ext cx="6400800" cy="785818"/>
          </a:xfrm>
        </p:spPr>
        <p:txBody>
          <a:bodyPr>
            <a:normAutofit/>
          </a:bodyPr>
          <a:lstStyle/>
          <a:p>
            <a:r>
              <a:rPr lang="fr-FR" b="1" dirty="0" smtClean="0">
                <a:latin typeface="Arial Black" pitchFamily="34" charset="0"/>
              </a:rPr>
              <a:t>M.KOUAKOU KAN NESTOR</a:t>
            </a:r>
            <a:endParaRPr lang="fr-FR" b="1" dirty="0">
              <a:latin typeface="Arial Black"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457200" y="1600200"/>
            <a:ext cx="8229600" cy="5043510"/>
          </a:xfrm>
        </p:spPr>
        <p:txBody>
          <a:bodyPr>
            <a:normAutofit/>
          </a:bodyPr>
          <a:lstStyle/>
          <a:p>
            <a:r>
              <a:rPr lang="fr-FR" b="1" dirty="0"/>
              <a:t>Les besoins physiologiques : </a:t>
            </a:r>
            <a:endParaRPr lang="fr-FR" b="1" dirty="0" smtClean="0"/>
          </a:p>
          <a:p>
            <a:pPr>
              <a:buNone/>
            </a:pPr>
            <a:r>
              <a:rPr lang="fr-FR" dirty="0" smtClean="0"/>
              <a:t>Par </a:t>
            </a:r>
            <a:r>
              <a:rPr lang="fr-FR" dirty="0"/>
              <a:t>ses réponses aux changements de l’environnement, l’homme maintient un état d’harmonie entre ses besoins physiologiques (circulation, température, oxygène, liquide, repos, activités) et les ressources de l’environnement qui sont nécessaires pour répondre à ses besoins.</a:t>
            </a:r>
          </a:p>
          <a:p>
            <a:pPr>
              <a:buNone/>
            </a:pPr>
            <a:endParaRPr lang="fr-FR" dirty="0"/>
          </a:p>
          <a:p>
            <a:pPr>
              <a:buNone/>
            </a:pPr>
            <a:endParaRPr lang="fr-FR" dirty="0"/>
          </a:p>
          <a:p>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285720" y="2071678"/>
            <a:ext cx="8643998" cy="3543312"/>
          </a:xfrm>
        </p:spPr>
        <p:txBody>
          <a:bodyPr>
            <a:normAutofit/>
          </a:bodyPr>
          <a:lstStyle/>
          <a:p>
            <a:r>
              <a:rPr lang="fr-FR" b="1" dirty="0" smtClean="0"/>
              <a:t>L’image </a:t>
            </a:r>
            <a:r>
              <a:rPr lang="fr-FR" b="1" dirty="0"/>
              <a:t>de lui-même : </a:t>
            </a:r>
            <a:endParaRPr lang="fr-FR" b="1" dirty="0" smtClean="0"/>
          </a:p>
          <a:p>
            <a:pPr>
              <a:buNone/>
            </a:pPr>
            <a:r>
              <a:rPr lang="fr-FR" b="1" dirty="0" smtClean="0"/>
              <a:t>Simultanément </a:t>
            </a:r>
            <a:r>
              <a:rPr lang="fr-FR" b="1" dirty="0"/>
              <a:t>à cette recherche </a:t>
            </a:r>
            <a:r>
              <a:rPr lang="fr-FR" b="1" dirty="0" smtClean="0"/>
              <a:t>d’harmonie</a:t>
            </a:r>
          </a:p>
          <a:p>
            <a:pPr>
              <a:buNone/>
            </a:pPr>
            <a:r>
              <a:rPr lang="fr-FR" b="1" dirty="0" smtClean="0"/>
              <a:t>sur </a:t>
            </a:r>
            <a:r>
              <a:rPr lang="fr-FR" b="1" dirty="0"/>
              <a:t>le plan physiologique,  « le self» « et </a:t>
            </a:r>
            <a:r>
              <a:rPr lang="fr-FR" b="1" dirty="0" smtClean="0"/>
              <a:t>l</a:t>
            </a:r>
          </a:p>
          <a:p>
            <a:pPr>
              <a:buNone/>
            </a:pPr>
            <a:r>
              <a:rPr lang="fr-FR" b="1" dirty="0" smtClean="0"/>
              <a:t>«</a:t>
            </a:r>
            <a:r>
              <a:rPr lang="fr-FR" b="1" dirty="0"/>
              <a:t> moi» de l’homme </a:t>
            </a:r>
            <a:r>
              <a:rPr lang="fr-FR" b="1" dirty="0" smtClean="0"/>
              <a:t>répond </a:t>
            </a:r>
            <a:r>
              <a:rPr lang="fr-FR" b="1" dirty="0"/>
              <a:t>aux changements de l’environnement et tend aussi vers un état d’adaptation positive.</a:t>
            </a:r>
          </a:p>
          <a:p>
            <a:pPr>
              <a:buNone/>
            </a:pPr>
            <a:endParaRPr lang="fr-FR" dirty="0"/>
          </a:p>
          <a:p>
            <a:pPr>
              <a:buNone/>
            </a:pP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a:bodyPr>
          <a:lstStyle/>
          <a:p>
            <a:pPr>
              <a:buNone/>
            </a:pPr>
            <a:r>
              <a:rPr lang="fr-FR" dirty="0"/>
              <a:t> </a:t>
            </a:r>
          </a:p>
          <a:p>
            <a:r>
              <a:rPr lang="fr-FR" b="1" dirty="0"/>
              <a:t>La maîtrise du rôle</a:t>
            </a:r>
            <a:r>
              <a:rPr lang="fr-FR" dirty="0"/>
              <a:t> : </a:t>
            </a:r>
            <a:endParaRPr lang="fr-FR" dirty="0" smtClean="0"/>
          </a:p>
          <a:p>
            <a:pPr>
              <a:buNone/>
            </a:pPr>
            <a:r>
              <a:rPr lang="fr-FR" dirty="0" smtClean="0"/>
              <a:t>l’homme </a:t>
            </a:r>
            <a:r>
              <a:rPr lang="fr-FR" dirty="0"/>
              <a:t>règle ses actions en fonction de </a:t>
            </a:r>
            <a:r>
              <a:rPr lang="fr-FR" dirty="0" smtClean="0"/>
              <a:t>sa</a:t>
            </a:r>
          </a:p>
          <a:p>
            <a:pPr>
              <a:buNone/>
            </a:pPr>
            <a:r>
              <a:rPr lang="fr-FR" dirty="0" smtClean="0"/>
              <a:t>position </a:t>
            </a:r>
            <a:r>
              <a:rPr lang="fr-FR" dirty="0"/>
              <a:t>dans la société.  Le </a:t>
            </a:r>
            <a:r>
              <a:rPr lang="fr-FR" b="1" dirty="0"/>
              <a:t>nouveau père</a:t>
            </a:r>
            <a:r>
              <a:rPr lang="fr-FR" dirty="0"/>
              <a:t> modifie ses actions en vue de les  rendre conformes à l’idée qu’il a de ce rôle, arrivant ainsi à une adaptation positive.</a:t>
            </a:r>
          </a:p>
          <a:p>
            <a:pPr>
              <a:buNone/>
            </a:pPr>
            <a:r>
              <a:rPr lang="fr-FR" dirty="0"/>
              <a:t> </a:t>
            </a:r>
          </a:p>
          <a:p>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457200" y="1600200"/>
            <a:ext cx="8472518" cy="4829196"/>
          </a:xfrm>
        </p:spPr>
        <p:txBody>
          <a:bodyPr>
            <a:normAutofit fontScale="92500" lnSpcReduction="10000"/>
          </a:bodyPr>
          <a:lstStyle/>
          <a:p>
            <a:pPr>
              <a:buNone/>
            </a:pPr>
            <a:r>
              <a:rPr lang="fr-FR" dirty="0"/>
              <a:t> </a:t>
            </a:r>
          </a:p>
          <a:p>
            <a:r>
              <a:rPr lang="fr-FR" b="1" dirty="0"/>
              <a:t>L’interdépendance </a:t>
            </a:r>
            <a:r>
              <a:rPr lang="fr-FR" dirty="0"/>
              <a:t>: la conception qu’une personne se fait d’elle-même et la façon dont elle maîtrise son rôle dans la société sont en interdépendance avec d’autres personnes de l’environnement.</a:t>
            </a:r>
          </a:p>
          <a:p>
            <a:r>
              <a:rPr lang="fr-FR" dirty="0" smtClean="0"/>
              <a:t>Les </a:t>
            </a:r>
            <a:r>
              <a:rPr lang="fr-FR" dirty="0"/>
              <a:t>besoins de l’homme sont donc basés sur le niveau d’adaptation à l’intérieur de ces quatre modes ; et tout changement dans l’environnement peut présenter une menace pour l’un ou l’autre de ces modes.</a:t>
            </a:r>
          </a:p>
          <a:p>
            <a:pPr>
              <a:buNone/>
            </a:pPr>
            <a:endParaRPr lang="fr-FR" dirty="0"/>
          </a:p>
          <a:p>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357166"/>
            <a:ext cx="8358246" cy="6286544"/>
          </a:xfrm>
        </p:spPr>
        <p:txBody>
          <a:bodyPr>
            <a:normAutofit fontScale="62500" lnSpcReduction="20000"/>
          </a:bodyPr>
          <a:lstStyle/>
          <a:p>
            <a:pPr>
              <a:lnSpc>
                <a:spcPct val="170000"/>
              </a:lnSpc>
              <a:buNone/>
            </a:pPr>
            <a:r>
              <a:rPr lang="fr-FR" sz="3800" b="1" dirty="0"/>
              <a:t>II- CONCEPT D’ADAPTATION</a:t>
            </a:r>
            <a:endParaRPr lang="fr-FR" sz="3800" dirty="0"/>
          </a:p>
          <a:p>
            <a:pPr>
              <a:lnSpc>
                <a:spcPct val="170000"/>
              </a:lnSpc>
              <a:buNone/>
            </a:pPr>
            <a:r>
              <a:rPr lang="fr-FR" sz="3400" dirty="0"/>
              <a:t> </a:t>
            </a:r>
          </a:p>
          <a:p>
            <a:pPr>
              <a:lnSpc>
                <a:spcPct val="120000"/>
              </a:lnSpc>
              <a:buNone/>
            </a:pPr>
            <a:r>
              <a:rPr lang="fr-FR" sz="4000" dirty="0"/>
              <a:t>Les auteurs ont longtemps définit l’être humain comme un système d’adaptation. L’homme comme tout système, utilise des processus internes pour atteindre ses objectifs  individuels.</a:t>
            </a:r>
          </a:p>
          <a:p>
            <a:pPr>
              <a:lnSpc>
                <a:spcPct val="120000"/>
              </a:lnSpc>
              <a:buNone/>
            </a:pPr>
            <a:r>
              <a:rPr lang="fr-FR" sz="4000" dirty="0"/>
              <a:t>C’est ainsi que </a:t>
            </a:r>
            <a:r>
              <a:rPr lang="fr-FR" sz="4000" b="1" dirty="0"/>
              <a:t>CALLISTA ROY</a:t>
            </a:r>
            <a:r>
              <a:rPr lang="fr-FR" sz="4000" dirty="0"/>
              <a:t> définit les mécanismes d’adaptation : Manières innées ou acquises de répondre aux changements environnementaux. </a:t>
            </a:r>
          </a:p>
          <a:p>
            <a:pPr>
              <a:lnSpc>
                <a:spcPct val="120000"/>
              </a:lnSpc>
              <a:buNone/>
            </a:pPr>
            <a:r>
              <a:rPr lang="fr-FR" sz="4000" dirty="0"/>
              <a:t>Les comportements adaptés seront donc des réponses qui assurent l’intégrité de la personne en matière de survie, de croissance, de reproduction et de maturation ; Ce sont des réponses de forte  adaptation.</a:t>
            </a:r>
          </a:p>
          <a:p>
            <a:pPr>
              <a:lnSpc>
                <a:spcPct val="170000"/>
              </a:lnSpc>
              <a:buNone/>
            </a:pPr>
            <a:r>
              <a:rPr lang="fr-FR" sz="3400" dirty="0"/>
              <a:t> </a:t>
            </a:r>
          </a:p>
          <a:p>
            <a:pPr>
              <a:buNone/>
            </a:pP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500042"/>
            <a:ext cx="8501122" cy="6000792"/>
          </a:xfrm>
        </p:spPr>
        <p:txBody>
          <a:bodyPr>
            <a:normAutofit/>
          </a:bodyPr>
          <a:lstStyle/>
          <a:p>
            <a:pPr>
              <a:buNone/>
            </a:pPr>
            <a:endParaRPr lang="fr-FR" dirty="0"/>
          </a:p>
          <a:p>
            <a:pPr lvl="0">
              <a:lnSpc>
                <a:spcPct val="150000"/>
              </a:lnSpc>
              <a:buNone/>
            </a:pPr>
            <a:r>
              <a:rPr lang="fr-FR" b="1" i="1" dirty="0"/>
              <a:t>ADAPTATION</a:t>
            </a:r>
            <a:endParaRPr lang="fr-FR" dirty="0"/>
          </a:p>
          <a:p>
            <a:pPr>
              <a:lnSpc>
                <a:spcPct val="150000"/>
              </a:lnSpc>
              <a:buNone/>
            </a:pPr>
            <a:r>
              <a:rPr lang="fr-FR" dirty="0"/>
              <a:t>Aptitude à vivre dans un environnement particulier avec la possession d’attributs qui rendent possible d’agir et de se reproduire dans ce milieu. On peut parler d’adaptation physique, psychologique, sociale……etc.</a:t>
            </a:r>
          </a:p>
          <a:p>
            <a:pPr>
              <a:buNone/>
            </a:pPr>
            <a:endParaRPr lang="fr-FR" dirty="0"/>
          </a:p>
          <a:p>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5720" y="571480"/>
            <a:ext cx="8643998" cy="6072230"/>
          </a:xfrm>
        </p:spPr>
        <p:txBody>
          <a:bodyPr>
            <a:normAutofit fontScale="55000" lnSpcReduction="20000"/>
          </a:bodyPr>
          <a:lstStyle/>
          <a:p>
            <a:pPr>
              <a:buNone/>
            </a:pPr>
            <a:r>
              <a:rPr lang="fr-FR" sz="4400" b="1" dirty="0" smtClean="0"/>
              <a:t>III- </a:t>
            </a:r>
            <a:r>
              <a:rPr lang="fr-FR" sz="4400" b="1" dirty="0"/>
              <a:t>LE CONCEPT SANTE</a:t>
            </a:r>
            <a:endParaRPr lang="fr-FR" sz="4400" dirty="0"/>
          </a:p>
          <a:p>
            <a:pPr>
              <a:lnSpc>
                <a:spcPct val="120000"/>
              </a:lnSpc>
              <a:buNone/>
            </a:pPr>
            <a:r>
              <a:rPr lang="fr-FR" sz="5100" b="1" dirty="0" smtClean="0"/>
              <a:t>Définir </a:t>
            </a:r>
            <a:r>
              <a:rPr lang="fr-FR" sz="5100" b="1" dirty="0"/>
              <a:t>la santé apparait comme une  véritable gageure.</a:t>
            </a:r>
          </a:p>
          <a:p>
            <a:pPr>
              <a:lnSpc>
                <a:spcPct val="120000"/>
              </a:lnSpc>
              <a:buNone/>
            </a:pPr>
            <a:r>
              <a:rPr lang="fr-FR" sz="5100" dirty="0"/>
              <a:t>La santé est- elle seulement l’absence de plaintes ou </a:t>
            </a:r>
            <a:r>
              <a:rPr lang="fr-FR" sz="5100" dirty="0" smtClean="0"/>
              <a:t>de</a:t>
            </a:r>
          </a:p>
          <a:p>
            <a:pPr>
              <a:lnSpc>
                <a:spcPct val="120000"/>
              </a:lnSpc>
              <a:buNone/>
            </a:pPr>
            <a:r>
              <a:rPr lang="fr-FR" sz="5100" dirty="0" smtClean="0"/>
              <a:t>souffrances</a:t>
            </a:r>
            <a:r>
              <a:rPr lang="fr-FR" sz="5100" dirty="0"/>
              <a:t> ? </a:t>
            </a:r>
            <a:endParaRPr lang="fr-FR" sz="5100" dirty="0" smtClean="0"/>
          </a:p>
          <a:p>
            <a:pPr>
              <a:lnSpc>
                <a:spcPct val="120000"/>
              </a:lnSpc>
              <a:buNone/>
            </a:pPr>
            <a:r>
              <a:rPr lang="fr-FR" sz="5100" dirty="0" smtClean="0"/>
              <a:t>Un </a:t>
            </a:r>
            <a:r>
              <a:rPr lang="fr-FR" sz="5100" dirty="0"/>
              <a:t>équilibre satisfaisant de l’individu, dans un contexte donné y compris </a:t>
            </a:r>
            <a:r>
              <a:rPr lang="fr-FR" sz="5100" dirty="0" smtClean="0"/>
              <a:t>dans</a:t>
            </a:r>
          </a:p>
          <a:p>
            <a:pPr>
              <a:lnSpc>
                <a:spcPct val="120000"/>
              </a:lnSpc>
              <a:buNone/>
            </a:pPr>
            <a:r>
              <a:rPr lang="fr-FR" sz="5100" dirty="0" smtClean="0"/>
              <a:t>sa </a:t>
            </a:r>
            <a:r>
              <a:rPr lang="fr-FR" sz="5100" dirty="0"/>
              <a:t>capacité à s’adapter à certaines difficultés, voire à une infirmité </a:t>
            </a:r>
            <a:r>
              <a:rPr lang="fr-FR" sz="5100" dirty="0" smtClean="0"/>
              <a:t>?</a:t>
            </a:r>
          </a:p>
          <a:p>
            <a:pPr>
              <a:lnSpc>
                <a:spcPct val="120000"/>
              </a:lnSpc>
              <a:buNone/>
            </a:pPr>
            <a:r>
              <a:rPr lang="fr-FR" sz="5100" dirty="0" smtClean="0"/>
              <a:t> </a:t>
            </a:r>
            <a:r>
              <a:rPr lang="fr-FR" sz="5100" dirty="0"/>
              <a:t>Un aveugle est-il malade dès lors qu’il dispose d’une autonomie satisfaisante et qu’il ne souffre pas de son handicap ?</a:t>
            </a:r>
          </a:p>
          <a:p>
            <a:pPr>
              <a:lnSpc>
                <a:spcPct val="120000"/>
              </a:lnSpc>
              <a:buNone/>
            </a:pPr>
            <a:r>
              <a:rPr lang="fr-FR" sz="5100" dirty="0"/>
              <a:t> </a:t>
            </a:r>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214282" y="1500174"/>
            <a:ext cx="8643998" cy="5043510"/>
          </a:xfrm>
        </p:spPr>
        <p:txBody>
          <a:bodyPr>
            <a:normAutofit fontScale="32500" lnSpcReduction="20000"/>
          </a:bodyPr>
          <a:lstStyle/>
          <a:p>
            <a:r>
              <a:rPr lang="fr-FR" sz="6200" dirty="0"/>
              <a:t>Les perceptions des gens vis-à-vis de la santé sont différentes selon leurs domaines d’activité et aussi selon leurs niveaux socio-économiques. Le personnel de santé doit être au-dessus de toutes ces perceptions pour promouvoir et restaurer la santé.</a:t>
            </a:r>
          </a:p>
          <a:p>
            <a:pPr>
              <a:buNone/>
            </a:pPr>
            <a:r>
              <a:rPr lang="fr-FR" sz="5100" dirty="0"/>
              <a:t> </a:t>
            </a:r>
          </a:p>
          <a:p>
            <a:r>
              <a:rPr lang="fr-FR" sz="5100" b="1" dirty="0"/>
              <a:t>3-1- Définition selon les auteurs</a:t>
            </a:r>
            <a:endParaRPr lang="fr-FR" sz="5100" dirty="0"/>
          </a:p>
          <a:p>
            <a:pPr>
              <a:buNone/>
            </a:pPr>
            <a:r>
              <a:rPr lang="fr-FR" sz="5100" b="1" dirty="0"/>
              <a:t> </a:t>
            </a:r>
            <a:endParaRPr lang="fr-FR" sz="5100" dirty="0"/>
          </a:p>
          <a:p>
            <a:r>
              <a:rPr lang="fr-FR" sz="5100" dirty="0"/>
              <a:t>Selon </a:t>
            </a:r>
            <a:r>
              <a:rPr lang="fr-FR" sz="5100" b="1" dirty="0"/>
              <a:t>RENE DUBOS</a:t>
            </a:r>
            <a:r>
              <a:rPr lang="fr-FR" sz="5100" dirty="0"/>
              <a:t>, la santé est l’aptitude à exercer efficacement les fonctions requises pour un milieu donné et comme ce milieu ne cesse d’évoluer, la santé est un processus d’adaptation continuelle aux innombrables microbes irritants, tensions et problèmes auxquels l’homme doit faire face tous les jours.</a:t>
            </a:r>
          </a:p>
          <a:p>
            <a:pPr>
              <a:buNone/>
            </a:pPr>
            <a:r>
              <a:rPr lang="fr-FR" sz="5100" dirty="0"/>
              <a:t> </a:t>
            </a:r>
          </a:p>
          <a:p>
            <a:r>
              <a:rPr lang="fr-FR" sz="5100" dirty="0"/>
              <a:t> Selon </a:t>
            </a:r>
            <a:r>
              <a:rPr lang="fr-FR" sz="5100" b="1" dirty="0"/>
              <a:t>l’OMS (1947)</a:t>
            </a:r>
            <a:r>
              <a:rPr lang="fr-FR" sz="5100" dirty="0"/>
              <a:t> « la santé est un état de parfaite bien-être physique, mental et social et non seulement une absence de maladie ou d’infirmité ».</a:t>
            </a:r>
          </a:p>
          <a:p>
            <a:pPr>
              <a:buNone/>
            </a:pPr>
            <a:r>
              <a:rPr lang="fr-FR" sz="5100" dirty="0"/>
              <a:t> </a:t>
            </a:r>
          </a:p>
          <a:p>
            <a:r>
              <a:rPr lang="fr-FR" sz="5100" b="1" dirty="0"/>
              <a:t>PROUX Jean </a:t>
            </a:r>
            <a:r>
              <a:rPr lang="fr-FR" sz="5100" dirty="0"/>
              <a:t>affirme que la santé est la capacité de l’individu de fonctionner de manière satisfaisante dans ses activités et dans ses relations (famille, travail) avec un groupe d’appartenance. C’est une capacité de s’occuper de son bien être sur le plan social, biologique et écologique.</a:t>
            </a:r>
          </a:p>
          <a:p>
            <a:pPr>
              <a:buNone/>
            </a:pPr>
            <a:endParaRPr lang="fr-F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285728"/>
            <a:ext cx="8501122" cy="6143668"/>
          </a:xfrm>
        </p:spPr>
        <p:txBody>
          <a:bodyPr>
            <a:normAutofit/>
          </a:bodyPr>
          <a:lstStyle/>
          <a:p>
            <a:pPr>
              <a:buNone/>
            </a:pPr>
            <a:endParaRPr lang="fr-FR" dirty="0"/>
          </a:p>
          <a:p>
            <a:pPr>
              <a:buNone/>
            </a:pPr>
            <a:r>
              <a:rPr lang="fr-FR" sz="3800" dirty="0" smtClean="0"/>
              <a:t>Pour </a:t>
            </a:r>
            <a:r>
              <a:rPr lang="fr-FR" sz="3800" b="1" dirty="0"/>
              <a:t>ILLISH</a:t>
            </a:r>
            <a:r>
              <a:rPr lang="fr-FR" sz="3800" dirty="0"/>
              <a:t>, la santé est une autonomie personnelle</a:t>
            </a:r>
          </a:p>
          <a:p>
            <a:pPr>
              <a:buNone/>
            </a:pPr>
            <a:r>
              <a:rPr lang="fr-FR" sz="3800" dirty="0"/>
              <a:t> </a:t>
            </a:r>
          </a:p>
          <a:p>
            <a:pPr>
              <a:buNone/>
            </a:pPr>
            <a:r>
              <a:rPr lang="fr-FR" sz="3800" dirty="0"/>
              <a:t>Pour </a:t>
            </a:r>
            <a:r>
              <a:rPr lang="fr-FR" sz="3800" b="1" dirty="0"/>
              <a:t>KOZIER et ERB</a:t>
            </a:r>
            <a:r>
              <a:rPr lang="fr-FR" sz="3800" dirty="0"/>
              <a:t>,  la santé est une perception dont la signification varie d’une personne à une autre. La signification et la description de la santé peuvent aussi changer selon le milieu géographique et le milieu socio culturel.</a:t>
            </a:r>
          </a:p>
          <a:p>
            <a:pPr>
              <a:buNone/>
            </a:pPr>
            <a:endParaRPr lang="fr-FR" sz="3800" dirty="0"/>
          </a:p>
          <a:p>
            <a:pPr>
              <a:buNone/>
            </a:pPr>
            <a:endParaRPr lang="fr-FR" sz="3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5720" y="428604"/>
            <a:ext cx="8572560" cy="6143668"/>
          </a:xfrm>
        </p:spPr>
        <p:txBody>
          <a:bodyPr>
            <a:normAutofit fontScale="92500" lnSpcReduction="10000"/>
          </a:bodyPr>
          <a:lstStyle/>
          <a:p>
            <a:pPr>
              <a:buNone/>
            </a:pPr>
            <a:endParaRPr lang="fr-FR" dirty="0"/>
          </a:p>
          <a:p>
            <a:pPr>
              <a:buNone/>
            </a:pPr>
            <a:r>
              <a:rPr lang="fr-FR" sz="3800" b="1" dirty="0" smtClean="0"/>
              <a:t> </a:t>
            </a:r>
            <a:r>
              <a:rPr lang="fr-FR" sz="3800" b="1" dirty="0"/>
              <a:t>Concept de DUNN : Continuum santé maladie</a:t>
            </a:r>
            <a:endParaRPr lang="fr-FR" sz="3800" dirty="0"/>
          </a:p>
          <a:p>
            <a:pPr>
              <a:buNone/>
            </a:pPr>
            <a:r>
              <a:rPr lang="fr-FR" sz="3800" b="1" dirty="0"/>
              <a:t> </a:t>
            </a:r>
            <a:endParaRPr lang="fr-FR" sz="3800" dirty="0"/>
          </a:p>
          <a:p>
            <a:pPr>
              <a:buNone/>
            </a:pPr>
            <a:r>
              <a:rPr lang="fr-FR" sz="3800" dirty="0"/>
              <a:t>La santé  est un état dynamique qui se modifie continuellement  au fur et à mesure que la personne s’adapte aux changements de son environnement externe ou interne, afin de maintenir un état de bien-être physique affectif, intellectuel, social,  développemental et spirituel.</a:t>
            </a:r>
          </a:p>
          <a:p>
            <a:pPr>
              <a:buNone/>
            </a:pPr>
            <a:endParaRPr lang="fr-FR" sz="3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357158" y="2571744"/>
            <a:ext cx="8229600" cy="1042982"/>
          </a:xfrm>
        </p:spPr>
        <p:txBody>
          <a:bodyPr>
            <a:noAutofit/>
          </a:bodyPr>
          <a:lstStyle/>
          <a:p>
            <a:pPr>
              <a:buNone/>
            </a:pPr>
            <a:r>
              <a:rPr lang="fr-FR" sz="3600" b="1" dirty="0">
                <a:latin typeface="Arial Black" pitchFamily="34" charset="0"/>
              </a:rPr>
              <a:t>CONCEPTS: HOMME – SANTE - MALADIE</a:t>
            </a:r>
            <a:endParaRPr lang="fr-FR" sz="3600" dirty="0">
              <a:latin typeface="Arial Black"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2071678"/>
            <a:ext cx="8229600" cy="3257560"/>
          </a:xfrm>
        </p:spPr>
        <p:txBody>
          <a:bodyPr/>
          <a:lstStyle/>
          <a:p>
            <a:pPr>
              <a:buNone/>
            </a:pPr>
            <a:r>
              <a:rPr lang="fr-FR" b="1" dirty="0"/>
              <a:t>DUNN</a:t>
            </a:r>
            <a:r>
              <a:rPr lang="fr-FR" dirty="0"/>
              <a:t> fait allusion à la santé comme un état de bien-être</a:t>
            </a:r>
            <a:r>
              <a:rPr lang="fr-FR" dirty="0" smtClean="0"/>
              <a:t>.</a:t>
            </a:r>
          </a:p>
          <a:p>
            <a:pPr>
              <a:buNone/>
            </a:pPr>
            <a:r>
              <a:rPr lang="fr-FR" dirty="0" smtClean="0"/>
              <a:t> </a:t>
            </a:r>
            <a:r>
              <a:rPr lang="fr-FR" dirty="0"/>
              <a:t>Il spécifie que l’individu a des différents niveaux de bien-être et qu’il réagit à l’environnement </a:t>
            </a:r>
            <a:r>
              <a:rPr lang="fr-FR" dirty="0" smtClean="0"/>
              <a:t>comme  </a:t>
            </a:r>
            <a:r>
              <a:rPr lang="fr-FR" dirty="0"/>
              <a:t>un tout </a:t>
            </a:r>
            <a:r>
              <a:rPr lang="fr-FR" dirty="0" smtClean="0"/>
              <a:t>intégré</a:t>
            </a:r>
          </a:p>
          <a:p>
            <a:pPr>
              <a:buNone/>
            </a:pPr>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2928934"/>
            <a:ext cx="8229600" cy="2114552"/>
          </a:xfrm>
        </p:spPr>
        <p:txBody>
          <a:bodyPr/>
          <a:lstStyle/>
          <a:p>
            <a:pPr>
              <a:buNone/>
            </a:pPr>
            <a:r>
              <a:rPr lang="fr-FR" dirty="0"/>
              <a:t>Excellente santé              Bonne santé               </a:t>
            </a:r>
            <a:r>
              <a:rPr lang="fr-FR" dirty="0" err="1"/>
              <a:t>Santé</a:t>
            </a:r>
            <a:r>
              <a:rPr lang="fr-FR" dirty="0"/>
              <a:t> normale           Mauvaise santé                                          </a:t>
            </a:r>
          </a:p>
          <a:p>
            <a:pPr>
              <a:buNone/>
            </a:pPr>
            <a:r>
              <a:rPr lang="fr-FR" dirty="0" smtClean="0"/>
              <a:t> </a:t>
            </a:r>
            <a:r>
              <a:rPr lang="fr-FR" dirty="0"/>
              <a:t>Très mauvaise santé            mort</a:t>
            </a:r>
          </a:p>
          <a:p>
            <a:pPr>
              <a:buNone/>
            </a:pPr>
            <a:endParaRPr lang="fr-FR" dirty="0"/>
          </a:p>
          <a:p>
            <a:endParaRPr lang="fr-FR" dirty="0"/>
          </a:p>
        </p:txBody>
      </p:sp>
      <p:sp>
        <p:nvSpPr>
          <p:cNvPr id="4" name="Double flèche horizontale 3"/>
          <p:cNvSpPr/>
          <p:nvPr/>
        </p:nvSpPr>
        <p:spPr>
          <a:xfrm>
            <a:off x="3357554" y="3714752"/>
            <a:ext cx="928694" cy="14287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Double flèche horizontale 4"/>
          <p:cNvSpPr/>
          <p:nvPr/>
        </p:nvSpPr>
        <p:spPr>
          <a:xfrm>
            <a:off x="7000892" y="3643314"/>
            <a:ext cx="857256" cy="28575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Double flèche horizontale 5"/>
          <p:cNvSpPr/>
          <p:nvPr/>
        </p:nvSpPr>
        <p:spPr>
          <a:xfrm>
            <a:off x="3500430" y="3071810"/>
            <a:ext cx="857256" cy="21431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Double flèche horizontale 6"/>
          <p:cNvSpPr/>
          <p:nvPr/>
        </p:nvSpPr>
        <p:spPr>
          <a:xfrm>
            <a:off x="6715140" y="3214686"/>
            <a:ext cx="714380" cy="21431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lèche droite 7"/>
          <p:cNvSpPr/>
          <p:nvPr/>
        </p:nvSpPr>
        <p:spPr>
          <a:xfrm>
            <a:off x="4143372" y="4214818"/>
            <a:ext cx="857256"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357166"/>
            <a:ext cx="8358246" cy="6143668"/>
          </a:xfrm>
        </p:spPr>
        <p:txBody>
          <a:bodyPr>
            <a:normAutofit fontScale="85000" lnSpcReduction="20000"/>
          </a:bodyPr>
          <a:lstStyle/>
          <a:p>
            <a:r>
              <a:rPr lang="fr-FR" sz="3400" dirty="0"/>
              <a:t>L’état de santé de la personne peut se déplacer au jour le jour sur le continuum dans n’importe quel sens. Aucune démarcation absolue n’indique qu’un individu est en bonne santé. </a:t>
            </a:r>
          </a:p>
          <a:p>
            <a:pPr>
              <a:buNone/>
            </a:pPr>
            <a:r>
              <a:rPr lang="fr-FR" sz="3400" dirty="0"/>
              <a:t> </a:t>
            </a:r>
          </a:p>
          <a:p>
            <a:r>
              <a:rPr lang="fr-FR" sz="3400" dirty="0"/>
              <a:t>Ces différents niveaux  du continuum indiquent comment les gens peuvent être considérés en santé ou malade.  En effet, la façon dont l’individu se  perçoit et celle dont il est perçu par les autres vis-à-vis de la santé et de la maladie, influenceront sa position sur le continuum.</a:t>
            </a:r>
          </a:p>
          <a:p>
            <a:pPr>
              <a:buNone/>
            </a:pPr>
            <a:r>
              <a:rPr lang="fr-FR" dirty="0"/>
              <a:t> </a:t>
            </a:r>
          </a:p>
          <a:p>
            <a:r>
              <a:rPr lang="fr-FR" sz="3400" dirty="0"/>
              <a:t>Au total, il n’y a aucune définition absolue de la santé ; il n’y a pas de connaissances spécifiques permettant d’atteindre un niveau optimal de santé ou de restaurer la santé.</a:t>
            </a:r>
          </a:p>
          <a:p>
            <a:endParaRPr lang="fr-FR" sz="3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5720" y="357166"/>
            <a:ext cx="8643998" cy="6215106"/>
          </a:xfrm>
        </p:spPr>
        <p:txBody>
          <a:bodyPr>
            <a:noAutofit/>
          </a:bodyPr>
          <a:lstStyle/>
          <a:p>
            <a:pPr>
              <a:buNone/>
            </a:pPr>
            <a:r>
              <a:rPr lang="fr-FR" sz="2800" b="1" dirty="0" smtClean="0"/>
              <a:t>Facteurs </a:t>
            </a:r>
            <a:r>
              <a:rPr lang="fr-FR" sz="2800" b="1" dirty="0"/>
              <a:t>d’influence d’une définition personnelle de la santé</a:t>
            </a:r>
            <a:endParaRPr lang="fr-FR" sz="2800" dirty="0"/>
          </a:p>
          <a:p>
            <a:pPr>
              <a:buNone/>
            </a:pPr>
            <a:r>
              <a:rPr lang="fr-FR" sz="2800" dirty="0"/>
              <a:t> </a:t>
            </a:r>
          </a:p>
          <a:p>
            <a:pPr>
              <a:buNone/>
            </a:pPr>
            <a:r>
              <a:rPr lang="fr-FR" sz="2400" dirty="0"/>
              <a:t>Les facteurs suivants influencent l’individu lorsqu’il définit la santé :</a:t>
            </a:r>
          </a:p>
          <a:p>
            <a:pPr>
              <a:buNone/>
            </a:pPr>
            <a:r>
              <a:rPr lang="fr-FR" sz="2400" dirty="0"/>
              <a:t> </a:t>
            </a:r>
          </a:p>
          <a:p>
            <a:pPr lvl="0"/>
            <a:r>
              <a:rPr lang="fr-FR" sz="2400" b="1" i="1" dirty="0"/>
              <a:t>Le développement personnel</a:t>
            </a:r>
            <a:endParaRPr lang="fr-FR" sz="2400" dirty="0"/>
          </a:p>
          <a:p>
            <a:pPr>
              <a:buNone/>
            </a:pPr>
            <a:r>
              <a:rPr lang="fr-FR" sz="2400" b="1" i="1" dirty="0"/>
              <a:t> </a:t>
            </a:r>
            <a:endParaRPr lang="fr-FR" sz="2400" dirty="0"/>
          </a:p>
          <a:p>
            <a:r>
              <a:rPr lang="fr-FR" sz="2400" dirty="0"/>
              <a:t>La capacité pour l’individu de conceptualiser l’état de santé et de réagir aux modifications de cet état est différente selon l’âge.</a:t>
            </a:r>
          </a:p>
          <a:p>
            <a:r>
              <a:rPr lang="fr-FR" sz="2400" dirty="0"/>
              <a:t>Exemple : un enfant est conscient de la douleur mais est incapable de la verbaliser et de prendre des mesures pour la soulager.</a:t>
            </a:r>
          </a:p>
          <a:p>
            <a:pPr>
              <a:buNone/>
            </a:pPr>
            <a:endParaRPr lang="fr-FR"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571480"/>
            <a:ext cx="8229600" cy="6000792"/>
          </a:xfrm>
        </p:spPr>
        <p:txBody>
          <a:bodyPr>
            <a:normAutofit fontScale="70000" lnSpcReduction="20000"/>
          </a:bodyPr>
          <a:lstStyle/>
          <a:p>
            <a:pPr>
              <a:buNone/>
            </a:pPr>
            <a:r>
              <a:rPr lang="fr-FR" b="1" dirty="0" smtClean="0"/>
              <a:t> </a:t>
            </a:r>
            <a:r>
              <a:rPr lang="fr-FR" sz="3400" b="1" dirty="0"/>
              <a:t>Facteurs d’influence d’une définition personnelle de la santé</a:t>
            </a:r>
            <a:endParaRPr lang="fr-FR" sz="3400" dirty="0"/>
          </a:p>
          <a:p>
            <a:pPr>
              <a:buNone/>
            </a:pPr>
            <a:r>
              <a:rPr lang="fr-FR" sz="3400" dirty="0"/>
              <a:t> </a:t>
            </a:r>
          </a:p>
          <a:p>
            <a:pPr lvl="0"/>
            <a:r>
              <a:rPr lang="fr-FR" b="1" i="1" dirty="0"/>
              <a:t>Les influences sociales et culturelles</a:t>
            </a:r>
            <a:endParaRPr lang="fr-FR" dirty="0"/>
          </a:p>
          <a:p>
            <a:r>
              <a:rPr lang="fr-FR" dirty="0"/>
              <a:t>La culture et les interactions sociales aident à développer une conception personnelle de la santé. Chaque culture à sa propre conception de la santé, souvent transmise de génération en génération. </a:t>
            </a:r>
          </a:p>
          <a:p>
            <a:r>
              <a:rPr lang="fr-FR" dirty="0"/>
              <a:t>Les influences socio-économiques sont aussi d’importants facteurs qui influencent la notion de santé. Une autre influence importante vient des réactions de l’entourage aux problèmes de santé.  </a:t>
            </a:r>
          </a:p>
          <a:p>
            <a:pPr>
              <a:buNone/>
            </a:pPr>
            <a:r>
              <a:rPr lang="fr-FR" dirty="0"/>
              <a:t> </a:t>
            </a:r>
          </a:p>
          <a:p>
            <a:pPr lvl="0"/>
            <a:r>
              <a:rPr lang="fr-FR" b="1" i="1" dirty="0"/>
              <a:t>Les expériences antérieures</a:t>
            </a:r>
            <a:endParaRPr lang="fr-FR" dirty="0"/>
          </a:p>
          <a:p>
            <a:r>
              <a:rPr lang="fr-FR" dirty="0"/>
              <a:t>Les expériences antérieures de santé et de la maladie, influencent grandement la perception individuelle de la santé. Pour certaines personnes, les douleurs et les troubles fonctionnels sont considérés normaux en raison du vécu antérieur. Les connaissances acquises à partir expériences aident aussi à définir la santé.</a:t>
            </a:r>
          </a:p>
          <a:p>
            <a:pPr>
              <a:buNone/>
            </a:pPr>
            <a:r>
              <a:rPr lang="fr-FR" dirty="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7158" y="928670"/>
            <a:ext cx="8401080" cy="4786346"/>
          </a:xfrm>
        </p:spPr>
        <p:txBody>
          <a:bodyPr>
            <a:normAutofit fontScale="70000" lnSpcReduction="20000"/>
          </a:bodyPr>
          <a:lstStyle/>
          <a:p>
            <a:pPr>
              <a:buNone/>
            </a:pPr>
            <a:endParaRPr lang="fr-FR" dirty="0"/>
          </a:p>
          <a:p>
            <a:pPr lvl="0"/>
            <a:r>
              <a:rPr lang="fr-FR" b="1" i="1" dirty="0"/>
              <a:t>Les attentes personnelles</a:t>
            </a:r>
            <a:endParaRPr lang="fr-FR" dirty="0"/>
          </a:p>
          <a:p>
            <a:pPr>
              <a:buNone/>
            </a:pPr>
            <a:r>
              <a:rPr lang="fr-FR" dirty="0"/>
              <a:t>Certains individus s’attendent à une performance physique et </a:t>
            </a:r>
            <a:r>
              <a:rPr lang="fr-FR" dirty="0" smtClean="0"/>
              <a:t>psycho</a:t>
            </a:r>
          </a:p>
          <a:p>
            <a:pPr>
              <a:buNone/>
            </a:pPr>
            <a:r>
              <a:rPr lang="fr-FR" dirty="0" smtClean="0"/>
              <a:t>sociale </a:t>
            </a:r>
            <a:r>
              <a:rPr lang="fr-FR" dirty="0"/>
              <a:t>en tout temps lorsqu’ils se considèrent en santé. Donc, </a:t>
            </a:r>
            <a:r>
              <a:rPr lang="fr-FR" dirty="0" smtClean="0"/>
              <a:t>toute</a:t>
            </a:r>
          </a:p>
          <a:p>
            <a:pPr>
              <a:buNone/>
            </a:pPr>
            <a:r>
              <a:rPr lang="fr-FR" dirty="0" smtClean="0"/>
              <a:t>modification </a:t>
            </a:r>
            <a:r>
              <a:rPr lang="fr-FR" dirty="0"/>
              <a:t>de performance est perçue comme un indice de maladie.</a:t>
            </a:r>
          </a:p>
          <a:p>
            <a:pPr>
              <a:buNone/>
            </a:pPr>
            <a:r>
              <a:rPr lang="fr-FR" dirty="0"/>
              <a:t> </a:t>
            </a:r>
          </a:p>
          <a:p>
            <a:r>
              <a:rPr lang="fr-FR" dirty="0"/>
              <a:t>D’autres s’attendent à des variations de leur niveau de performance et considèrent ceci comme faisant partie de leur conception de la santé. La façon  dont l’individu se perçoit influence aussi sa définition de la santé. La perception de soi résulte de l’estime de soi, de l’image corporelle, des besoins, des rôles, des habiletés …… Lorsqu’il y a une menace à l’un ou l’autre de ces aspects de la perception de soi, apparaît alors un état d’anxiété, de même qu’une nécessité de réévaluer les besoins de santé et de redéfinir la santé</a:t>
            </a:r>
            <a:r>
              <a:rPr lang="fr-FR" dirty="0" smtClean="0"/>
              <a:t>.</a:t>
            </a:r>
            <a:r>
              <a:rPr lang="fr-FR" dirty="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6472254" cy="868346"/>
          </a:xfrm>
        </p:spPr>
        <p:txBody>
          <a:bodyPr>
            <a:normAutofit fontScale="90000"/>
          </a:bodyPr>
          <a:lstStyle/>
          <a:p>
            <a:r>
              <a:rPr lang="fr-FR" b="1" dirty="0" smtClean="0"/>
              <a:t/>
            </a:r>
            <a:br>
              <a:rPr lang="fr-FR" b="1" dirty="0" smtClean="0"/>
            </a:br>
            <a:r>
              <a:rPr lang="fr-FR" b="1" dirty="0" smtClean="0"/>
              <a:t>IV- LA MALADIE</a:t>
            </a:r>
            <a:r>
              <a:rPr lang="fr-FR" dirty="0" smtClean="0"/>
              <a:t/>
            </a:r>
            <a:br>
              <a:rPr lang="fr-FR" dirty="0" smtClean="0"/>
            </a:br>
            <a:endParaRPr lang="fr-FR" dirty="0"/>
          </a:p>
        </p:txBody>
      </p:sp>
      <p:sp>
        <p:nvSpPr>
          <p:cNvPr id="3" name="Espace réservé du contenu 2"/>
          <p:cNvSpPr>
            <a:spLocks noGrp="1"/>
          </p:cNvSpPr>
          <p:nvPr>
            <p:ph idx="1"/>
          </p:nvPr>
        </p:nvSpPr>
        <p:spPr>
          <a:xfrm>
            <a:off x="428596" y="1142984"/>
            <a:ext cx="8429684" cy="5257800"/>
          </a:xfrm>
        </p:spPr>
        <p:txBody>
          <a:bodyPr>
            <a:normAutofit fontScale="77500" lnSpcReduction="20000"/>
          </a:bodyPr>
          <a:lstStyle/>
          <a:p>
            <a:pPr>
              <a:buNone/>
            </a:pPr>
            <a:r>
              <a:rPr lang="fr-FR" dirty="0"/>
              <a:t> </a:t>
            </a:r>
          </a:p>
          <a:p>
            <a:r>
              <a:rPr lang="fr-FR" sz="3400" dirty="0"/>
              <a:t>La maladie est indissociable de la « bonne  santé » : définir la maladie ne peut se faire sans la santé. Une théorisation de l’une ne va pas sans l’autre.</a:t>
            </a:r>
          </a:p>
          <a:p>
            <a:r>
              <a:rPr lang="fr-FR" sz="3400" dirty="0"/>
              <a:t>La maladie est révélatrice de trouble ou symptôme dans l’histoire de l’individu. Le mot «malade»  vient du latin </a:t>
            </a:r>
            <a:r>
              <a:rPr lang="fr-FR" sz="3400" i="1" dirty="0"/>
              <a:t>male habitus : </a:t>
            </a:r>
            <a:r>
              <a:rPr lang="fr-FR" sz="3400" dirty="0"/>
              <a:t>qui se trouve en mauvais état. Dans la maladie ; il y a  «mal» qu’on retrouve dans les expressions courantes : «mal de mer, mal aux dents, mal au ventre», ou dans des expressions plus anciennes : «le haut mal» pour signifier l’épilepsie. On parle aussi d’«état de mal» dans l’asthme ou dans l’épilepsie</a:t>
            </a:r>
          </a:p>
          <a:p>
            <a:r>
              <a:rPr lang="fr-FR" sz="3400" dirty="0"/>
              <a:t>Les expressions « ça va mal, ça fait mal » désignent autant de situations difficiles de souffrance ou de mal être.</a:t>
            </a:r>
          </a:p>
          <a:p>
            <a:pPr>
              <a:buNone/>
            </a:pPr>
            <a:r>
              <a:rPr lang="fr-FR" sz="3400" dirty="0"/>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357166"/>
            <a:ext cx="8229600" cy="6143668"/>
          </a:xfrm>
        </p:spPr>
        <p:txBody>
          <a:bodyPr>
            <a:noAutofit/>
          </a:bodyPr>
          <a:lstStyle/>
          <a:p>
            <a:r>
              <a:rPr lang="fr-FR" sz="1600" b="1" dirty="0" smtClean="0"/>
              <a:t>4-1- Définition</a:t>
            </a:r>
            <a:endParaRPr lang="fr-FR" sz="1600" dirty="0" smtClean="0"/>
          </a:p>
          <a:p>
            <a:r>
              <a:rPr lang="fr-FR" sz="1600" b="1" dirty="0" smtClean="0"/>
              <a:t> </a:t>
            </a:r>
            <a:endParaRPr lang="fr-FR" sz="1600" dirty="0" smtClean="0"/>
          </a:p>
          <a:p>
            <a:r>
              <a:rPr lang="fr-FR" sz="1600" dirty="0" smtClean="0"/>
              <a:t>La maladie a été définie tantôt comme étant une indisposition tantôt comme une déviation d’un état de santé. Les sociologues la différencient de l’état pathologique ; ils la considèrent comme un état tout à fait personnel : une sensation de malaise qui peut modifier le comportement de l’individu. Elle peut être encore définit  comme  </a:t>
            </a:r>
            <a:r>
              <a:rPr lang="fr-FR" sz="1600" b="1" dirty="0" smtClean="0"/>
              <a:t>« un état de perturbation du rôle que joue normalement un être intégral y compris l’état de l’organisme en tant que système biologique, celui de la personne, enfin son adaptation sociale ».</a:t>
            </a:r>
            <a:endParaRPr lang="fr-FR" sz="1600" dirty="0" smtClean="0"/>
          </a:p>
          <a:p>
            <a:r>
              <a:rPr lang="fr-FR" sz="1600" dirty="0" smtClean="0"/>
              <a:t> </a:t>
            </a:r>
          </a:p>
          <a:p>
            <a:r>
              <a:rPr lang="fr-FR" sz="1600" dirty="0" smtClean="0"/>
              <a:t>Par ailleurs, elle peut être définie comme une perte partielle ou totale de pouvoir satisfaire </a:t>
            </a:r>
            <a:r>
              <a:rPr lang="fr-FR" sz="1600" dirty="0" err="1" smtClean="0"/>
              <a:t>àses</a:t>
            </a:r>
            <a:r>
              <a:rPr lang="fr-FR" sz="1600" dirty="0" smtClean="0"/>
              <a:t> exigences. </a:t>
            </a:r>
          </a:p>
          <a:p>
            <a:r>
              <a:rPr lang="fr-FR" sz="1600" dirty="0" smtClean="0"/>
              <a:t> </a:t>
            </a:r>
          </a:p>
          <a:p>
            <a:r>
              <a:rPr lang="fr-FR" sz="1600" dirty="0" smtClean="0"/>
              <a:t>La maladie est un déséquilibre de l’homme en tant qu’entité, déséquilibre qui commence à un moment donné, évolue vers la chronicité ou se termine à un moment donnée.</a:t>
            </a:r>
          </a:p>
          <a:p>
            <a:r>
              <a:rPr lang="fr-FR" sz="1600" dirty="0" smtClean="0"/>
              <a:t> </a:t>
            </a:r>
          </a:p>
          <a:p>
            <a:r>
              <a:rPr lang="fr-FR" sz="1600" dirty="0" smtClean="0"/>
              <a:t>Elle est une désadaptation de l’homme vis-à-vis de son environnement, des conditions de la vie  et/ ou  une perturbation de l’équilibre interne dû aux facteurs génétiques et aux facteurs d’agression.</a:t>
            </a:r>
          </a:p>
          <a:p>
            <a:r>
              <a:rPr lang="fr-FR" sz="1600" dirty="0" smtClean="0"/>
              <a:t> </a:t>
            </a:r>
          </a:p>
          <a:p>
            <a:r>
              <a:rPr lang="fr-FR" sz="1600" dirty="0" smtClean="0"/>
              <a:t>Pour </a:t>
            </a:r>
            <a:r>
              <a:rPr lang="fr-FR" sz="1600" b="1" dirty="0" smtClean="0"/>
              <a:t>RENE DUBOS</a:t>
            </a:r>
            <a:r>
              <a:rPr lang="fr-FR" sz="1600" dirty="0" smtClean="0"/>
              <a:t>, être malade c’est se retrouver en mauvais état. Tout état organique ou psychique réel ou imaginaire qui perturbe la sensation de bien-être éprouvée par quelqu’un. En un mot tout ce qui menace l’existence ou perturbe la joie de vivre.</a:t>
            </a:r>
          </a:p>
          <a:p>
            <a:r>
              <a:rPr lang="fr-FR" sz="1600" b="1" dirty="0" smtClean="0"/>
              <a:t> </a:t>
            </a:r>
            <a:endParaRPr lang="fr-FR" sz="16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472" y="1500174"/>
            <a:ext cx="8229600" cy="2857520"/>
          </a:xfrm>
        </p:spPr>
        <p:txBody>
          <a:bodyPr>
            <a:normAutofit/>
          </a:bodyPr>
          <a:lstStyle/>
          <a:p>
            <a:pPr>
              <a:buNone/>
            </a:pPr>
            <a:r>
              <a:rPr lang="fr-FR" sz="4300" b="1" dirty="0" smtClean="0"/>
              <a:t> Les différents stades de la maladie</a:t>
            </a:r>
            <a:endParaRPr lang="fr-FR" sz="4300" dirty="0" smtClean="0"/>
          </a:p>
          <a:p>
            <a:pPr>
              <a:buNone/>
            </a:pPr>
            <a:r>
              <a:rPr lang="fr-FR" sz="4300" dirty="0" smtClean="0"/>
              <a:t> Se référer au cours de maladies infectieuses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428604"/>
            <a:ext cx="8229600" cy="6143668"/>
          </a:xfrm>
        </p:spPr>
        <p:txBody>
          <a:bodyPr>
            <a:normAutofit fontScale="47500" lnSpcReduction="20000"/>
          </a:bodyPr>
          <a:lstStyle/>
          <a:p>
            <a:pPr>
              <a:buNone/>
            </a:pPr>
            <a:endParaRPr lang="fr-FR" sz="5800" b="1" dirty="0" smtClean="0"/>
          </a:p>
          <a:p>
            <a:pPr>
              <a:buNone/>
            </a:pPr>
            <a:r>
              <a:rPr lang="fr-FR" sz="5800" b="1" dirty="0"/>
              <a:t> </a:t>
            </a:r>
            <a:r>
              <a:rPr lang="fr-FR" sz="5800" b="1" dirty="0" smtClean="0"/>
              <a:t>            </a:t>
            </a:r>
            <a:r>
              <a:rPr lang="fr-FR" sz="5800" b="1" dirty="0" smtClean="0"/>
              <a:t>LES EFFETS DE L’HOSPITALISATION</a:t>
            </a:r>
          </a:p>
          <a:p>
            <a:pPr>
              <a:buNone/>
            </a:pPr>
            <a:endParaRPr lang="fr-FR" sz="4300" b="1" dirty="0"/>
          </a:p>
          <a:p>
            <a:pPr>
              <a:buNone/>
            </a:pPr>
            <a:endParaRPr lang="fr-FR" sz="4300" dirty="0" smtClean="0"/>
          </a:p>
          <a:p>
            <a:pPr>
              <a:buNone/>
            </a:pPr>
            <a:r>
              <a:rPr lang="fr-FR" sz="4300" dirty="0" smtClean="0"/>
              <a:t> L’hospitalisation perturbe plusieurs aspects du fonctionnement de l’être humain : l’intimité, l’autonomie, les rôles sociaux, le revenu financier, le mode de vie.</a:t>
            </a:r>
          </a:p>
          <a:p>
            <a:pPr>
              <a:buNone/>
            </a:pPr>
            <a:r>
              <a:rPr lang="fr-FR" sz="4300" dirty="0" smtClean="0"/>
              <a:t> </a:t>
            </a:r>
            <a:r>
              <a:rPr lang="fr-FR" sz="4300" b="1" i="1" dirty="0" smtClean="0"/>
              <a:t>L’intimité </a:t>
            </a:r>
            <a:endParaRPr lang="fr-FR" sz="4300" dirty="0" smtClean="0"/>
          </a:p>
          <a:p>
            <a:r>
              <a:rPr lang="fr-FR" sz="4300" dirty="0" smtClean="0"/>
              <a:t>Le client doit fournir les informations qu’il considère très personnelles. Par ailleurs, il partage sa chambre avec des étrangers et son diagnostic est publiquement discuté par plusieurs praticiens ; tout ceci en présence d’autres clients. </a:t>
            </a:r>
          </a:p>
          <a:p>
            <a:pPr lvl="0"/>
            <a:r>
              <a:rPr lang="fr-FR" sz="4300" b="1" i="1" dirty="0" smtClean="0"/>
              <a:t>L’autonomie</a:t>
            </a:r>
            <a:r>
              <a:rPr lang="fr-FR" sz="4300" b="1" dirty="0" smtClean="0"/>
              <a:t> </a:t>
            </a:r>
            <a:endParaRPr lang="fr-FR" sz="4300" dirty="0" smtClean="0"/>
          </a:p>
          <a:p>
            <a:r>
              <a:rPr lang="fr-FR" sz="4300" dirty="0" smtClean="0"/>
              <a:t>C’est un état d’indépendance et d’auto direction sans contrôle extérieur. En effet les repas, les soins d’hygiène et les horaires de sommeil lui sont dictés. La perte de l’individualité est difficile à accepter et le client peut se sentir déshumanisé. </a:t>
            </a:r>
          </a:p>
          <a:p>
            <a:pPr>
              <a:buNone/>
            </a:pPr>
            <a:r>
              <a:rPr lang="fr-FR" sz="4300" dirty="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7290" y="500042"/>
            <a:ext cx="6329378" cy="796908"/>
          </a:xfrm>
        </p:spPr>
        <p:txBody>
          <a:bodyPr>
            <a:normAutofit fontScale="90000"/>
          </a:bodyPr>
          <a:lstStyle/>
          <a:p>
            <a:r>
              <a:rPr lang="fr-FR" b="1" dirty="0" smtClean="0"/>
              <a:t/>
            </a:r>
            <a:br>
              <a:rPr lang="fr-FR" b="1" dirty="0" smtClean="0"/>
            </a:br>
            <a:r>
              <a:rPr lang="fr-FR" b="1" dirty="0" smtClean="0"/>
              <a:t>OBJECTIF GENERAL</a:t>
            </a:r>
            <a:r>
              <a:rPr lang="fr-FR" dirty="0" smtClean="0"/>
              <a:t/>
            </a:r>
            <a:br>
              <a:rPr lang="fr-FR" dirty="0" smtClean="0"/>
            </a:br>
            <a:endParaRPr lang="fr-FR" dirty="0"/>
          </a:p>
        </p:txBody>
      </p:sp>
      <p:sp>
        <p:nvSpPr>
          <p:cNvPr id="3" name="Espace réservé du contenu 2"/>
          <p:cNvSpPr>
            <a:spLocks noGrp="1"/>
          </p:cNvSpPr>
          <p:nvPr>
            <p:ph idx="1"/>
          </p:nvPr>
        </p:nvSpPr>
        <p:spPr>
          <a:xfrm>
            <a:off x="214282" y="1571613"/>
            <a:ext cx="8472518" cy="2857519"/>
          </a:xfrm>
        </p:spPr>
        <p:txBody>
          <a:bodyPr>
            <a:normAutofit lnSpcReduction="10000"/>
          </a:bodyPr>
          <a:lstStyle/>
          <a:p>
            <a:pPr>
              <a:buNone/>
            </a:pPr>
            <a:endParaRPr lang="fr-FR" dirty="0"/>
          </a:p>
          <a:p>
            <a:pPr>
              <a:buNone/>
            </a:pPr>
            <a:r>
              <a:rPr lang="fr-FR" b="1" dirty="0" smtClean="0"/>
              <a:t>être </a:t>
            </a:r>
            <a:r>
              <a:rPr lang="fr-FR" b="1" dirty="0"/>
              <a:t>capable de  comprendre les </a:t>
            </a:r>
            <a:r>
              <a:rPr lang="fr-FR" b="1" dirty="0" smtClean="0"/>
              <a:t>données</a:t>
            </a:r>
          </a:p>
          <a:p>
            <a:pPr>
              <a:buNone/>
            </a:pPr>
            <a:r>
              <a:rPr lang="fr-FR" b="1" dirty="0" smtClean="0"/>
              <a:t>essentielles </a:t>
            </a:r>
            <a:r>
              <a:rPr lang="fr-FR" b="1" dirty="0"/>
              <a:t>relatives à la santé, à la maladie, </a:t>
            </a:r>
            <a:r>
              <a:rPr lang="fr-FR" b="1" dirty="0" smtClean="0"/>
              <a:t>au</a:t>
            </a:r>
          </a:p>
          <a:p>
            <a:pPr>
              <a:buNone/>
            </a:pPr>
            <a:r>
              <a:rPr lang="fr-FR" b="1" dirty="0" smtClean="0"/>
              <a:t>continuum </a:t>
            </a:r>
            <a:r>
              <a:rPr lang="fr-FR" b="1" dirty="0"/>
              <a:t>santé maladie et à l’hospitalisation.</a:t>
            </a:r>
          </a:p>
          <a:p>
            <a:pPr>
              <a:buNone/>
            </a:pPr>
            <a:r>
              <a:rPr lang="fr-FR" b="1" dirty="0"/>
              <a:t> </a:t>
            </a:r>
          </a:p>
          <a:p>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fontScale="70000" lnSpcReduction="20000"/>
          </a:bodyPr>
          <a:lstStyle/>
          <a:p>
            <a:pPr lvl="0"/>
            <a:r>
              <a:rPr lang="fr-FR" b="1" i="1" dirty="0" smtClean="0"/>
              <a:t>Les rôles sociaux</a:t>
            </a:r>
            <a:endParaRPr lang="fr-FR" dirty="0" smtClean="0"/>
          </a:p>
          <a:p>
            <a:r>
              <a:rPr lang="fr-FR" b="1" i="1" dirty="0" smtClean="0"/>
              <a:t> </a:t>
            </a:r>
            <a:endParaRPr lang="fr-FR" dirty="0" smtClean="0"/>
          </a:p>
          <a:p>
            <a:r>
              <a:rPr lang="fr-FR" dirty="0" smtClean="0"/>
              <a:t>Le rôle social du client change lors de son hospitalisation au centre hospitalier. </a:t>
            </a:r>
          </a:p>
          <a:p>
            <a:r>
              <a:rPr lang="fr-FR" dirty="0" smtClean="0"/>
              <a:t>Le client peut ne plus être le soutien financier de sa famille ou ne plus être en mesure d’assumer ses responsabilités parentales.</a:t>
            </a:r>
          </a:p>
          <a:p>
            <a:r>
              <a:rPr lang="fr-FR" dirty="0" smtClean="0"/>
              <a:t> </a:t>
            </a:r>
          </a:p>
          <a:p>
            <a:pPr lvl="0"/>
            <a:r>
              <a:rPr lang="fr-FR" b="1" i="1" dirty="0" smtClean="0"/>
              <a:t>Le revenu financier</a:t>
            </a:r>
            <a:endParaRPr lang="fr-FR" dirty="0" smtClean="0"/>
          </a:p>
          <a:p>
            <a:r>
              <a:rPr lang="fr-FR" dirty="0" smtClean="0"/>
              <a:t>L’hospitalisation représente un problème économique pour le client.</a:t>
            </a:r>
          </a:p>
          <a:p>
            <a:r>
              <a:rPr lang="fr-FR" dirty="0" smtClean="0"/>
              <a:t>L’infirmier doit penser à l’aide et au soutien du client pour qu’il puisse recouvrer sa santé.</a:t>
            </a:r>
          </a:p>
          <a:p>
            <a:r>
              <a:rPr lang="fr-FR" dirty="0" smtClean="0"/>
              <a:t> </a:t>
            </a:r>
          </a:p>
          <a:p>
            <a:endParaRPr lang="fr-F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785794"/>
            <a:ext cx="8229600" cy="5715040"/>
          </a:xfrm>
        </p:spPr>
        <p:txBody>
          <a:bodyPr>
            <a:normAutofit fontScale="62500" lnSpcReduction="20000"/>
          </a:bodyPr>
          <a:lstStyle/>
          <a:p>
            <a:pPr lvl="0">
              <a:buNone/>
            </a:pPr>
            <a:r>
              <a:rPr lang="fr-FR" b="1" i="1" dirty="0" smtClean="0"/>
              <a:t>Le mode de vie</a:t>
            </a:r>
            <a:endParaRPr lang="fr-FR" dirty="0" smtClean="0"/>
          </a:p>
          <a:p>
            <a:pPr>
              <a:buNone/>
            </a:pPr>
            <a:r>
              <a:rPr lang="fr-FR" b="1" dirty="0" smtClean="0"/>
              <a:t> </a:t>
            </a:r>
            <a:endParaRPr lang="fr-FR" dirty="0" smtClean="0"/>
          </a:p>
          <a:p>
            <a:r>
              <a:rPr lang="fr-FR" dirty="0" smtClean="0"/>
              <a:t>Le changement du mode de vie est effectivement plus grand lors de l’hospitalisation comme il a été mentionné précédemment : les repas, les heures de sommeil, l’élimination…..etc. sont modifiés. </a:t>
            </a:r>
          </a:p>
          <a:p>
            <a:r>
              <a:rPr lang="fr-FR" dirty="0" smtClean="0"/>
              <a:t>L’infirmier (ère) peut faciliter l’adaptation du client ou mode de vie au centre hospitalier par les interventions suivantes : </a:t>
            </a:r>
          </a:p>
          <a:p>
            <a:pPr>
              <a:buNone/>
            </a:pPr>
            <a:r>
              <a:rPr lang="fr-FR" dirty="0" smtClean="0"/>
              <a:t> </a:t>
            </a:r>
          </a:p>
          <a:p>
            <a:pPr lvl="0"/>
            <a:r>
              <a:rPr lang="fr-FR" dirty="0" smtClean="0"/>
              <a:t>Planifier les interventions si possibles pour respecter les habitudes des clients.</a:t>
            </a:r>
          </a:p>
          <a:p>
            <a:pPr>
              <a:buNone/>
            </a:pPr>
            <a:r>
              <a:rPr lang="fr-FR" dirty="0" smtClean="0"/>
              <a:t>                        Exemple : Faire le bain dans la soirée plutôt que la matinée</a:t>
            </a:r>
          </a:p>
          <a:p>
            <a:pPr lvl="0"/>
            <a:r>
              <a:rPr lang="fr-FR" dirty="0" smtClean="0"/>
              <a:t>Expliquer les routines hospitalières</a:t>
            </a:r>
          </a:p>
          <a:p>
            <a:pPr lvl="0"/>
            <a:r>
              <a:rPr lang="fr-FR" dirty="0" smtClean="0"/>
              <a:t>Conscientiser les autres professionnels de santé sur les habitudes personnelles du client</a:t>
            </a:r>
          </a:p>
          <a:p>
            <a:pPr lvl="0"/>
            <a:r>
              <a:rPr lang="fr-FR" dirty="0" smtClean="0"/>
              <a:t>Renforcer chez le client les comportements désirés dans le but de les rendre  permanents</a:t>
            </a:r>
          </a:p>
          <a:p>
            <a:pPr>
              <a:buNone/>
            </a:pPr>
            <a:r>
              <a:rPr lang="fr-FR" b="1" u="sng" dirty="0" smtClean="0"/>
              <a:t/>
            </a:r>
            <a:br>
              <a:rPr lang="fr-FR" b="1" u="sng" dirty="0" smtClean="0"/>
            </a:br>
            <a:r>
              <a:rPr lang="fr-FR" b="1" dirty="0" smtClean="0"/>
              <a:t> </a:t>
            </a:r>
            <a:endParaRPr lang="fr-FR" dirty="0" smtClean="0"/>
          </a:p>
          <a:p>
            <a:endParaRPr lang="fr-FR" dirty="0" smtClean="0"/>
          </a:p>
          <a:p>
            <a:endParaRPr lang="fr-FR" dirty="0" smtClean="0"/>
          </a:p>
          <a:p>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285728"/>
            <a:ext cx="7115196" cy="796908"/>
          </a:xfrm>
        </p:spPr>
        <p:txBody>
          <a:bodyPr>
            <a:normAutofit fontScale="90000"/>
          </a:bodyPr>
          <a:lstStyle/>
          <a:p>
            <a:r>
              <a:rPr lang="fr-FR" b="1" dirty="0" smtClean="0"/>
              <a:t/>
            </a:r>
            <a:br>
              <a:rPr lang="fr-FR" b="1" dirty="0" smtClean="0"/>
            </a:br>
            <a:r>
              <a:rPr lang="fr-FR" b="1" dirty="0" smtClean="0"/>
              <a:t>OBJECTIFS SPECIFIQUES</a:t>
            </a:r>
            <a:r>
              <a:rPr lang="fr-FR" dirty="0" smtClean="0"/>
              <a:t/>
            </a:r>
            <a:br>
              <a:rPr lang="fr-FR" dirty="0" smtClean="0"/>
            </a:br>
            <a:endParaRPr lang="fr-FR" dirty="0"/>
          </a:p>
        </p:txBody>
      </p:sp>
      <p:sp>
        <p:nvSpPr>
          <p:cNvPr id="3" name="Espace réservé du contenu 2"/>
          <p:cNvSpPr>
            <a:spLocks noGrp="1"/>
          </p:cNvSpPr>
          <p:nvPr>
            <p:ph idx="1"/>
          </p:nvPr>
        </p:nvSpPr>
        <p:spPr>
          <a:xfrm>
            <a:off x="285720" y="1357298"/>
            <a:ext cx="8472518" cy="5214974"/>
          </a:xfrm>
        </p:spPr>
        <p:txBody>
          <a:bodyPr>
            <a:normAutofit fontScale="62500" lnSpcReduction="20000"/>
          </a:bodyPr>
          <a:lstStyle/>
          <a:p>
            <a:pPr>
              <a:buNone/>
            </a:pPr>
            <a:r>
              <a:rPr lang="fr-FR" b="1" dirty="0" smtClean="0"/>
              <a:t> </a:t>
            </a:r>
            <a:endParaRPr lang="fr-FR" dirty="0" smtClean="0"/>
          </a:p>
          <a:p>
            <a:pPr lvl="0">
              <a:lnSpc>
                <a:spcPct val="120000"/>
              </a:lnSpc>
              <a:buNone/>
            </a:pPr>
            <a:r>
              <a:rPr lang="fr-FR" sz="4400" dirty="0" smtClean="0"/>
              <a:t>1-Comparer toutes les définitions de l’homme, de la santé et la maladie exposées dans le cours </a:t>
            </a:r>
          </a:p>
          <a:p>
            <a:pPr lvl="0">
              <a:lnSpc>
                <a:spcPct val="120000"/>
              </a:lnSpc>
              <a:buNone/>
            </a:pPr>
            <a:r>
              <a:rPr lang="fr-FR" sz="4400" dirty="0" smtClean="0"/>
              <a:t>2-Expliquer tout le concept de DUNN au sujet du continuum santé- maladie.</a:t>
            </a:r>
          </a:p>
          <a:p>
            <a:pPr lvl="0">
              <a:lnSpc>
                <a:spcPct val="120000"/>
              </a:lnSpc>
              <a:buNone/>
            </a:pPr>
            <a:r>
              <a:rPr lang="fr-FR" sz="4400" dirty="0" smtClean="0"/>
              <a:t>3-Identifier au moins 04 facteurs d’influence d’une définition personnelle de la santé.</a:t>
            </a:r>
          </a:p>
          <a:p>
            <a:pPr lvl="0">
              <a:lnSpc>
                <a:spcPct val="120000"/>
              </a:lnSpc>
              <a:buNone/>
            </a:pPr>
            <a:r>
              <a:rPr lang="fr-FR" sz="4400" dirty="0" smtClean="0"/>
              <a:t>4-Décrire tous les différents stades de la maladie</a:t>
            </a:r>
          </a:p>
          <a:p>
            <a:pPr lvl="0">
              <a:lnSpc>
                <a:spcPct val="120000"/>
              </a:lnSpc>
              <a:buNone/>
            </a:pPr>
            <a:r>
              <a:rPr lang="fr-FR" sz="4400" dirty="0" smtClean="0"/>
              <a:t>5-Décrire  toutes les conséquences de l’hospitalisation sur l’individu selon le cours.</a:t>
            </a:r>
          </a:p>
          <a:p>
            <a:pPr>
              <a:lnSpc>
                <a:spcPct val="120000"/>
              </a:lnSpc>
              <a:buNone/>
            </a:pPr>
            <a:r>
              <a:rPr lang="fr-FR" sz="4400" dirty="0" smtClean="0"/>
              <a:t> </a:t>
            </a:r>
          </a:p>
          <a:p>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285728"/>
            <a:ext cx="6758006" cy="939784"/>
          </a:xfrm>
        </p:spPr>
        <p:txBody>
          <a:bodyPr>
            <a:normAutofit fontScale="90000"/>
          </a:bodyPr>
          <a:lstStyle/>
          <a:p>
            <a:r>
              <a:rPr lang="fr-FR" b="1" dirty="0" smtClean="0"/>
              <a:t/>
            </a:r>
            <a:br>
              <a:rPr lang="fr-FR" b="1" dirty="0" smtClean="0"/>
            </a:br>
            <a:r>
              <a:rPr lang="fr-FR" b="1" dirty="0" smtClean="0"/>
              <a:t>I- CONCEPT HOMME</a:t>
            </a:r>
            <a:r>
              <a:rPr lang="fr-FR" dirty="0" smtClean="0"/>
              <a:t/>
            </a:r>
            <a:br>
              <a:rPr lang="fr-FR" dirty="0" smtClean="0"/>
            </a:br>
            <a:endParaRPr lang="fr-FR" dirty="0"/>
          </a:p>
        </p:txBody>
      </p:sp>
      <p:sp>
        <p:nvSpPr>
          <p:cNvPr id="3" name="Espace réservé du contenu 2"/>
          <p:cNvSpPr>
            <a:spLocks noGrp="1"/>
          </p:cNvSpPr>
          <p:nvPr>
            <p:ph idx="1"/>
          </p:nvPr>
        </p:nvSpPr>
        <p:spPr>
          <a:xfrm>
            <a:off x="214282" y="1571612"/>
            <a:ext cx="8572560" cy="4900634"/>
          </a:xfrm>
        </p:spPr>
        <p:txBody>
          <a:bodyPr>
            <a:normAutofit fontScale="92500" lnSpcReduction="20000"/>
          </a:bodyPr>
          <a:lstStyle/>
          <a:p>
            <a:pPr>
              <a:buNone/>
            </a:pPr>
            <a:r>
              <a:rPr lang="fr-FR" dirty="0" smtClean="0"/>
              <a:t> </a:t>
            </a:r>
          </a:p>
          <a:p>
            <a:r>
              <a:rPr lang="fr-FR" dirty="0" smtClean="0"/>
              <a:t>Les services des professionnels de la santé, tout comme ceux des autres professionnels sociaux ont pour cible l’homme qui est le centre d’intérêt. Il doit être mieux connu pour être mieux servi.</a:t>
            </a:r>
          </a:p>
          <a:p>
            <a:pPr>
              <a:buNone/>
            </a:pPr>
            <a:r>
              <a:rPr lang="fr-FR" dirty="0" smtClean="0"/>
              <a:t> </a:t>
            </a:r>
          </a:p>
          <a:p>
            <a:r>
              <a:rPr lang="fr-FR" dirty="0" smtClean="0"/>
              <a:t>L’homme est généralement considéré comme un animal supérieur pensant.</a:t>
            </a:r>
          </a:p>
          <a:p>
            <a:r>
              <a:rPr lang="fr-FR" dirty="0" smtClean="0"/>
              <a:t>C’est un être social qui, placé dans un milieu, s’adapte et peut subir l’influence de l’environnement. </a:t>
            </a: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1538" y="285728"/>
            <a:ext cx="6758006" cy="939784"/>
          </a:xfrm>
        </p:spPr>
        <p:txBody>
          <a:bodyPr>
            <a:normAutofit fontScale="90000"/>
          </a:bodyPr>
          <a:lstStyle/>
          <a:p>
            <a:r>
              <a:rPr lang="fr-FR" b="1" dirty="0" smtClean="0"/>
              <a:t/>
            </a:r>
            <a:br>
              <a:rPr lang="fr-FR" b="1" dirty="0" smtClean="0"/>
            </a:br>
            <a:r>
              <a:rPr lang="fr-FR" b="1" dirty="0" smtClean="0"/>
              <a:t>I- CONCEPT HOMME</a:t>
            </a:r>
            <a:r>
              <a:rPr lang="fr-FR" dirty="0" smtClean="0"/>
              <a:t/>
            </a:r>
            <a:br>
              <a:rPr lang="fr-FR" dirty="0" smtClean="0"/>
            </a:br>
            <a:endParaRPr lang="fr-FR" dirty="0"/>
          </a:p>
        </p:txBody>
      </p:sp>
      <p:sp>
        <p:nvSpPr>
          <p:cNvPr id="3" name="Espace réservé du contenu 2"/>
          <p:cNvSpPr>
            <a:spLocks noGrp="1"/>
          </p:cNvSpPr>
          <p:nvPr>
            <p:ph idx="1"/>
          </p:nvPr>
        </p:nvSpPr>
        <p:spPr>
          <a:xfrm>
            <a:off x="285720" y="1500174"/>
            <a:ext cx="8472518" cy="5043510"/>
          </a:xfrm>
        </p:spPr>
        <p:txBody>
          <a:bodyPr>
            <a:normAutofit fontScale="92500" lnSpcReduction="10000"/>
          </a:bodyPr>
          <a:lstStyle/>
          <a:p>
            <a:pPr>
              <a:buNone/>
            </a:pPr>
            <a:r>
              <a:rPr lang="fr-FR" dirty="0" smtClean="0"/>
              <a:t> </a:t>
            </a:r>
          </a:p>
          <a:p>
            <a:r>
              <a:rPr lang="fr-FR" dirty="0" smtClean="0"/>
              <a:t>C’est un être biologique, être vivant ayant des aptitudes physiques, intellectuelles, socioculturelles et spirituelles et qui constitue un ensemble de systèmes.</a:t>
            </a:r>
          </a:p>
          <a:p>
            <a:endParaRPr lang="fr-FR" dirty="0" smtClean="0"/>
          </a:p>
          <a:p>
            <a:r>
              <a:rPr lang="fr-FR" dirty="0" smtClean="0"/>
              <a:t>L’homme est aussi perçu comme un ensemble de cellules associées par un système interdépendant pour un fonctionnement physiologique harmonieux.</a:t>
            </a:r>
          </a:p>
          <a:p>
            <a:pPr>
              <a:buNone/>
            </a:pPr>
            <a:r>
              <a:rPr lang="fr-FR" dirty="0" smtClean="0"/>
              <a:t> </a:t>
            </a:r>
          </a:p>
          <a:p>
            <a:pPr>
              <a:buNone/>
            </a:pPr>
            <a:endParaRPr lang="fr-FR" dirty="0" smtClean="0"/>
          </a:p>
          <a:p>
            <a:endParaRPr lang="fr-FR" dirty="0" smtClean="0"/>
          </a:p>
          <a:p>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043890" cy="1143000"/>
          </a:xfrm>
        </p:spPr>
        <p:txBody>
          <a:bodyPr>
            <a:normAutofit fontScale="90000"/>
          </a:bodyPr>
          <a:lstStyle/>
          <a:p>
            <a:r>
              <a:rPr lang="fr-FR" dirty="0" smtClean="0"/>
              <a:t> </a:t>
            </a:r>
            <a:br>
              <a:rPr lang="fr-FR" dirty="0" smtClean="0"/>
            </a:br>
            <a:r>
              <a:rPr lang="fr-FR" sz="3100" b="1" dirty="0" smtClean="0">
                <a:latin typeface="Arial" pitchFamily="34" charset="0"/>
                <a:cs typeface="Arial" pitchFamily="34" charset="0"/>
              </a:rPr>
              <a:t>DÉFINITION DE L’HOMME SELON LES AUTEURS :</a:t>
            </a:r>
            <a:br>
              <a:rPr lang="fr-FR" sz="3100" b="1" dirty="0" smtClean="0">
                <a:latin typeface="Arial" pitchFamily="34" charset="0"/>
                <a:cs typeface="Arial" pitchFamily="34" charset="0"/>
              </a:rPr>
            </a:br>
            <a:endParaRPr lang="fr-FR" b="1" dirty="0">
              <a:latin typeface="Arial" pitchFamily="34" charset="0"/>
              <a:cs typeface="Arial" pitchFamily="34" charset="0"/>
            </a:endParaRPr>
          </a:p>
        </p:txBody>
      </p:sp>
      <p:sp>
        <p:nvSpPr>
          <p:cNvPr id="3" name="Espace réservé du contenu 2"/>
          <p:cNvSpPr>
            <a:spLocks noGrp="1"/>
          </p:cNvSpPr>
          <p:nvPr>
            <p:ph idx="1"/>
          </p:nvPr>
        </p:nvSpPr>
        <p:spPr>
          <a:xfrm>
            <a:off x="428596" y="2000240"/>
            <a:ext cx="8229600" cy="4114816"/>
          </a:xfrm>
        </p:spPr>
        <p:txBody>
          <a:bodyPr>
            <a:normAutofit fontScale="92500" lnSpcReduction="10000"/>
          </a:bodyPr>
          <a:lstStyle/>
          <a:p>
            <a:r>
              <a:rPr lang="fr-FR" b="1" dirty="0" smtClean="0">
                <a:solidFill>
                  <a:srgbClr val="FF0000"/>
                </a:solidFill>
              </a:rPr>
              <a:t>PEPLAU HILDEGARDE </a:t>
            </a:r>
          </a:p>
          <a:p>
            <a:pPr>
              <a:lnSpc>
                <a:spcPct val="150000"/>
              </a:lnSpc>
              <a:buFont typeface="Wingdings" pitchFamily="2" charset="2"/>
              <a:buChar char="Ø"/>
            </a:pPr>
            <a:r>
              <a:rPr lang="fr-FR" b="1" dirty="0" smtClean="0"/>
              <a:t>l’homme est un organisme vivant dans un état d’équilibre instable et qui lutte pour atteindre un état d’équilibre parfait qu’il n’atteindra qu’à la mort.</a:t>
            </a:r>
          </a:p>
          <a:p>
            <a:pPr>
              <a:lnSpc>
                <a:spcPct val="150000"/>
              </a:lnSpc>
              <a:buNone/>
            </a:pPr>
            <a:r>
              <a:rPr lang="fr-FR" b="1" dirty="0" smtClean="0"/>
              <a:t> </a:t>
            </a:r>
          </a:p>
          <a:p>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457200" y="1600200"/>
            <a:ext cx="8472518" cy="4972072"/>
          </a:xfrm>
        </p:spPr>
        <p:txBody>
          <a:bodyPr>
            <a:normAutofit fontScale="85000" lnSpcReduction="20000"/>
          </a:bodyPr>
          <a:lstStyle/>
          <a:p>
            <a:r>
              <a:rPr lang="fr-FR" b="1" dirty="0" smtClean="0">
                <a:solidFill>
                  <a:srgbClr val="FF0000"/>
                </a:solidFill>
              </a:rPr>
              <a:t>MARTHA ROGERS </a:t>
            </a:r>
          </a:p>
          <a:p>
            <a:pPr>
              <a:lnSpc>
                <a:spcPct val="120000"/>
              </a:lnSpc>
              <a:buFont typeface="Wingdings" pitchFamily="2" charset="2"/>
              <a:buChar char="Ø"/>
            </a:pPr>
            <a:r>
              <a:rPr lang="fr-FR" b="1" dirty="0" smtClean="0"/>
              <a:t>l’être humain est perçu comme  un tout unifié qui possède son intégrité propre et qui manifeste des caractéristiques qui sont plus, et qui sont différentes de la somme de ses parties.</a:t>
            </a:r>
          </a:p>
          <a:p>
            <a:pPr>
              <a:lnSpc>
                <a:spcPct val="120000"/>
              </a:lnSpc>
              <a:buNone/>
            </a:pPr>
            <a:r>
              <a:rPr lang="fr-FR" b="1" dirty="0" smtClean="0"/>
              <a:t> </a:t>
            </a:r>
          </a:p>
          <a:p>
            <a:r>
              <a:rPr lang="fr-FR" b="1" dirty="0" smtClean="0">
                <a:solidFill>
                  <a:srgbClr val="FF0000"/>
                </a:solidFill>
              </a:rPr>
              <a:t>Henry </a:t>
            </a:r>
            <a:r>
              <a:rPr lang="fr-FR" b="1" dirty="0" err="1" smtClean="0">
                <a:solidFill>
                  <a:srgbClr val="FF0000"/>
                </a:solidFill>
              </a:rPr>
              <a:t>Margereau</a:t>
            </a:r>
            <a:endParaRPr lang="fr-FR" b="1" dirty="0" smtClean="0">
              <a:solidFill>
                <a:srgbClr val="FF0000"/>
              </a:solidFill>
            </a:endParaRPr>
          </a:p>
          <a:p>
            <a:pPr>
              <a:buFont typeface="Wingdings" pitchFamily="2" charset="2"/>
              <a:buChar char="Ø"/>
            </a:pPr>
            <a:r>
              <a:rPr lang="fr-FR" sz="3600" b="1" dirty="0" smtClean="0"/>
              <a:t> l’homme et la nature sont deux systèmes ouverts : L’être humain affecte le monde  qui l’entoure et qui est affecté par lui.</a:t>
            </a:r>
          </a:p>
          <a:p>
            <a:pPr>
              <a:buNone/>
            </a:pPr>
            <a:r>
              <a:rPr lang="fr-FR" sz="3600" b="1" dirty="0" smtClean="0"/>
              <a:t> </a:t>
            </a:r>
          </a:p>
          <a:p>
            <a:pPr>
              <a:buNone/>
            </a:pP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00166" y="357166"/>
            <a:ext cx="5543560" cy="868346"/>
          </a:xfrm>
        </p:spPr>
        <p:txBody>
          <a:bodyPr>
            <a:normAutofit fontScale="90000"/>
          </a:bodyPr>
          <a:lstStyle/>
          <a:p>
            <a:r>
              <a:rPr lang="fr-FR" b="1" dirty="0"/>
              <a:t/>
            </a:r>
            <a:br>
              <a:rPr lang="fr-FR" b="1" dirty="0"/>
            </a:br>
            <a:r>
              <a:rPr lang="fr-FR" b="1" dirty="0" smtClean="0">
                <a:solidFill>
                  <a:srgbClr val="FF0000"/>
                </a:solidFill>
              </a:rPr>
              <a:t>CALLISTA ROY</a:t>
            </a:r>
            <a:r>
              <a:rPr lang="fr-FR" dirty="0" smtClean="0">
                <a:solidFill>
                  <a:srgbClr val="FF0000"/>
                </a:solidFill>
              </a:rPr>
              <a:t/>
            </a:r>
            <a:br>
              <a:rPr lang="fr-FR" dirty="0" smtClean="0">
                <a:solidFill>
                  <a:srgbClr val="FF0000"/>
                </a:solidFill>
              </a:rPr>
            </a:br>
            <a:endParaRPr lang="fr-FR" dirty="0">
              <a:solidFill>
                <a:srgbClr val="FF0000"/>
              </a:solidFill>
            </a:endParaRPr>
          </a:p>
        </p:txBody>
      </p:sp>
      <p:sp>
        <p:nvSpPr>
          <p:cNvPr id="3" name="Espace réservé du contenu 2"/>
          <p:cNvSpPr>
            <a:spLocks noGrp="1"/>
          </p:cNvSpPr>
          <p:nvPr>
            <p:ph idx="1"/>
          </p:nvPr>
        </p:nvSpPr>
        <p:spPr>
          <a:xfrm>
            <a:off x="285720" y="1928802"/>
            <a:ext cx="8643998" cy="4286280"/>
          </a:xfrm>
        </p:spPr>
        <p:txBody>
          <a:bodyPr>
            <a:normAutofit/>
          </a:bodyPr>
          <a:lstStyle/>
          <a:p>
            <a:pPr>
              <a:buFont typeface="Wingdings" pitchFamily="2" charset="2"/>
              <a:buChar char="Ø"/>
            </a:pPr>
            <a:r>
              <a:rPr lang="fr-FR" b="1" dirty="0" smtClean="0"/>
              <a:t>l’homme est un être bio psycho social en interaction avec son environnement  changeant et ayant quatre modes d’adaptation qui sont :</a:t>
            </a:r>
          </a:p>
          <a:p>
            <a:pPr lvl="0"/>
            <a:r>
              <a:rPr lang="fr-FR" b="1" dirty="0" smtClean="0"/>
              <a:t>les besoins physiologiques</a:t>
            </a:r>
          </a:p>
          <a:p>
            <a:pPr lvl="0"/>
            <a:r>
              <a:rPr lang="fr-FR" b="1" dirty="0" smtClean="0"/>
              <a:t>l’image de lui-même</a:t>
            </a:r>
          </a:p>
          <a:p>
            <a:pPr lvl="0"/>
            <a:r>
              <a:rPr lang="fr-FR" b="1" dirty="0" smtClean="0"/>
              <a:t>la maîtrise du rôle</a:t>
            </a:r>
          </a:p>
          <a:p>
            <a:pPr lvl="0"/>
            <a:r>
              <a:rPr lang="fr-FR" b="1" dirty="0" smtClean="0"/>
              <a:t>l’interdépendance</a:t>
            </a:r>
          </a:p>
          <a:p>
            <a:pPr>
              <a:buNone/>
            </a:pPr>
            <a:endParaRPr lang="fr-FR" dirty="0" smtClean="0"/>
          </a:p>
          <a:p>
            <a:pPr>
              <a:buNone/>
            </a:pPr>
            <a:endParaRPr lang="fr-FR"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E0A7F1C1BBC144FB1691BAEE0D841C9" ma:contentTypeVersion="7" ma:contentTypeDescription="Crée un document." ma:contentTypeScope="" ma:versionID="5790d786264fc2ae08c5d07248581b66">
  <xsd:schema xmlns:xsd="http://www.w3.org/2001/XMLSchema" xmlns:xs="http://www.w3.org/2001/XMLSchema" xmlns:p="http://schemas.microsoft.com/office/2006/metadata/properties" xmlns:ns2="409b6e37-c54c-4508-b401-023024648bd4" targetNamespace="http://schemas.microsoft.com/office/2006/metadata/properties" ma:root="true" ma:fieldsID="a7a8d0dcee9a25c26f1f1774a1cf3f3d" ns2:_="">
    <xsd:import namespace="409b6e37-c54c-4508-b401-023024648bd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9b6e37-c54c-4508-b401-023024648bd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C62DFA-4825-41BC-AD24-62DCE4258225}"/>
</file>

<file path=customXml/itemProps2.xml><?xml version="1.0" encoding="utf-8"?>
<ds:datastoreItem xmlns:ds="http://schemas.openxmlformats.org/officeDocument/2006/customXml" ds:itemID="{5944C5E4-04EA-4E18-980D-56917E249E09}"/>
</file>

<file path=customXml/itemProps3.xml><?xml version="1.0" encoding="utf-8"?>
<ds:datastoreItem xmlns:ds="http://schemas.openxmlformats.org/officeDocument/2006/customXml" ds:itemID="{E5CDD4DB-3A18-40F8-8C86-3E45F6A83EB0}"/>
</file>

<file path=docProps/app.xml><?xml version="1.0" encoding="utf-8"?>
<Properties xmlns="http://schemas.openxmlformats.org/officeDocument/2006/extended-properties" xmlns:vt="http://schemas.openxmlformats.org/officeDocument/2006/docPropsVTypes">
  <TotalTime>69</TotalTime>
  <Words>379</Words>
  <Application>Microsoft Office PowerPoint</Application>
  <PresentationFormat>Affichage à l'écran (4:3)</PresentationFormat>
  <Paragraphs>179</Paragraphs>
  <Slides>31</Slides>
  <Notes>0</Notes>
  <HiddenSlides>0</HiddenSlides>
  <MMClips>0</MMClips>
  <ScaleCrop>false</ScaleCrop>
  <HeadingPairs>
    <vt:vector size="4" baseType="variant">
      <vt:variant>
        <vt:lpstr>Thème</vt:lpstr>
      </vt:variant>
      <vt:variant>
        <vt:i4>1</vt:i4>
      </vt:variant>
      <vt:variant>
        <vt:lpstr>Titres des diapositives</vt:lpstr>
      </vt:variant>
      <vt:variant>
        <vt:i4>31</vt:i4>
      </vt:variant>
    </vt:vector>
  </HeadingPairs>
  <TitlesOfParts>
    <vt:vector size="32" baseType="lpstr">
      <vt:lpstr>Thème Office</vt:lpstr>
      <vt:lpstr>CONCEPTS ET THÉORIES EN SCIENCES INFIRMIÈRES </vt:lpstr>
      <vt:lpstr>Diapositive 2</vt:lpstr>
      <vt:lpstr> OBJECTIF GENERAL </vt:lpstr>
      <vt:lpstr> OBJECTIFS SPECIFIQUES </vt:lpstr>
      <vt:lpstr> I- CONCEPT HOMME </vt:lpstr>
      <vt:lpstr> I- CONCEPT HOMME </vt:lpstr>
      <vt:lpstr>  DÉFINITION DE L’HOMME SELON LES AUTEURS : </vt:lpstr>
      <vt:lpstr>Diapositive 8</vt:lpstr>
      <vt:lpstr> CALLISTA ROY </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 IV- LA MALADIE </vt:lpstr>
      <vt:lpstr>Diapositive 27</vt:lpstr>
      <vt:lpstr>Diapositive 28</vt:lpstr>
      <vt:lpstr>Diapositive 29</vt:lpstr>
      <vt:lpstr>Diapositive 30</vt:lpstr>
      <vt:lpstr>Diapositive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CONCEPTS ET THÉORIES EN SCIENCES INFIRMIÈRES</dc:title>
  <dc:creator>INFAS STAGE</dc:creator>
  <cp:lastModifiedBy>INFAS STAGE</cp:lastModifiedBy>
  <cp:revision>7</cp:revision>
  <dcterms:created xsi:type="dcterms:W3CDTF">2020-04-28T08:40:57Z</dcterms:created>
  <dcterms:modified xsi:type="dcterms:W3CDTF">2020-04-28T09:50:18Z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0x0101001E0A7F1C1BBC144FB1691BAEE0D841C9</vt:lpwstr>
  </property>
</Properties>
</file>