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5" r:id="rId3"/>
    <p:sldId id="258" r:id="rId4"/>
    <p:sldId id="262" r:id="rId5"/>
    <p:sldId id="292" r:id="rId6"/>
    <p:sldId id="263" r:id="rId7"/>
    <p:sldId id="265" r:id="rId8"/>
    <p:sldId id="266" r:id="rId9"/>
    <p:sldId id="305" r:id="rId10"/>
    <p:sldId id="267" r:id="rId11"/>
    <p:sldId id="268" r:id="rId12"/>
    <p:sldId id="269" r:id="rId13"/>
    <p:sldId id="306" r:id="rId14"/>
    <p:sldId id="304" r:id="rId15"/>
    <p:sldId id="307" r:id="rId16"/>
    <p:sldId id="270" r:id="rId17"/>
    <p:sldId id="271" r:id="rId18"/>
    <p:sldId id="291" r:id="rId19"/>
    <p:sldId id="272" r:id="rId20"/>
    <p:sldId id="274" r:id="rId21"/>
    <p:sldId id="275" r:id="rId22"/>
    <p:sldId id="276" r:id="rId23"/>
    <p:sldId id="280" r:id="rId24"/>
    <p:sldId id="308" r:id="rId25"/>
    <p:sldId id="282" r:id="rId26"/>
    <p:sldId id="298" r:id="rId27"/>
    <p:sldId id="299" r:id="rId28"/>
    <p:sldId id="281" r:id="rId29"/>
    <p:sldId id="278" r:id="rId30"/>
    <p:sldId id="302" r:id="rId31"/>
    <p:sldId id="303" r:id="rId32"/>
    <p:sldId id="283" r:id="rId33"/>
    <p:sldId id="309" r:id="rId34"/>
    <p:sldId id="301" r:id="rId35"/>
    <p:sldId id="284" r:id="rId36"/>
    <p:sldId id="300" r:id="rId37"/>
    <p:sldId id="277" r:id="rId38"/>
    <p:sldId id="288" r:id="rId39"/>
    <p:sldId id="289" r:id="rId40"/>
    <p:sldId id="290" r:id="rId41"/>
    <p:sldId id="279" r:id="rId42"/>
    <p:sldId id="286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>
                <a:latin typeface="Arial Black" panose="020B0A04020102020204" pitchFamily="34" charset="0"/>
              </a:rPr>
              <a:t>SEMIOLOGIE CARDIOVASCULAIRE</a:t>
            </a:r>
            <a:endParaRPr lang="fr-FR" sz="4000" dirty="0">
              <a:latin typeface="Arial Black" panose="020B0A040201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Enseignant: M. KOUAKOU </a:t>
            </a:r>
            <a:r>
              <a:rPr lang="fr-FR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Ahué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84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169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2. </a:t>
            </a:r>
            <a:r>
              <a:rPr lang="fr-FR" sz="3600" dirty="0" smtClean="0">
                <a:latin typeface="Arial Black" panose="020B0A04020102020204" pitchFamily="34" charset="0"/>
              </a:rPr>
              <a:t>Douleurs thoraciques</a:t>
            </a:r>
          </a:p>
          <a:p>
            <a:pPr marL="0" indent="0">
              <a:buNone/>
            </a:pP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Il en existe 2 types: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§"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Douleurs </a:t>
            </a: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thoraciques d’origine cardiaque</a:t>
            </a:r>
            <a:endParaRPr lang="fr-FR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§"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Douleurs </a:t>
            </a: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thoraciques d’origine non cardiaque</a:t>
            </a:r>
            <a:endParaRPr lang="fr-FR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598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A53010"/>
              </a:buClr>
              <a:buNone/>
            </a:pPr>
            <a:r>
              <a:rPr lang="fr-FR" sz="3200" dirty="0" smtClean="0">
                <a:latin typeface="Arial Black" panose="020B0A04020102020204" pitchFamily="34" charset="0"/>
              </a:rPr>
              <a:t>2.1.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Douleurs thoraciques d’origine </a:t>
            </a: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</a:t>
            </a:r>
          </a:p>
          <a:p>
            <a:pPr marL="0" lvl="0" indent="0">
              <a:buClr>
                <a:srgbClr val="A53010"/>
              </a:buClr>
              <a:buNone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cardiaque</a:t>
            </a:r>
          </a:p>
          <a:p>
            <a:pPr marL="0" lvl="0" indent="0">
              <a:buClr>
                <a:srgbClr val="A53010"/>
              </a:buClr>
              <a:buNone/>
            </a:pPr>
            <a:endParaRPr lang="fr-FR" sz="32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Clr>
                <a:srgbClr val="A53010"/>
              </a:buClr>
              <a:buNone/>
            </a:pP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en existe 2 cas: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53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22520" y="988611"/>
            <a:ext cx="9345696" cy="5014623"/>
          </a:xfrm>
        </p:spPr>
        <p:txBody>
          <a:bodyPr>
            <a:normAutofit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2.1.1. Douleurs thoraciques </a:t>
            </a: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d’origine</a:t>
            </a:r>
          </a:p>
          <a:p>
            <a:pPr marL="0" lvl="0" indent="0">
              <a:buClr>
                <a:srgbClr val="A53010"/>
              </a:buClr>
              <a:buNone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  ischémique</a:t>
            </a:r>
            <a:endParaRPr lang="fr-FR" sz="3200" dirty="0">
              <a:solidFill>
                <a:prstClr val="black">
                  <a:lumMod val="75000"/>
                  <a:lumOff val="2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Intéressent les artères coronaires</a:t>
            </a:r>
          </a:p>
          <a:p>
            <a:pPr marL="0" indent="0">
              <a:buNone/>
            </a:pPr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Causes: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Angine de poitrine ou angor (déclenchée par l’effort; cesse à l’arrêt de l’effort et à la Trinitrine)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Infarctus du myocarde (IDM): résiste à la Trinitrine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30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5419" y="6023046"/>
            <a:ext cx="8911687" cy="640147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Obstruction d’une artère coronaire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32534" y="524786"/>
            <a:ext cx="5994347" cy="477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01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36048" y="5593675"/>
            <a:ext cx="8911687" cy="1013859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Douleurs thoraciques d’origine</a:t>
            </a:r>
            <a:b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</a:b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           ischémique</a:t>
            </a:r>
            <a:b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</a:b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3804" y="996563"/>
            <a:ext cx="5670398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60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61414" y="5911850"/>
            <a:ext cx="8911687" cy="624245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Douleur thoracique d’origine ischémique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1755" y="723569"/>
            <a:ext cx="6403278" cy="498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1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72783" y="1015093"/>
            <a:ext cx="9404124" cy="4324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>
                <a:latin typeface="Arial Black" panose="020B0A04020102020204" pitchFamily="34" charset="0"/>
                <a:cs typeface="Arial" panose="020B0604020202020204" pitchFamily="34" charset="0"/>
              </a:rPr>
              <a:t>2.1.2. Douleurs cardiaques non </a:t>
            </a:r>
            <a:r>
              <a:rPr lang="fr-FR" sz="3900" dirty="0" smtClean="0">
                <a:latin typeface="Arial Black" panose="020B0A04020102020204" pitchFamily="34" charset="0"/>
                <a:cs typeface="Arial" panose="020B0604020202020204" pitchFamily="34" charset="0"/>
              </a:rPr>
              <a:t>ischémiques</a:t>
            </a:r>
          </a:p>
          <a:p>
            <a:pPr marL="0" indent="0">
              <a:buNone/>
            </a:pPr>
            <a:r>
              <a:rPr lang="fr-FR" sz="3600" dirty="0" smtClean="0">
                <a:latin typeface="Arial Black" panose="020B0A04020102020204" pitchFamily="34" charset="0"/>
                <a:cs typeface="Arial" panose="020B0604020202020204" pitchFamily="34" charset="0"/>
              </a:rPr>
              <a:t>Causes: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Péricardite aigue liquidienne (calmée en position assise penchée en avant)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Embolie pulmonaire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Dissection de l’artère aorte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25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74812" y="753835"/>
            <a:ext cx="9633857" cy="5508172"/>
          </a:xfrm>
        </p:spPr>
        <p:txBody>
          <a:bodyPr>
            <a:normAutofit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fr-FR" sz="3600" dirty="0" smtClean="0">
                <a:latin typeface="Arial Black" panose="020B0A04020102020204" pitchFamily="34" charset="0"/>
              </a:rPr>
              <a:t>2.2.</a:t>
            </a:r>
            <a:r>
              <a:rPr lang="fr-FR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Douleurs thoraciques d’origine  </a:t>
            </a:r>
            <a:r>
              <a:rPr lang="fr-FR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</a:t>
            </a:r>
          </a:p>
          <a:p>
            <a:pPr marL="0" lvl="0" indent="0">
              <a:buClr>
                <a:srgbClr val="A53010"/>
              </a:buClr>
              <a:buNone/>
            </a:pPr>
            <a:r>
              <a:rPr lang="fr-FR" sz="36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   non cardiaque</a:t>
            </a:r>
            <a:endParaRPr lang="fr-FR" sz="3600" dirty="0">
              <a:solidFill>
                <a:prstClr val="black">
                  <a:lumMod val="75000"/>
                  <a:lumOff val="2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Causes: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Pleuropulmonaire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Digestive (ulcère gastrique)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Neuromusculaire (Hernie discale)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Squelettique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Névrotique 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74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91222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fr-FR" dirty="0">
                <a:solidFill>
                  <a:srgbClr val="FF0000"/>
                </a:solidFill>
                <a:latin typeface="Arial Black" panose="020B0A04020102020204" pitchFamily="34" charset="0"/>
                <a:ea typeface="+mn-ea"/>
                <a:cs typeface="+mn-cs"/>
              </a:rPr>
              <a:t>3.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+mn-cs"/>
              </a:rPr>
              <a:t>Palpitations</a:t>
            </a:r>
            <a:b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09531" y="1415332"/>
            <a:ext cx="9739422" cy="3777622"/>
          </a:xfrm>
        </p:spPr>
        <p:txBody>
          <a:bodyPr>
            <a:normAutofit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fr-FR" sz="3200" dirty="0" smtClean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sont </a:t>
            </a:r>
            <a:r>
              <a:rPr lang="fr-FR" sz="3200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 </a:t>
            </a:r>
            <a:r>
              <a:rPr lang="fr-FR" sz="3200" dirty="0">
                <a:solidFill>
                  <a:srgbClr val="040C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battements du cœur soudainement perceptibles</a:t>
            </a:r>
            <a:r>
              <a:rPr lang="fr-FR" sz="3200" dirty="0">
                <a:solidFill>
                  <a:srgbClr val="2021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fr-FR" sz="3200" dirty="0" smtClean="0">
              <a:solidFill>
                <a:srgbClr val="2021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Clr>
                <a:srgbClr val="A53010"/>
              </a:buClr>
              <a:buNone/>
            </a:pP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Elles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sont soit:</a:t>
            </a:r>
          </a:p>
          <a:p>
            <a:pPr lvl="0">
              <a:buClr>
                <a:srgbClr val="A53010"/>
              </a:buClr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Physiologiques</a:t>
            </a:r>
          </a:p>
          <a:p>
            <a:pPr lvl="0">
              <a:buClr>
                <a:srgbClr val="A53010"/>
              </a:buClr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Pathologiques (provoquées par l’effort ou spontanées)</a:t>
            </a:r>
          </a:p>
        </p:txBody>
      </p:sp>
    </p:spTree>
    <p:extLst>
      <p:ext uri="{BB962C8B-B14F-4D97-AF65-F5344CB8AC3E}">
        <p14:creationId xmlns:p14="http://schemas.microsoft.com/office/powerpoint/2010/main" val="424316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29983" y="1284514"/>
            <a:ext cx="8915400" cy="30507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4. </a:t>
            </a:r>
            <a:r>
              <a:rPr lang="fr-FR" sz="3600" dirty="0" smtClean="0">
                <a:latin typeface="Arial Black" panose="020B0A04020102020204" pitchFamily="34" charset="0"/>
                <a:cs typeface="Arial" panose="020B0604020202020204" pitchFamily="34" charset="0"/>
              </a:rPr>
              <a:t>Pertes de connaissance</a:t>
            </a:r>
          </a:p>
          <a:p>
            <a:pPr marL="0" indent="0">
              <a:buNone/>
            </a:pP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Ce sont: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Syncopes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Lipothymie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18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2263471"/>
          </a:xfrm>
        </p:spPr>
        <p:txBody>
          <a:bodyPr/>
          <a:lstStyle/>
          <a:p>
            <a:pPr lvl="0">
              <a:buClr>
                <a:srgbClr val="A53010"/>
              </a:buClr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La sémiologie cardiovasculaire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l’ensemble des  signes d’appel des maladies cardiovasculaires.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1819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60562" y="1031422"/>
            <a:ext cx="8915400" cy="4389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4.1. Syncopes</a:t>
            </a:r>
          </a:p>
          <a:p>
            <a:pPr marL="0" indent="0">
              <a:buNone/>
            </a:pP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Il en existe 2 types:</a:t>
            </a:r>
          </a:p>
          <a:p>
            <a:pPr marL="0" indent="0">
              <a:buNone/>
            </a:pPr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4.1.1. Syncope vraie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= Perte de connaissance spontanée, complète et brutale avec chute de sa hauteur</a:t>
            </a:r>
          </a:p>
          <a:p>
            <a:pPr marL="0" indent="0">
              <a:buNone/>
            </a:pPr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Causes cardiaques: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Bloc auriculoventriculaire (BAV)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03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80948" y="982436"/>
            <a:ext cx="8915400" cy="3565071"/>
          </a:xfrm>
        </p:spPr>
        <p:txBody>
          <a:bodyPr/>
          <a:lstStyle/>
          <a:p>
            <a:pPr marL="0" indent="0">
              <a:buNone/>
            </a:pPr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4.1.2. Syncope d’effort</a:t>
            </a:r>
          </a:p>
          <a:p>
            <a:pPr marL="0" indent="0">
              <a:buNone/>
            </a:pPr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 Causes cardiaques: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Rétrécissement aortique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Cardiomyopathie hypertrophique (survient avec une hypotension artérielle)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62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44233" y="998763"/>
            <a:ext cx="8915400" cy="43406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>
                <a:latin typeface="Arial Black" panose="020B0A04020102020204" pitchFamily="34" charset="0"/>
                <a:cs typeface="Arial" panose="020B0604020202020204" pitchFamily="34" charset="0"/>
              </a:rPr>
              <a:t>4.2. Lipothymies</a:t>
            </a:r>
          </a:p>
          <a:p>
            <a:pPr marL="0" indent="0">
              <a:buNone/>
            </a:pP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Elles sont précédées de troubles sensoriels à type de :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Troubles visuels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Bourdonnements d’oreilles</a:t>
            </a:r>
          </a:p>
          <a:p>
            <a:pPr marL="0" indent="0">
              <a:buNone/>
            </a:pP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Ces troubles visuels permettent au malade de s’asseoir ou s’allonger pour éviter la chute.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441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1063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5. </a:t>
            </a:r>
            <a:r>
              <a:rPr lang="fr-FR" sz="3600" dirty="0" smtClean="0">
                <a:latin typeface="Arial Black" panose="020B0A04020102020204" pitchFamily="34" charset="0"/>
              </a:rPr>
              <a:t>Douleurs des membres inférieurs d’origine vasculaire</a:t>
            </a:r>
            <a:endParaRPr lang="fr-FR" sz="36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 rencontrent dans l’artériopathie des membres inférieurs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62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4344" y="5911850"/>
            <a:ext cx="8911687" cy="616293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Artériopathie du membre inférieur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355" r="12662"/>
          <a:stretch/>
        </p:blipFill>
        <p:spPr>
          <a:xfrm>
            <a:off x="4007457" y="564543"/>
            <a:ext cx="6027090" cy="491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5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68556" y="1417982"/>
            <a:ext cx="9469078" cy="3130163"/>
          </a:xfrm>
        </p:spPr>
        <p:txBody>
          <a:bodyPr>
            <a:normAutofit/>
          </a:bodyPr>
          <a:lstStyle/>
          <a:p>
            <a:pPr marL="0" lvl="0" indent="0">
              <a:buClr>
                <a:srgbClr val="A53010"/>
              </a:buClr>
              <a:buNone/>
              <a:defRPr/>
            </a:pPr>
            <a:r>
              <a:rPr lang="fr-FR" sz="3600" dirty="0">
                <a:solidFill>
                  <a:srgbClr val="FF0000"/>
                </a:solidFill>
                <a:latin typeface="Arial Black" panose="020B0A04020102020204" pitchFamily="34" charset="0"/>
              </a:rPr>
              <a:t>6</a:t>
            </a:r>
            <a:r>
              <a:rPr lang="fr-FR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fr-FR" sz="3600" dirty="0" smtClean="0">
                <a:latin typeface="Arial Black" panose="020B0A04020102020204" pitchFamily="34" charset="0"/>
              </a:rPr>
              <a:t>Céphalées</a:t>
            </a:r>
          </a:p>
          <a:p>
            <a:pPr marL="0" indent="0">
              <a:buNone/>
            </a:pPr>
            <a:r>
              <a:rPr lang="fr-FR" sz="3500" dirty="0" smtClean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</a:t>
            </a:r>
            <a:r>
              <a:rPr lang="fr-FR" sz="35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céphalée est une </a:t>
            </a:r>
            <a:r>
              <a:rPr lang="fr-FR" sz="35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douleur</a:t>
            </a:r>
            <a:r>
              <a:rPr lang="fr-FR" sz="3500" b="1" dirty="0" smtClean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ressentie </a:t>
            </a:r>
            <a:r>
              <a:rPr lang="fr-FR" sz="3500" b="1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niveau de l'extrémité céphalique</a:t>
            </a:r>
            <a:r>
              <a:rPr lang="fr-FR" sz="35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c'est-à-dire communément du </a:t>
            </a:r>
            <a:r>
              <a:rPr lang="fr-FR" sz="3500" dirty="0" smtClean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crâne.</a:t>
            </a:r>
            <a:endParaRPr lang="fr-FR" sz="3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283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61405" y="616158"/>
            <a:ext cx="8911687" cy="823027"/>
          </a:xfrm>
        </p:spPr>
        <p:txBody>
          <a:bodyPr>
            <a:normAutofit fontScale="90000"/>
          </a:bodyPr>
          <a:lstStyle/>
          <a:p>
            <a:pPr marL="571500" lvl="0" indent="-571500">
              <a:spcBef>
                <a:spcPts val="1000"/>
              </a:spcBef>
              <a:buFont typeface="Wingdings" panose="05000000000000000000" pitchFamily="2" charset="2"/>
              <a:buChar char="q"/>
            </a:pPr>
            <a:r>
              <a:rPr lang="fr-FR" b="1" dirty="0">
                <a:solidFill>
                  <a:srgbClr val="21242C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>Les céphalées de tension</a:t>
            </a:r>
            <a:r>
              <a:rPr lang="fr-FR" sz="3200" b="1" dirty="0">
                <a:solidFill>
                  <a:srgbClr val="21242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fr-FR" sz="3200" b="1" dirty="0">
                <a:solidFill>
                  <a:srgbClr val="21242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21303" y="1640619"/>
            <a:ext cx="8915400" cy="3777622"/>
          </a:xfrm>
        </p:spPr>
        <p:txBody>
          <a:bodyPr/>
          <a:lstStyle/>
          <a:p>
            <a:pPr lvl="0">
              <a:buClr>
                <a:srgbClr val="A53010"/>
              </a:buClr>
            </a:pPr>
            <a:r>
              <a:rPr lang="fr-FR" sz="32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douleur est souvent </a:t>
            </a:r>
            <a:r>
              <a:rPr lang="fr-FR" sz="3200" b="1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lancinante, sans localisation précise, d'intensité modérée, non pulsatile</a:t>
            </a:r>
            <a:r>
              <a:rPr lang="fr-FR" sz="32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>
              <a:buClr>
                <a:srgbClr val="A53010"/>
              </a:buClr>
            </a:pPr>
            <a:r>
              <a:rPr lang="fr-FR" sz="32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 donne en général la sensation</a:t>
            </a:r>
            <a:r>
              <a:rPr lang="fr-FR" sz="3200" b="1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d'une pesanteur ou d'un serrement</a:t>
            </a:r>
            <a:r>
              <a:rPr lang="fr-FR" sz="32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31048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4080" y="1052223"/>
            <a:ext cx="9520625" cy="3154017"/>
          </a:xfrm>
        </p:spPr>
        <p:txBody>
          <a:bodyPr/>
          <a:lstStyle/>
          <a:p>
            <a:pPr lvl="0">
              <a:buClr>
                <a:srgbClr val="A53010"/>
              </a:buClr>
            </a:pPr>
            <a:r>
              <a:rPr lang="fr-FR" sz="32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 prédomine souvent</a:t>
            </a:r>
            <a:r>
              <a:rPr lang="fr-FR" sz="3200" b="1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en fin de journée</a:t>
            </a:r>
            <a:r>
              <a:rPr lang="fr-FR" sz="32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peut être</a:t>
            </a:r>
            <a:r>
              <a:rPr lang="fr-FR" sz="3200" b="1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épisodique ou permanente.</a:t>
            </a:r>
            <a:r>
              <a:rPr lang="fr-FR" sz="32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Elle peut s'accompagner de symptômes comme une sensation de</a:t>
            </a:r>
            <a:r>
              <a:rPr lang="fr-FR" sz="3200" b="1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tension musculaire chronique autour du crâne ou au niveau de la nuque.</a:t>
            </a:r>
            <a:r>
              <a:rPr lang="fr-FR" sz="3200" dirty="0">
                <a:solidFill>
                  <a:srgbClr val="21242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69488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42297"/>
          </a:xfrm>
        </p:spPr>
        <p:txBody>
          <a:bodyPr/>
          <a:lstStyle/>
          <a:p>
            <a:r>
              <a:rPr lang="fr-FR" dirty="0" smtClean="0">
                <a:latin typeface="Arial Black" panose="020B0A04020102020204" pitchFamily="34" charset="0"/>
              </a:rPr>
              <a:t>III. Signes physiques</a:t>
            </a:r>
            <a:endParaRPr lang="fr-FR" dirty="0">
              <a:latin typeface="Arial Black" panose="020B0A040201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2875722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Ce sont des signes objectifs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Recueillis par l’agent de santé pendant l’examen physique.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 peut citer entre autres: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8500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95247" y="1129393"/>
            <a:ext cx="8915400" cy="5222421"/>
          </a:xfrm>
        </p:spPr>
        <p:txBody>
          <a:bodyPr/>
          <a:lstStyle/>
          <a:p>
            <a:pPr marL="0" lvl="0" indent="0">
              <a:buClr>
                <a:srgbClr val="A53010"/>
              </a:buClr>
              <a:buNone/>
              <a:defRPr/>
            </a:pPr>
            <a:r>
              <a:rPr lang="fr-FR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2.1. </a:t>
            </a:r>
            <a:r>
              <a:rPr lang="fr-FR" sz="3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Arial Black" panose="020B0A04020102020204" pitchFamily="34" charset="0"/>
                <a:ea typeface="+mj-ea"/>
                <a:cs typeface="+mj-cs"/>
              </a:rPr>
              <a:t>Œdèmes</a:t>
            </a:r>
          </a:p>
          <a:p>
            <a:pPr lvl="0">
              <a:buClr>
                <a:srgbClr val="A53010"/>
              </a:buClr>
              <a:defRPr/>
            </a:pP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sont des infiltrations de liquide séreux au niveau des tissus.</a:t>
            </a:r>
          </a:p>
          <a:p>
            <a:pPr marL="0" lvl="0" indent="0">
              <a:buClr>
                <a:srgbClr val="A53010"/>
              </a:buClr>
              <a:buNone/>
              <a:defRPr/>
            </a:pP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Ils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peuvent siéger au niveau de:</a:t>
            </a:r>
          </a:p>
          <a:p>
            <a:pPr lvl="0">
              <a:buClr>
                <a:srgbClr val="A53010"/>
              </a:buClr>
              <a:defRPr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Membres inférieurs: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OMI</a:t>
            </a:r>
          </a:p>
          <a:p>
            <a:pPr lvl="0">
              <a:buClr>
                <a:srgbClr val="A53010"/>
              </a:buClr>
              <a:defRPr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Abdomen: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ascite</a:t>
            </a:r>
          </a:p>
          <a:p>
            <a:pPr lvl="0">
              <a:buClr>
                <a:srgbClr val="A53010"/>
              </a:buClr>
              <a:defRPr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Poumons: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pleurésie</a:t>
            </a:r>
          </a:p>
          <a:p>
            <a:pPr lvl="0">
              <a:buClr>
                <a:srgbClr val="A53010"/>
              </a:buClr>
              <a:defRPr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Cœur: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péricardite liquidienne</a:t>
            </a:r>
          </a:p>
          <a:p>
            <a:endParaRPr lang="fr-FR" sz="3600" dirty="0" smtClean="0">
              <a:solidFill>
                <a:prstClr val="black">
                  <a:lumMod val="85000"/>
                  <a:lumOff val="15000"/>
                </a:prstClr>
              </a:solidFill>
              <a:latin typeface="Arial Black" panose="020B0A04020102020204" pitchFamily="34" charset="0"/>
              <a:ea typeface="+mj-ea"/>
              <a:cs typeface="+mj-cs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648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24622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Il existe 2 types de signes d’appel: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Le signes fonctionnels</a:t>
            </a:r>
          </a:p>
          <a:p>
            <a:r>
              <a:rPr lang="fr-F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Les signes physiques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8392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72438" y="5824264"/>
            <a:ext cx="6710101" cy="616293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  œdèmes des membres inférieurs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4963" y="795131"/>
            <a:ext cx="5112690" cy="454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191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34547" y="5434649"/>
            <a:ext cx="5191402" cy="687855"/>
          </a:xfrm>
        </p:spPr>
        <p:txBody>
          <a:bodyPr/>
          <a:lstStyle/>
          <a:p>
            <a:r>
              <a:rPr lang="fr-FR" dirty="0" smtClean="0"/>
              <a:t>           U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ne ascite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9952" y="636104"/>
            <a:ext cx="3132814" cy="427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921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59673" y="1656521"/>
            <a:ext cx="10161767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2.2. </a:t>
            </a:r>
            <a:r>
              <a:rPr lang="fr-FR" sz="3600" dirty="0" smtClean="0">
                <a:latin typeface="Arial Black" panose="020B0A04020102020204" pitchFamily="34" charset="0"/>
                <a:cs typeface="Arial" panose="020B0604020202020204" pitchFamily="34" charset="0"/>
              </a:rPr>
              <a:t>Varices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Stagnation de sang dans les veines superficielles.</a:t>
            </a:r>
          </a:p>
          <a:p>
            <a:pPr marL="0" indent="0">
              <a:buNone/>
            </a:pPr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Causes: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Défaillance des valves anti-reflux situées au niveau des parois veineuses.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65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6525" y="556591"/>
            <a:ext cx="5001371" cy="480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8030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07325" y="5673188"/>
            <a:ext cx="8911687" cy="695807"/>
          </a:xfrm>
        </p:spPr>
        <p:txBody>
          <a:bodyPr>
            <a:normAutofit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Varice du membre inférieur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1514" y="564542"/>
            <a:ext cx="3411110" cy="503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348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11965" y="1871207"/>
            <a:ext cx="10018644" cy="3042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2.3. </a:t>
            </a:r>
            <a:r>
              <a:rPr lang="fr-FR" sz="3600" dirty="0" smtClean="0">
                <a:latin typeface="Arial Black" panose="020B0A04020102020204" pitchFamily="34" charset="0"/>
                <a:cs typeface="Arial" panose="020B0604020202020204" pitchFamily="34" charset="0"/>
              </a:rPr>
              <a:t>Turgescence de la veine  </a:t>
            </a:r>
          </a:p>
          <a:p>
            <a:pPr marL="0" indent="0">
              <a:buNone/>
            </a:pPr>
            <a:r>
              <a:rPr lang="fr-FR" sz="3600" dirty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fr-FR" sz="3600" dirty="0" smtClean="0">
                <a:latin typeface="Arial Black" panose="020B0A04020102020204" pitchFamily="34" charset="0"/>
                <a:cs typeface="Arial" panose="020B0604020202020204" pitchFamily="34" charset="0"/>
              </a:rPr>
              <a:t>     jugulaire 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Gonflement visible à l’inspection de la veine jugulaire externe au niveau </a:t>
            </a:r>
            <a:r>
              <a:rPr lang="fr-FR" sz="3200" smtClean="0"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fr-FR" sz="3200" smtClean="0">
                <a:latin typeface="Arial" panose="020B0604020202020204" pitchFamily="34" charset="0"/>
                <a:cs typeface="Arial" panose="020B0604020202020204" pitchFamily="34" charset="0"/>
              </a:rPr>
              <a:t>cou.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4488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61769" y="5029132"/>
            <a:ext cx="7473426" cy="1280890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Turgescence de la veine </a:t>
            </a:r>
            <a:r>
              <a:rPr lang="fr-FR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jugulaire </a:t>
            </a:r>
            <a: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fr-FR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rPr>
            </a:b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97323" y="1089329"/>
            <a:ext cx="3978482" cy="341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7908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27905" y="1047749"/>
            <a:ext cx="8915400" cy="2585358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Clr>
                <a:srgbClr val="A53010"/>
              </a:buClr>
              <a:buNone/>
              <a:defRPr/>
            </a:pPr>
            <a:r>
              <a:rPr lang="fr-FR" sz="3600" dirty="0">
                <a:solidFill>
                  <a:srgbClr val="FF0000"/>
                </a:solidFill>
                <a:latin typeface="Arial Black" panose="020B0A04020102020204" pitchFamily="34" charset="0"/>
              </a:rPr>
              <a:t>4</a:t>
            </a:r>
            <a:r>
              <a:rPr lang="fr-FR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r>
              <a:rPr lang="fr-FR" sz="3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Arial Black" panose="020B0A04020102020204" pitchFamily="34" charset="0"/>
                <a:ea typeface="+mj-ea"/>
                <a:cs typeface="+mj-cs"/>
              </a:rPr>
              <a:t>Toux</a:t>
            </a:r>
          </a:p>
          <a:p>
            <a:pPr lvl="0">
              <a:buClr>
                <a:srgbClr val="A53010"/>
              </a:buClr>
              <a:defRPr/>
            </a:pP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C’est un réflexe naturel de défense de l’organisme pour expulser les mucosités ou les agents irritants des voies respiratoires.</a:t>
            </a:r>
          </a:p>
          <a:p>
            <a:pPr lvl="0">
              <a:buClr>
                <a:srgbClr val="A53010"/>
              </a:buClr>
              <a:defRPr/>
            </a:pPr>
            <a:r>
              <a:rPr lang="fr-FR" sz="3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 peut être volontaire </a:t>
            </a:r>
            <a:r>
              <a:rPr lang="fr-FR" sz="3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 non.</a:t>
            </a:r>
          </a:p>
          <a:p>
            <a:pPr lvl="0">
              <a:buClr>
                <a:srgbClr val="A53010"/>
              </a:buClr>
              <a:defRPr/>
            </a:pPr>
            <a:endParaRPr lang="fr-FR" sz="320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600" dirty="0" smtClean="0">
              <a:solidFill>
                <a:prstClr val="black">
                  <a:lumMod val="85000"/>
                  <a:lumOff val="15000"/>
                </a:prstClr>
              </a:solidFill>
              <a:latin typeface="Arial Black" panose="020B0A04020102020204" pitchFamily="34" charset="0"/>
              <a:ea typeface="+mj-ea"/>
              <a:cs typeface="+mj-cs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34041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81546" y="1044271"/>
            <a:ext cx="8915400" cy="3777622"/>
          </a:xfrm>
        </p:spPr>
        <p:txBody>
          <a:bodyPr>
            <a:noAutofit/>
          </a:bodyPr>
          <a:lstStyle/>
          <a:p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Différents types de toux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Toux sèche: 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Elle est irritative sans crachat.</a:t>
            </a:r>
          </a:p>
          <a:p>
            <a:pPr marL="0" indent="0">
              <a:buNone/>
            </a:pP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Elle se rencontre dans l’embolie pulmonaire. Elle est accompagnée de crachats teintés de sang.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6547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953108" y="925001"/>
            <a:ext cx="8915400" cy="242249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  <a:buFont typeface="Wingdings" panose="05000000000000000000" pitchFamily="2" charset="2"/>
              <a:buChar char="q"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Toux grasse: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s’agit d’une toux productive accompagnée d’une évacuation de secrétions (crachats) permettant de libérer les voies respiratoires</a:t>
            </a:r>
            <a:r>
              <a:rPr lang="fr-FR" sz="3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32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082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62784"/>
          </a:xfrm>
        </p:spPr>
        <p:txBody>
          <a:bodyPr/>
          <a:lstStyle/>
          <a:p>
            <a:r>
              <a:rPr lang="fr-FR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Arial Black" panose="020B0A04020102020204" pitchFamily="34" charset="0"/>
              </a:rPr>
              <a:t>I</a:t>
            </a:r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Arial Black" panose="020B0A04020102020204" pitchFamily="34" charset="0"/>
              </a:rPr>
              <a:t>. Signes Fonctionnels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2565621"/>
          </a:xfrm>
        </p:spPr>
        <p:txBody>
          <a:bodyPr/>
          <a:lstStyle/>
          <a:p>
            <a:pPr marL="0" lvl="0" indent="0">
              <a:buClr>
                <a:srgbClr val="A53010"/>
              </a:buClr>
              <a:buNone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 sont des signes subjectifs </a:t>
            </a:r>
          </a:p>
          <a:p>
            <a:pPr lvl="0">
              <a:buClr>
                <a:srgbClr val="A53010"/>
              </a:buClr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décrits par le patient </a:t>
            </a:r>
          </a:p>
          <a:p>
            <a:pPr lvl="0">
              <a:buClr>
                <a:srgbClr val="A53010"/>
              </a:buClr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recueillis par l’interrogatoire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94840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17936" y="1537252"/>
            <a:ext cx="8915400" cy="2756452"/>
          </a:xfrm>
        </p:spPr>
        <p:txBody>
          <a:bodyPr/>
          <a:lstStyle/>
          <a:p>
            <a:pPr lvl="0">
              <a:buClr>
                <a:srgbClr val="A53010"/>
              </a:buClr>
              <a:buFont typeface="Wingdings" panose="05000000000000000000" pitchFamily="2" charset="2"/>
              <a:buChar char="q"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Toux rauque: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 est parfois accompagnée d’une extinction de voix.</a:t>
            </a:r>
          </a:p>
          <a:p>
            <a:pPr lvl="0">
              <a:buClr>
                <a:srgbClr val="A53010"/>
              </a:buClr>
              <a:buFont typeface="Wingdings" panose="05000000000000000000" pitchFamily="2" charset="2"/>
              <a:buChar char="q"/>
            </a:pP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Toux chronique: 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C’est lorsque la toux dure plus de trois semaines.</a:t>
            </a:r>
          </a:p>
          <a:p>
            <a:pPr lvl="0">
              <a:buClr>
                <a:srgbClr val="A53010"/>
              </a:buClr>
            </a:pPr>
            <a:endParaRPr lang="fr-FR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85116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00816" y="1076077"/>
            <a:ext cx="8915400" cy="2931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5. </a:t>
            </a:r>
            <a:r>
              <a:rPr lang="fr-FR" sz="3600" dirty="0" smtClean="0">
                <a:latin typeface="Arial Black" panose="020B0A04020102020204" pitchFamily="34" charset="0"/>
              </a:rPr>
              <a:t>Expectorations = Crachats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Ce sont des expulsions par la toux de sécrétions produites dans les voies aériennes supérieures.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4217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60320" y="5911850"/>
            <a:ext cx="7847937" cy="624245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latin typeface="Arial Black" panose="020B0A04020102020204" pitchFamily="34" charset="0"/>
              </a:rPr>
              <a:t>    Pour votre attention soutenue   </a:t>
            </a:r>
            <a:br>
              <a:rPr lang="fr-FR" dirty="0" smtClean="0">
                <a:latin typeface="Arial Black" panose="020B0A04020102020204" pitchFamily="34" charset="0"/>
              </a:rPr>
            </a:br>
            <a:endParaRPr lang="fr-FR" dirty="0">
              <a:latin typeface="Arial Black" panose="020B0A0402010202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3057" y="548639"/>
            <a:ext cx="7013052" cy="5160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224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87855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fr-FR" sz="4000" dirty="0">
                <a:solidFill>
                  <a:srgbClr val="FF0000"/>
                </a:solidFill>
                <a:latin typeface="Arial Black" panose="020B0A04020102020204" pitchFamily="34" charset="0"/>
                <a:ea typeface="+mn-ea"/>
                <a:cs typeface="+mn-cs"/>
              </a:rPr>
              <a:t>1.  </a:t>
            </a:r>
            <a:r>
              <a:rPr lang="fr-FR" sz="40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+mn-cs"/>
              </a:rPr>
              <a:t>Dyspnée</a:t>
            </a:r>
            <a: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fr-FR" sz="3200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93628" y="1743986"/>
            <a:ext cx="9651958" cy="2120348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dyspnée désigne une difficulté à respirer, un essoufflement </a:t>
            </a:r>
            <a:r>
              <a:rPr lang="fr-FR" sz="3200" dirty="0">
                <a:solidFill>
                  <a:srgbClr val="0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à l’effort ou au repos</a:t>
            </a:r>
            <a:r>
              <a:rPr lang="fr-FR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fr-FR" sz="3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fr-FR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distingue </a:t>
            </a:r>
            <a:r>
              <a:rPr lang="fr-FR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plusieurs types </a:t>
            </a:r>
            <a:r>
              <a:rPr lang="fr-FR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dyspnée :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9380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82764" y="1036320"/>
            <a:ext cx="8915400" cy="286777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Clr>
                <a:srgbClr val="A53010"/>
              </a:buClr>
              <a:buNone/>
            </a:pPr>
            <a:r>
              <a:rPr lang="fr-FR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1.1. Dyspnée à l’effort</a:t>
            </a:r>
            <a:endParaRPr lang="fr-FR" sz="3600" dirty="0">
              <a:solidFill>
                <a:prstClr val="black">
                  <a:lumMod val="75000"/>
                  <a:lumOff val="2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Elle peut survenir à un effort minime ou important.</a:t>
            </a:r>
          </a:p>
          <a:p>
            <a:pPr marL="0" indent="0">
              <a:buNone/>
            </a:pP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 la retrouve dans: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3200" dirty="0">
                <a:solidFill>
                  <a:srgbClr val="202124"/>
                </a:solidFill>
                <a:latin typeface="Google Sans"/>
              </a:rPr>
              <a:t>I</a:t>
            </a:r>
            <a:r>
              <a:rPr lang="fr-FR" sz="3200" dirty="0" smtClean="0">
                <a:solidFill>
                  <a:srgbClr val="040C28"/>
                </a:solidFill>
                <a:latin typeface="Google Sans"/>
              </a:rPr>
              <a:t>nsuffisance cardiaque gauche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3200" dirty="0" smtClean="0">
                <a:solidFill>
                  <a:srgbClr val="040C28"/>
                </a:solidFill>
                <a:latin typeface="Google Sans"/>
              </a:rPr>
              <a:t>Œdème aigu du poumon (OAP)</a:t>
            </a:r>
          </a:p>
          <a:p>
            <a:pPr marL="0" indent="0">
              <a:buNone/>
            </a:pPr>
            <a:endParaRPr lang="fr-FR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317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77725" y="1081378"/>
            <a:ext cx="9867569" cy="35224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sz="3600" dirty="0" smtClean="0">
                <a:latin typeface="Arial Black" panose="020B0A04020102020204" pitchFamily="34" charset="0"/>
              </a:rPr>
              <a:t>1.2. Dyspnée de repos</a:t>
            </a:r>
            <a:r>
              <a:rPr lang="fr-FR" sz="3600" dirty="0">
                <a:latin typeface="Arial Black" panose="020B0A04020102020204" pitchFamily="34" charset="0"/>
              </a:rPr>
              <a:t> </a:t>
            </a:r>
            <a:r>
              <a:rPr lang="fr-FR" sz="3600" dirty="0" smtClean="0">
                <a:latin typeface="Arial Black" panose="020B0A04020102020204" pitchFamily="34" charset="0"/>
              </a:rPr>
              <a:t>ou dyspnée de décubitus</a:t>
            </a:r>
            <a:endParaRPr lang="fr-FR" sz="36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Elle est encore appelée</a:t>
            </a:r>
          </a:p>
          <a:p>
            <a:r>
              <a:rPr lang="fr-FR" sz="3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Une orthopnée</a:t>
            </a: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ou dyspnée en position allongée Elle est soulagée en position assise.</a:t>
            </a:r>
          </a:p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 la retrouve dans l’œdème aigu du poumon (OAP)</a:t>
            </a:r>
          </a:p>
          <a:p>
            <a:pPr marL="0" indent="0">
              <a:buNone/>
            </a:pP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595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54040" y="1616765"/>
            <a:ext cx="8915400" cy="2947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600" smtClean="0">
                <a:latin typeface="Arial Black" panose="020B0A04020102020204" pitchFamily="34" charset="0"/>
              </a:rPr>
              <a:t>1.3. Dyspnée </a:t>
            </a:r>
            <a:r>
              <a:rPr lang="fr-FR" sz="3600" dirty="0" smtClean="0">
                <a:latin typeface="Arial Black" panose="020B0A04020102020204" pitchFamily="34" charset="0"/>
              </a:rPr>
              <a:t>paroxystique =</a:t>
            </a:r>
            <a:endParaRPr lang="fr-FR" sz="3600" dirty="0">
              <a:latin typeface="Arial Black" panose="020B0A04020102020204" pitchFamily="34" charset="0"/>
            </a:endParaRPr>
          </a:p>
          <a:p>
            <a:r>
              <a:rPr lang="fr-FR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Gêne </a:t>
            </a:r>
            <a:r>
              <a:rPr lang="fr-FR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respiratoire survenant par crises le plus souvent la nuit.</a:t>
            </a: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Habituellement c'est l'exagération d'une orthopnée</a:t>
            </a:r>
            <a:r>
              <a:rPr lang="fr-FR" sz="3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736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48299" y="6015095"/>
            <a:ext cx="6248925" cy="568586"/>
          </a:xfrm>
        </p:spPr>
        <p:txBody>
          <a:bodyPr>
            <a:normAutofit fontScale="90000"/>
          </a:bodyPr>
          <a:lstStyle/>
          <a:p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Patient dyspnéique sous oxygène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5638" y="829585"/>
            <a:ext cx="6298807" cy="460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76415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336</TotalTime>
  <Words>694</Words>
  <Application>Microsoft Office PowerPoint</Application>
  <PresentationFormat>Grand écran</PresentationFormat>
  <Paragraphs>122</Paragraphs>
  <Slides>42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9" baseType="lpstr">
      <vt:lpstr>Arial</vt:lpstr>
      <vt:lpstr>Arial Black</vt:lpstr>
      <vt:lpstr>Century Gothic</vt:lpstr>
      <vt:lpstr>Google Sans</vt:lpstr>
      <vt:lpstr>Wingdings</vt:lpstr>
      <vt:lpstr>Wingdings 3</vt:lpstr>
      <vt:lpstr>Brin</vt:lpstr>
      <vt:lpstr>SEMIOLOGIE CARDIOVASCULAIRE</vt:lpstr>
      <vt:lpstr>Présentation PowerPoint</vt:lpstr>
      <vt:lpstr>Présentation PowerPoint</vt:lpstr>
      <vt:lpstr>I. Signes Fonctionnels</vt:lpstr>
      <vt:lpstr>1.  Dyspnée </vt:lpstr>
      <vt:lpstr>Présentation PowerPoint</vt:lpstr>
      <vt:lpstr>Présentation PowerPoint</vt:lpstr>
      <vt:lpstr>Présentation PowerPoint</vt:lpstr>
      <vt:lpstr>Patient dyspnéique sous oxygène</vt:lpstr>
      <vt:lpstr>Présentation PowerPoint</vt:lpstr>
      <vt:lpstr>Présentation PowerPoint</vt:lpstr>
      <vt:lpstr>Présentation PowerPoint</vt:lpstr>
      <vt:lpstr>Obstruction d’une artère coronaire</vt:lpstr>
      <vt:lpstr>Douleurs thoraciques d’origine            ischémique </vt:lpstr>
      <vt:lpstr>Douleur thoracique d’origine ischémique</vt:lpstr>
      <vt:lpstr>Présentation PowerPoint</vt:lpstr>
      <vt:lpstr>Présentation PowerPoint</vt:lpstr>
      <vt:lpstr>3. Palpitations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Artériopathie du membre inférieur</vt:lpstr>
      <vt:lpstr>Présentation PowerPoint</vt:lpstr>
      <vt:lpstr>Les céphalées de tension </vt:lpstr>
      <vt:lpstr>Présentation PowerPoint</vt:lpstr>
      <vt:lpstr>III. Signes physiques</vt:lpstr>
      <vt:lpstr>Présentation PowerPoint</vt:lpstr>
      <vt:lpstr>    œdèmes des membres inférieurs</vt:lpstr>
      <vt:lpstr>           Une ascite</vt:lpstr>
      <vt:lpstr>Présentation PowerPoint</vt:lpstr>
      <vt:lpstr>Présentation PowerPoint</vt:lpstr>
      <vt:lpstr>Varice du membre inférieur</vt:lpstr>
      <vt:lpstr>Présentation PowerPoint</vt:lpstr>
      <vt:lpstr>Turgescence de la veine jugulaire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 Pour votre attention soutenue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SEMIOLOGIE CARDIOVASCULAIRE</dc:title>
  <dc:creator>LENOVO</dc:creator>
  <cp:lastModifiedBy>LENOVO</cp:lastModifiedBy>
  <cp:revision>64</cp:revision>
  <dcterms:created xsi:type="dcterms:W3CDTF">2022-05-09T23:33:14Z</dcterms:created>
  <dcterms:modified xsi:type="dcterms:W3CDTF">2023-09-01T14:37:12Z</dcterms:modified>
</cp:coreProperties>
</file>