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96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998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5573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131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0038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9636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73280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957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247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2214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890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440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74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212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9733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970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1BD01-2763-462D-A358-4CE03D82B73C}" type="datetimeFigureOut">
              <a:rPr lang="fr-FR" smtClean="0"/>
              <a:t>05/04/2023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68B4686-63B1-4FBD-AD4F-6688DB5B9D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66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SEMIOLOGIE </a:t>
            </a:r>
            <a:r>
              <a:rPr lang="fr-FR" dirty="0"/>
              <a:t>DES PATHOLOGIES DIGESTIVES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Présenté par monsieur BROU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494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ts val="1000"/>
              </a:spcBef>
            </a:pPr>
            <a:r>
              <a:rPr lang="fr-FR" sz="30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SIGNES FONCTIONNELS</a:t>
            </a:r>
            <a:br>
              <a:rPr lang="fr-FR" sz="3000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fr-FR" sz="3200" dirty="0" smtClean="0"/>
          </a:p>
          <a:p>
            <a:pPr lvl="0"/>
            <a:r>
              <a:rPr lang="fr-FR" sz="3200" b="1" dirty="0"/>
              <a:t>Intensité</a:t>
            </a:r>
            <a:r>
              <a:rPr lang="fr-FR" sz="3200" dirty="0"/>
              <a:t> : est très variable</a:t>
            </a:r>
            <a:r>
              <a:rPr lang="fr-FR" sz="3200" dirty="0" smtClean="0"/>
              <a:t>.</a:t>
            </a:r>
            <a:endParaRPr lang="fr-FR" sz="3200" dirty="0"/>
          </a:p>
          <a:p>
            <a:pPr lvl="0"/>
            <a:r>
              <a:rPr lang="fr-FR" sz="4000" b="1" dirty="0"/>
              <a:t>Horaire:</a:t>
            </a:r>
            <a:r>
              <a:rPr lang="fr-FR" sz="4000" dirty="0"/>
              <a:t> l’heure de la douleur et sa situation par rapport au repas (avant, pendant, après)</a:t>
            </a:r>
          </a:p>
          <a:p>
            <a:r>
              <a:rPr lang="fr-FR" sz="4000" b="1" dirty="0"/>
              <a:t>Durée</a:t>
            </a:r>
            <a:r>
              <a:rPr lang="fr-FR" sz="4000" dirty="0"/>
              <a:t> </a:t>
            </a:r>
            <a:r>
              <a:rPr lang="fr-FR" sz="4000" b="1" dirty="0"/>
              <a:t>et rythme:</a:t>
            </a:r>
            <a:r>
              <a:rPr lang="fr-FR" sz="4000" dirty="0"/>
              <a:t> de quelques seconde à plusieurs heures. </a:t>
            </a:r>
          </a:p>
        </p:txBody>
      </p:sp>
    </p:spTree>
    <p:extLst>
      <p:ext uri="{BB962C8B-B14F-4D97-AF65-F5344CB8AC3E}">
        <p14:creationId xmlns:p14="http://schemas.microsoft.com/office/powerpoint/2010/main" val="2103246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SIGNES FONCTIONNELS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fr-FR" sz="4000" b="1" dirty="0"/>
              <a:t>Evolution: </a:t>
            </a:r>
            <a:r>
              <a:rPr lang="fr-FR" sz="4000" dirty="0"/>
              <a:t>stationnaire</a:t>
            </a:r>
            <a:r>
              <a:rPr lang="fr-FR" sz="4000" b="1" dirty="0"/>
              <a:t> </a:t>
            </a:r>
            <a:r>
              <a:rPr lang="fr-FR" sz="4000" dirty="0"/>
              <a:t>ou évoluer vers la guérison spontanée ou se compliquer.</a:t>
            </a:r>
          </a:p>
          <a:p>
            <a:pPr lvl="0"/>
            <a:r>
              <a:rPr lang="fr-FR" sz="4000" b="1" dirty="0"/>
              <a:t>Périodicité</a:t>
            </a:r>
            <a:r>
              <a:rPr lang="fr-FR" sz="4000" dirty="0"/>
              <a:t>: saisonnière, annuelle, mensuelle, hebdomadaire, horaire etc.;</a:t>
            </a:r>
          </a:p>
          <a:p>
            <a:r>
              <a:rPr lang="fr-FR" sz="4000" b="1" dirty="0"/>
              <a:t>Signes d’accompagnement</a:t>
            </a:r>
            <a:r>
              <a:rPr lang="fr-FR" sz="4000" dirty="0"/>
              <a:t> : ictère, fièvre, nausée, vomissement, vertige asthénie, diarrhée etc.).</a:t>
            </a:r>
          </a:p>
        </p:txBody>
      </p:sp>
    </p:spTree>
    <p:extLst>
      <p:ext uri="{BB962C8B-B14F-4D97-AF65-F5344CB8AC3E}">
        <p14:creationId xmlns:p14="http://schemas.microsoft.com/office/powerpoint/2010/main" val="1501516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SIGNES FONCTIONNELS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4116"/>
          </a:xfrm>
        </p:spPr>
        <p:txBody>
          <a:bodyPr/>
          <a:lstStyle/>
          <a:p>
            <a:pPr lvl="0"/>
            <a:r>
              <a:rPr lang="fr-FR" sz="3600" b="1" dirty="0"/>
              <a:t>Etiologies</a:t>
            </a:r>
            <a:r>
              <a:rPr lang="fr-FR" sz="3600" u="sng" dirty="0"/>
              <a:t> </a:t>
            </a:r>
            <a:endParaRPr lang="fr-FR" sz="3600" dirty="0"/>
          </a:p>
          <a:p>
            <a:pPr lvl="0"/>
            <a:r>
              <a:rPr lang="fr-FR" sz="3600" dirty="0"/>
              <a:t>Etiologies médicales</a:t>
            </a:r>
          </a:p>
          <a:p>
            <a:pPr lvl="0"/>
            <a:r>
              <a:rPr lang="fr-FR" sz="3600" dirty="0"/>
              <a:t>Gastriques;</a:t>
            </a:r>
          </a:p>
          <a:p>
            <a:pPr lvl="0"/>
            <a:r>
              <a:rPr lang="fr-FR" sz="3600" dirty="0"/>
              <a:t>Ulcères gastrique et duodénal;</a:t>
            </a:r>
          </a:p>
          <a:p>
            <a:pPr lvl="0"/>
            <a:r>
              <a:rPr lang="fr-FR" sz="3600" dirty="0"/>
              <a:t>Hépatites; </a:t>
            </a:r>
          </a:p>
          <a:p>
            <a:pPr lvl="0"/>
            <a:r>
              <a:rPr lang="fr-FR" sz="3600" dirty="0"/>
              <a:t>Colique </a:t>
            </a:r>
            <a:r>
              <a:rPr lang="fr-FR" sz="3600" dirty="0" smtClean="0"/>
              <a:t>néphrétique </a:t>
            </a:r>
            <a:endParaRPr lang="fr-FR" sz="3600" dirty="0"/>
          </a:p>
          <a:p>
            <a:pPr lvl="0"/>
            <a:r>
              <a:rPr lang="fr-FR" sz="3600" dirty="0"/>
              <a:t>Pancréatites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8167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pPr lvl="0"/>
            <a:r>
              <a:rPr lang="fr-FR" sz="4000" dirty="0"/>
              <a:t>Syndrome de Kœnig: ce sont des douleurs à  type de coliques liées à une obstruction chronique de l’intestin grêle et évoluant par paroxysmes. </a:t>
            </a:r>
          </a:p>
          <a:p>
            <a:r>
              <a:rPr lang="fr-FR" dirty="0"/>
              <a:t> 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2848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62149" y="2133599"/>
            <a:ext cx="10642463" cy="4519749"/>
          </a:xfrm>
        </p:spPr>
        <p:txBody>
          <a:bodyPr>
            <a:normAutofit/>
          </a:bodyPr>
          <a:lstStyle/>
          <a:p>
            <a:pPr lvl="0"/>
            <a:r>
              <a:rPr lang="fr-FR" sz="4000" dirty="0"/>
              <a:t>Etiologies chirurgicales</a:t>
            </a:r>
          </a:p>
          <a:p>
            <a:pPr lvl="0"/>
            <a:r>
              <a:rPr lang="fr-FR" sz="4000" dirty="0"/>
              <a:t>Appendicites;</a:t>
            </a:r>
          </a:p>
          <a:p>
            <a:pPr lvl="0"/>
            <a:r>
              <a:rPr lang="fr-FR" sz="4000" dirty="0"/>
              <a:t>Péritonites;</a:t>
            </a:r>
          </a:p>
          <a:p>
            <a:pPr lvl="0"/>
            <a:r>
              <a:rPr lang="fr-FR" sz="4000" dirty="0"/>
              <a:t>Sténose </a:t>
            </a:r>
            <a:r>
              <a:rPr lang="fr-FR" sz="4000" dirty="0" smtClean="0"/>
              <a:t>pylorique (le muscle augmente de volume créant un obstacle)</a:t>
            </a:r>
            <a:endParaRPr lang="fr-FR" sz="4000" dirty="0"/>
          </a:p>
          <a:p>
            <a:r>
              <a:rPr lang="fr-FR" sz="4000" dirty="0"/>
              <a:t>Occlusion intestinale.</a:t>
            </a:r>
          </a:p>
        </p:txBody>
      </p:sp>
    </p:spTree>
    <p:extLst>
      <p:ext uri="{BB962C8B-B14F-4D97-AF65-F5344CB8AC3E}">
        <p14:creationId xmlns:p14="http://schemas.microsoft.com/office/powerpoint/2010/main" val="1698497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fr-FR" sz="4000" b="1" dirty="0"/>
              <a:t>Les troubles de l’appétit ou troubles du comportement alimentaires</a:t>
            </a:r>
          </a:p>
          <a:p>
            <a:pPr lvl="0"/>
            <a:r>
              <a:rPr lang="fr-FR" sz="4000" b="1" dirty="0"/>
              <a:t>L’inappétence</a:t>
            </a:r>
            <a:r>
              <a:rPr lang="fr-FR" sz="4000" dirty="0"/>
              <a:t>: diminution de l’appétit, voire même de dégoût;</a:t>
            </a:r>
          </a:p>
          <a:p>
            <a:pPr lvl="0"/>
            <a:r>
              <a:rPr lang="fr-FR" sz="4000" b="1" dirty="0" smtClean="0"/>
              <a:t>L’anorexie:</a:t>
            </a:r>
            <a:r>
              <a:rPr lang="fr-FR" sz="4000" dirty="0" smtClean="0"/>
              <a:t> </a:t>
            </a:r>
            <a:r>
              <a:rPr lang="fr-FR" sz="4000" dirty="0"/>
              <a:t>perte de l’appétit;</a:t>
            </a:r>
          </a:p>
          <a:p>
            <a:pPr lvl="0"/>
            <a:r>
              <a:rPr lang="fr-FR" sz="4000" b="1"/>
              <a:t>La </a:t>
            </a:r>
            <a:r>
              <a:rPr lang="fr-FR" sz="4000" b="1" smtClean="0"/>
              <a:t>polyphagie:</a:t>
            </a:r>
            <a:r>
              <a:rPr lang="fr-FR" sz="4000" smtClean="0"/>
              <a:t> </a:t>
            </a:r>
            <a:r>
              <a:rPr lang="fr-FR" sz="4000" dirty="0"/>
              <a:t>l’exagération </a:t>
            </a:r>
            <a:r>
              <a:rPr lang="fr-FR" sz="4000"/>
              <a:t>de </a:t>
            </a:r>
            <a:r>
              <a:rPr lang="fr-FR" sz="4000" smtClean="0"/>
              <a:t>l’appétit;</a:t>
            </a:r>
            <a:endParaRPr lang="fr-FR" sz="4000" dirty="0"/>
          </a:p>
          <a:p>
            <a:pPr lvl="0"/>
            <a:r>
              <a:rPr lang="fr-FR" sz="4000" b="1" dirty="0"/>
              <a:t>La polydipsie</a:t>
            </a:r>
            <a:r>
              <a:rPr lang="fr-FR" sz="4000" dirty="0"/>
              <a:t>: exagération de la soif;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2583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FONCTIONNELS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835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fr-FR" sz="4000" b="1" dirty="0" smtClean="0"/>
              <a:t>Les troubles de l’appétit ou troubles du comportement alimentaires</a:t>
            </a:r>
          </a:p>
          <a:p>
            <a:pPr lvl="0"/>
            <a:r>
              <a:rPr lang="fr-FR" sz="4000" b="1" dirty="0"/>
              <a:t>L’anorexie mentale</a:t>
            </a:r>
            <a:r>
              <a:rPr lang="fr-FR" sz="4000" dirty="0"/>
              <a:t> : se manifeste par une conduite de restriction alimentaire ;</a:t>
            </a:r>
          </a:p>
          <a:p>
            <a:pPr lvl="0"/>
            <a:r>
              <a:rPr lang="fr-FR" sz="4000" b="1" dirty="0"/>
              <a:t>La boulimie</a:t>
            </a:r>
            <a:r>
              <a:rPr lang="fr-FR" sz="4000" dirty="0"/>
              <a:t>, qui se manifeste par une consommation rapide et répétée des </a:t>
            </a:r>
            <a:r>
              <a:rPr lang="fr-FR" sz="4000" dirty="0" smtClean="0"/>
              <a:t>aliments</a:t>
            </a:r>
            <a:endParaRPr lang="fr-FR" sz="4000" dirty="0"/>
          </a:p>
          <a:p>
            <a:r>
              <a:rPr lang="fr-FR" sz="4000" b="1" dirty="0"/>
              <a:t>La potomanie</a:t>
            </a:r>
            <a:r>
              <a:rPr lang="fr-FR" sz="4000" dirty="0"/>
              <a:t> c’est le besoin de boire en grande abondance de l’eau. </a:t>
            </a:r>
            <a:endParaRPr lang="fr-FR" sz="4000" b="1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0612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FONCTIONNELS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sz="3600" b="1" dirty="0"/>
              <a:t>Les troubles de la digestion ou</a:t>
            </a:r>
            <a:r>
              <a:rPr lang="fr-FR" sz="3600" dirty="0"/>
              <a:t> </a:t>
            </a:r>
            <a:r>
              <a:rPr lang="fr-FR" sz="3600" b="1" dirty="0"/>
              <a:t>dyspepsies</a:t>
            </a:r>
            <a:r>
              <a:rPr lang="fr-FR" sz="3600" dirty="0"/>
              <a:t> </a:t>
            </a:r>
            <a:r>
              <a:rPr lang="fr-FR" sz="3600" b="1" dirty="0"/>
              <a:t> </a:t>
            </a:r>
            <a:endParaRPr lang="fr-FR" sz="3600" dirty="0"/>
          </a:p>
          <a:p>
            <a:r>
              <a:rPr lang="fr-FR" sz="3600" dirty="0"/>
              <a:t>C’est une impression de mauvaise digestion, d’inconfort, de pesanteur abdominale ressentie en période post prandiale.</a:t>
            </a:r>
          </a:p>
        </p:txBody>
      </p:sp>
    </p:spTree>
    <p:extLst>
      <p:ext uri="{BB962C8B-B14F-4D97-AF65-F5344CB8AC3E}">
        <p14:creationId xmlns:p14="http://schemas.microsoft.com/office/powerpoint/2010/main" val="3485921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FONCTIONNELS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2972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fr-FR" sz="3600" b="1" dirty="0" smtClean="0"/>
              <a:t>Les troubles de la digestion ou</a:t>
            </a:r>
            <a:r>
              <a:rPr lang="fr-FR" sz="3600" dirty="0" smtClean="0"/>
              <a:t> </a:t>
            </a:r>
            <a:r>
              <a:rPr lang="fr-FR" sz="3600" b="1" dirty="0" smtClean="0"/>
              <a:t>dyspepsies</a:t>
            </a:r>
          </a:p>
          <a:p>
            <a:pPr lvl="0"/>
            <a:r>
              <a:rPr lang="fr-FR" sz="3600" b="1" dirty="0" smtClean="0"/>
              <a:t>La </a:t>
            </a:r>
            <a:r>
              <a:rPr lang="fr-FR" sz="3600" b="1" dirty="0"/>
              <a:t>régurgitation</a:t>
            </a:r>
            <a:r>
              <a:rPr lang="fr-FR" sz="3600" dirty="0"/>
              <a:t>: reflux d’aliments avant sa digestion complète, dans la bouche sans effort ou spasme;</a:t>
            </a:r>
          </a:p>
          <a:p>
            <a:pPr lvl="0"/>
            <a:r>
              <a:rPr lang="fr-FR" sz="3600" b="1" dirty="0"/>
              <a:t>Le pyrosis</a:t>
            </a:r>
            <a:r>
              <a:rPr lang="fr-FR" sz="3600" dirty="0"/>
              <a:t>: est une brûlure rétro sternale remontant depuis le creux de l’estomac vers le sternum avec régurgitation d’un liquide acide arrivant dans la bouche;</a:t>
            </a:r>
          </a:p>
          <a:p>
            <a:pPr lvl="0"/>
            <a:r>
              <a:rPr lang="fr-FR" sz="3600" b="1" dirty="0"/>
              <a:t>Les </a:t>
            </a:r>
            <a:r>
              <a:rPr lang="fr-FR" sz="3600" b="1" dirty="0" smtClean="0"/>
              <a:t>crampes:</a:t>
            </a:r>
            <a:r>
              <a:rPr lang="fr-FR" sz="3600" dirty="0" smtClean="0"/>
              <a:t> sensations </a:t>
            </a:r>
            <a:r>
              <a:rPr lang="fr-FR" sz="3600" dirty="0"/>
              <a:t>de spasmes ;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54660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FONCTIONNELS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817180" cy="5032375"/>
          </a:xfrm>
        </p:spPr>
        <p:txBody>
          <a:bodyPr>
            <a:normAutofit fontScale="85000" lnSpcReduction="10000"/>
          </a:bodyPr>
          <a:lstStyle/>
          <a:p>
            <a:r>
              <a:rPr lang="fr-FR" sz="3900" b="1" dirty="0" smtClean="0"/>
              <a:t>Les troubles de la digestion ou</a:t>
            </a:r>
            <a:r>
              <a:rPr lang="fr-FR" sz="3900" dirty="0" smtClean="0"/>
              <a:t> </a:t>
            </a:r>
            <a:r>
              <a:rPr lang="fr-FR" sz="3900" b="1" dirty="0" smtClean="0"/>
              <a:t>dyspepsies</a:t>
            </a:r>
          </a:p>
          <a:p>
            <a:pPr lvl="0"/>
            <a:r>
              <a:rPr lang="fr-FR" sz="3900" b="1" dirty="0"/>
              <a:t>Le hoquet</a:t>
            </a:r>
            <a:r>
              <a:rPr lang="fr-FR" sz="3900" dirty="0" smtClean="0"/>
              <a:t>: Brusque </a:t>
            </a:r>
            <a:r>
              <a:rPr lang="fr-FR" sz="3900" dirty="0"/>
              <a:t>contraction du diaphragme </a:t>
            </a:r>
            <a:r>
              <a:rPr lang="fr-FR" sz="3900" dirty="0" smtClean="0"/>
              <a:t> </a:t>
            </a:r>
            <a:endParaRPr lang="fr-FR" sz="3900" dirty="0"/>
          </a:p>
          <a:p>
            <a:pPr lvl="0"/>
            <a:r>
              <a:rPr lang="fr-FR" sz="3900" b="1" dirty="0"/>
              <a:t>L’éructation: </a:t>
            </a:r>
            <a:r>
              <a:rPr lang="fr-FR" sz="3900" dirty="0"/>
              <a:t>E</a:t>
            </a:r>
            <a:r>
              <a:rPr lang="fr-FR" sz="3900" dirty="0" smtClean="0"/>
              <a:t>mission </a:t>
            </a:r>
            <a:r>
              <a:rPr lang="fr-FR" sz="3900" dirty="0"/>
              <a:t>bruyante par la bouche de gaz provenant de l’estomac. </a:t>
            </a:r>
          </a:p>
          <a:p>
            <a:pPr lvl="0"/>
            <a:r>
              <a:rPr lang="fr-FR" sz="3900" b="1" dirty="0"/>
              <a:t>L’aérophagie</a:t>
            </a:r>
            <a:r>
              <a:rPr lang="fr-FR" sz="3900" dirty="0"/>
              <a:t> </a:t>
            </a:r>
            <a:r>
              <a:rPr lang="fr-FR" sz="3900" b="1" dirty="0"/>
              <a:t>ou tachyphagie</a:t>
            </a:r>
            <a:r>
              <a:rPr lang="fr-FR" sz="3900" dirty="0"/>
              <a:t> : I</a:t>
            </a:r>
            <a:r>
              <a:rPr lang="fr-FR" sz="3900" dirty="0" smtClean="0"/>
              <a:t>ngestion </a:t>
            </a:r>
            <a:r>
              <a:rPr lang="fr-FR" sz="3900" dirty="0"/>
              <a:t>exagéré d’air au cours du repas.</a:t>
            </a:r>
          </a:p>
          <a:p>
            <a:pPr lvl="0"/>
            <a:r>
              <a:rPr lang="fr-FR" sz="3900" b="1" dirty="0"/>
              <a:t>La flatulence</a:t>
            </a:r>
            <a:r>
              <a:rPr lang="fr-FR" sz="3900" dirty="0"/>
              <a:t> : </a:t>
            </a:r>
            <a:r>
              <a:rPr lang="fr-FR" sz="3900" dirty="0" smtClean="0"/>
              <a:t>Présence </a:t>
            </a:r>
            <a:r>
              <a:rPr lang="fr-FR" sz="3900" dirty="0"/>
              <a:t>de gaz dans l’estomac avec sensation de ballonnement provoquant des renvois ou éructations.</a:t>
            </a:r>
          </a:p>
          <a:p>
            <a:r>
              <a:rPr lang="fr-FR" b="1" dirty="0"/>
              <a:t> 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6939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SIGNES FONCTIONNELS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Autofit/>
          </a:bodyPr>
          <a:lstStyle/>
          <a:p>
            <a:pPr lvl="0"/>
            <a:r>
              <a:rPr lang="fr-FR" sz="3200" b="1" dirty="0"/>
              <a:t>Dysphagie </a:t>
            </a:r>
            <a:endParaRPr lang="fr-FR" sz="3200" dirty="0"/>
          </a:p>
          <a:p>
            <a:pPr lvl="0"/>
            <a:r>
              <a:rPr lang="fr-FR" sz="3200" dirty="0"/>
              <a:t>La dysphagie est une sensation non douloureuse de gêne à la déglutition. </a:t>
            </a:r>
          </a:p>
          <a:p>
            <a:pPr lvl="0"/>
            <a:r>
              <a:rPr lang="fr-FR" sz="3200" b="1" dirty="0"/>
              <a:t>Sélective, </a:t>
            </a:r>
            <a:r>
              <a:rPr lang="fr-FR" sz="3200" dirty="0"/>
              <a:t>elle est ressentie lors de la déglutition des solides ou à la déglutition des liquides ;</a:t>
            </a:r>
          </a:p>
          <a:p>
            <a:pPr lvl="0"/>
            <a:r>
              <a:rPr lang="fr-FR" sz="3200" b="1" dirty="0"/>
              <a:t>Totale, </a:t>
            </a:r>
            <a:r>
              <a:rPr lang="fr-FR" sz="3200" dirty="0"/>
              <a:t>elle est ressentie à la déglutition des solides et  des liquides ;</a:t>
            </a:r>
          </a:p>
          <a:p>
            <a:r>
              <a:rPr lang="fr-FR" sz="3200" b="1" dirty="0"/>
              <a:t>Paradoxale</a:t>
            </a:r>
            <a:r>
              <a:rPr lang="fr-FR" sz="3200" dirty="0"/>
              <a:t>, elle est plus ressentie sur les liquides que sur les solides</a:t>
            </a:r>
          </a:p>
        </p:txBody>
      </p:sp>
    </p:spTree>
    <p:extLst>
      <p:ext uri="{BB962C8B-B14F-4D97-AF65-F5344CB8AC3E}">
        <p14:creationId xmlns:p14="http://schemas.microsoft.com/office/powerpoint/2010/main" val="30324135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FONCTIONNELS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19874"/>
          </a:xfrm>
        </p:spPr>
        <p:txBody>
          <a:bodyPr>
            <a:normAutofit lnSpcReduction="10000"/>
          </a:bodyPr>
          <a:lstStyle/>
          <a:p>
            <a:pPr lvl="0"/>
            <a:r>
              <a:rPr lang="fr-FR" sz="3200" b="1" dirty="0"/>
              <a:t>Causes</a:t>
            </a:r>
            <a:r>
              <a:rPr lang="fr-FR" sz="3200" u="sng" dirty="0"/>
              <a:t> </a:t>
            </a:r>
            <a:endParaRPr lang="fr-FR" sz="3200" dirty="0"/>
          </a:p>
          <a:p>
            <a:pPr lvl="0"/>
            <a:r>
              <a:rPr lang="fr-FR" sz="3200" dirty="0"/>
              <a:t>Gastrite, cause la plus fréquente</a:t>
            </a:r>
          </a:p>
          <a:p>
            <a:pPr lvl="0"/>
            <a:r>
              <a:rPr lang="fr-FR" sz="3200" dirty="0"/>
              <a:t>Ulcère gastrique ou duodénal</a:t>
            </a:r>
          </a:p>
          <a:p>
            <a:pPr lvl="0"/>
            <a:r>
              <a:rPr lang="fr-FR" sz="3200" dirty="0"/>
              <a:t>Tumeur de l’estomac</a:t>
            </a:r>
          </a:p>
          <a:p>
            <a:pPr lvl="0"/>
            <a:r>
              <a:rPr lang="fr-FR" sz="3200" dirty="0"/>
              <a:t>Hernie hiatale</a:t>
            </a:r>
          </a:p>
          <a:p>
            <a:pPr lvl="0"/>
            <a:r>
              <a:rPr lang="fr-FR" sz="3200" dirty="0"/>
              <a:t>Hépatite</a:t>
            </a:r>
          </a:p>
          <a:p>
            <a:pPr lvl="0"/>
            <a:r>
              <a:rPr lang="fr-FR" sz="3200" dirty="0"/>
              <a:t>Pancréatite</a:t>
            </a:r>
          </a:p>
          <a:p>
            <a:pPr lvl="0"/>
            <a:r>
              <a:rPr lang="fr-FR" sz="3200" dirty="0"/>
              <a:t>Parasitoses (tænia)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6385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FONCTIONNELS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sz="4000" b="1" dirty="0"/>
              <a:t>Causes extradigestives</a:t>
            </a:r>
          </a:p>
          <a:p>
            <a:pPr lvl="0"/>
            <a:r>
              <a:rPr lang="fr-FR" sz="4000" dirty="0"/>
              <a:t>Tuberculose </a:t>
            </a:r>
          </a:p>
          <a:p>
            <a:pPr lvl="0"/>
            <a:r>
              <a:rPr lang="fr-FR" sz="4000" dirty="0"/>
              <a:t>Insuffisance cardiaque</a:t>
            </a:r>
          </a:p>
          <a:p>
            <a:pPr lvl="0"/>
            <a:r>
              <a:rPr lang="fr-FR" sz="4000" dirty="0"/>
              <a:t>Insuffisance rénale</a:t>
            </a:r>
          </a:p>
          <a:p>
            <a:pPr lvl="0"/>
            <a:r>
              <a:rPr lang="fr-FR" sz="4000" dirty="0"/>
              <a:t>Insuffisance rénale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1858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FONCTIONNELS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123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fr-FR" sz="3600" b="1" dirty="0"/>
              <a:t>Les troubles du </a:t>
            </a:r>
            <a:r>
              <a:rPr lang="fr-FR" sz="3600" b="1" dirty="0" smtClean="0"/>
              <a:t>transit</a:t>
            </a:r>
          </a:p>
          <a:p>
            <a:pPr lvl="0"/>
            <a:r>
              <a:rPr lang="fr-FR" sz="3600" b="1" dirty="0"/>
              <a:t>La constipation </a:t>
            </a:r>
            <a:endParaRPr lang="fr-FR" sz="3600" dirty="0"/>
          </a:p>
          <a:p>
            <a:r>
              <a:rPr lang="fr-FR" sz="3600" dirty="0"/>
              <a:t>C’est un retard à l’évacuation des selles au-delà de 2 à 3 jours au moins. C’est une </a:t>
            </a:r>
            <a:r>
              <a:rPr lang="fr-FR" sz="3600" dirty="0" err="1"/>
              <a:t>surdigestion</a:t>
            </a:r>
            <a:r>
              <a:rPr lang="fr-FR" sz="3600" dirty="0"/>
              <a:t> des selles. </a:t>
            </a:r>
          </a:p>
          <a:p>
            <a:r>
              <a:rPr lang="fr-FR" sz="3600" dirty="0"/>
              <a:t>Par rapport au nombre de défécation, est constipé, le sujet ayant moins de trois (03) selles par semaine. </a:t>
            </a:r>
          </a:p>
          <a:p>
            <a:r>
              <a:rPr lang="fr-FR" sz="3600" dirty="0"/>
              <a:t>Par rapport à la qualité, c’est l’émission de selles dures et sèches.</a:t>
            </a:r>
            <a:endParaRPr lang="fr-FR" sz="3600" b="1" dirty="0" smtClean="0"/>
          </a:p>
          <a:p>
            <a:pPr lvl="0"/>
            <a:endParaRPr lang="fr-FR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83326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FONCTIONNELS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2972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fr-FR" sz="4000" b="1" dirty="0"/>
              <a:t>Les troubles du </a:t>
            </a:r>
            <a:r>
              <a:rPr lang="fr-FR" sz="4000" b="1" dirty="0" smtClean="0"/>
              <a:t>transit</a:t>
            </a:r>
          </a:p>
          <a:p>
            <a:pPr lvl="0"/>
            <a:r>
              <a:rPr lang="fr-FR" sz="4000" b="1" dirty="0"/>
              <a:t>Le fécalome </a:t>
            </a:r>
            <a:endParaRPr lang="fr-FR" sz="4000" dirty="0"/>
          </a:p>
          <a:p>
            <a:r>
              <a:rPr lang="fr-FR" sz="4000" b="1" dirty="0"/>
              <a:t>C’</a:t>
            </a:r>
            <a:r>
              <a:rPr lang="fr-FR" sz="4000" dirty="0"/>
              <a:t>est l’accumulation d’un volume important de matières fécales sèches (ou déshydratées) au niveau du rectum</a:t>
            </a:r>
            <a:r>
              <a:rPr lang="fr-FR" sz="4000" dirty="0" smtClean="0"/>
              <a:t>.</a:t>
            </a:r>
            <a:endParaRPr lang="fr-FR" sz="4000" dirty="0"/>
          </a:p>
          <a:p>
            <a:pPr lvl="0"/>
            <a:r>
              <a:rPr lang="fr-FR" sz="4000" b="1" dirty="0"/>
              <a:t>La diarrhée</a:t>
            </a:r>
            <a:r>
              <a:rPr lang="fr-FR" sz="4000" dirty="0"/>
              <a:t> : </a:t>
            </a:r>
          </a:p>
          <a:p>
            <a:r>
              <a:rPr lang="fr-FR" sz="4000" dirty="0"/>
              <a:t>C’est une évacuation trop fréquente, de selles trop liquides et trop abondantes (plus de 300g/24h).</a:t>
            </a:r>
          </a:p>
          <a:p>
            <a:r>
              <a:rPr lang="fr-FR" sz="4000" dirty="0"/>
              <a:t> </a:t>
            </a:r>
          </a:p>
          <a:p>
            <a:pPr lvl="0"/>
            <a:endParaRPr lang="fr-FR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44278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FONCTIONNELS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16843"/>
          </a:xfrm>
        </p:spPr>
        <p:txBody>
          <a:bodyPr/>
          <a:lstStyle/>
          <a:p>
            <a:pPr lvl="0"/>
            <a:r>
              <a:rPr lang="fr-FR" sz="3600" b="1" dirty="0"/>
              <a:t>Les troubles du </a:t>
            </a:r>
            <a:r>
              <a:rPr lang="fr-FR" sz="3600" b="1" dirty="0" smtClean="0"/>
              <a:t>transit</a:t>
            </a:r>
          </a:p>
          <a:p>
            <a:pPr lvl="0"/>
            <a:r>
              <a:rPr lang="fr-FR" sz="3600" b="1" dirty="0"/>
              <a:t>La Nausée</a:t>
            </a:r>
            <a:r>
              <a:rPr lang="fr-FR" sz="3600" dirty="0"/>
              <a:t> :</a:t>
            </a:r>
          </a:p>
          <a:p>
            <a:r>
              <a:rPr lang="fr-FR" sz="3600" dirty="0"/>
              <a:t>C’est une sensation de</a:t>
            </a:r>
            <a:r>
              <a:rPr lang="fr-FR" sz="3600" b="1" dirty="0"/>
              <a:t> </a:t>
            </a:r>
            <a:r>
              <a:rPr lang="fr-FR" sz="3600" dirty="0"/>
              <a:t>malaise due à l’envie de </a:t>
            </a:r>
            <a:r>
              <a:rPr lang="fr-FR" sz="3600" dirty="0" smtClean="0"/>
              <a:t>vomir</a:t>
            </a:r>
            <a:endParaRPr lang="fr-FR" sz="3600" dirty="0"/>
          </a:p>
          <a:p>
            <a:pPr lvl="0"/>
            <a:r>
              <a:rPr lang="fr-FR" sz="3600" b="1" dirty="0"/>
              <a:t>Le vomissement : </a:t>
            </a:r>
            <a:endParaRPr lang="fr-FR" sz="3600" dirty="0"/>
          </a:p>
          <a:p>
            <a:r>
              <a:rPr lang="fr-FR" sz="3600" dirty="0"/>
              <a:t>C’est le rejet actif par la bouche de tout ou partie du contenu de l’estomac</a:t>
            </a:r>
            <a:endParaRPr lang="fr-FR" sz="3600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98073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LES SIGNES DE L’EXAMEN CLINIQUES OU SIGNES PHYSIQUES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5763" y="2133599"/>
            <a:ext cx="10628849" cy="4724401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endParaRPr lang="fr-FR" b="1" dirty="0"/>
          </a:p>
          <a:p>
            <a:pPr lvl="0"/>
            <a:r>
              <a:rPr lang="fr-FR" sz="3200" b="1" dirty="0"/>
              <a:t>L’inspection</a:t>
            </a:r>
            <a:r>
              <a:rPr lang="fr-FR" sz="3200" dirty="0"/>
              <a:t> permet d’observer</a:t>
            </a:r>
          </a:p>
          <a:p>
            <a:pPr lvl="0"/>
            <a:r>
              <a:rPr lang="fr-FR" sz="3200" dirty="0"/>
              <a:t>La langue: peut-être sèche et fendillée indiquant une déshydratation ou une langue saburrale indiquant une infection localisée sur le tube digestif.</a:t>
            </a:r>
          </a:p>
          <a:p>
            <a:pPr lvl="0"/>
            <a:r>
              <a:rPr lang="fr-FR" sz="3200" dirty="0"/>
              <a:t>L’abdomen: peut montrer une abolition ou une diminution de la respiration abdominale ou une augmentation du volume abdominale signalant la présence d’air, de liquide ou de masse abdominale.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9275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DE L’EXAMEN CLINIQUES OU SIGNES PHYSIQUES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81825" y="2133599"/>
            <a:ext cx="10422787" cy="4344473"/>
          </a:xfrm>
        </p:spPr>
        <p:txBody>
          <a:bodyPr/>
          <a:lstStyle/>
          <a:p>
            <a:pPr lvl="0"/>
            <a:r>
              <a:rPr lang="fr-FR" sz="3200" b="1" dirty="0"/>
              <a:t>La palpation </a:t>
            </a:r>
            <a:r>
              <a:rPr lang="fr-FR" sz="3200" dirty="0"/>
              <a:t>permet de trouver :</a:t>
            </a:r>
          </a:p>
          <a:p>
            <a:pPr lvl="0"/>
            <a:r>
              <a:rPr lang="fr-FR" sz="3200" dirty="0"/>
              <a:t>Un point douloureux abdominal</a:t>
            </a:r>
          </a:p>
          <a:p>
            <a:pPr lvl="0"/>
            <a:r>
              <a:rPr lang="fr-FR" sz="3200" dirty="0"/>
              <a:t>Une contracture permanente des muscles abdominaux tels qu’un ventre de bois, un signe d’inflammation d’organes sous-jacents.</a:t>
            </a:r>
          </a:p>
          <a:p>
            <a:pPr lvl="0"/>
            <a:r>
              <a:rPr lang="fr-FR" sz="3200" dirty="0"/>
              <a:t>Un gargouillement des fosses iliaques expliquent la présence de gaz dans le colon.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2732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DE L’EXAMEN CLINIQUES OU SIGNES PHYSIQUES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2428" y="2133599"/>
            <a:ext cx="11230378" cy="5194480"/>
          </a:xfrm>
        </p:spPr>
        <p:txBody>
          <a:bodyPr>
            <a:noAutofit/>
          </a:bodyPr>
          <a:lstStyle/>
          <a:p>
            <a:pPr lvl="0"/>
            <a:r>
              <a:rPr lang="fr-FR" sz="3200" b="1" dirty="0"/>
              <a:t>La percussion recherche</a:t>
            </a:r>
            <a:endParaRPr lang="fr-FR" sz="3200" dirty="0"/>
          </a:p>
          <a:p>
            <a:r>
              <a:rPr lang="fr-FR" sz="3200" dirty="0" smtClean="0"/>
              <a:t>Consiste </a:t>
            </a:r>
            <a:r>
              <a:rPr lang="fr-FR" sz="3200" dirty="0"/>
              <a:t>à frapper légèrement des doigts une région abdominale tout en écoutant le bruit </a:t>
            </a:r>
            <a:r>
              <a:rPr lang="fr-FR" sz="3200" dirty="0" smtClean="0"/>
              <a:t>qui </a:t>
            </a:r>
            <a:r>
              <a:rPr lang="fr-FR" sz="3200" dirty="0"/>
              <a:t>en découle pour apprécier les qualités d’un tissu ou d’un organe. Exemple :</a:t>
            </a:r>
          </a:p>
          <a:p>
            <a:pPr lvl="0"/>
            <a:r>
              <a:rPr lang="fr-FR" sz="3200" b="1" dirty="0"/>
              <a:t>Une matité</a:t>
            </a:r>
            <a:r>
              <a:rPr lang="fr-FR" sz="3200" dirty="0"/>
              <a:t> (absence de timbre sonore) exprime une </a:t>
            </a:r>
            <a:r>
              <a:rPr lang="fr-FR" sz="3200" dirty="0" smtClean="0"/>
              <a:t>induration (</a:t>
            </a:r>
            <a:r>
              <a:rPr lang="fr-FR" sz="3200" dirty="0" err="1" smtClean="0"/>
              <a:t>dircissement</a:t>
            </a:r>
            <a:r>
              <a:rPr lang="fr-FR" sz="3200" dirty="0" smtClean="0"/>
              <a:t>)</a:t>
            </a:r>
            <a:endParaRPr lang="fr-FR" sz="3200" dirty="0"/>
          </a:p>
          <a:p>
            <a:pPr lvl="0"/>
            <a:r>
              <a:rPr lang="fr-FR" sz="3200" b="1" dirty="0"/>
              <a:t>Un tympanisme</a:t>
            </a:r>
            <a:r>
              <a:rPr lang="fr-FR" sz="3200" dirty="0"/>
              <a:t> (présence de timbre sonore) signifie une distension de l’organe par du gaz.</a:t>
            </a:r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294038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DE L’EXAMEN CLINIQUES OU SIGNES PHYSIQUES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62885" y="2133599"/>
            <a:ext cx="10641727" cy="4524777"/>
          </a:xfrm>
        </p:spPr>
        <p:txBody>
          <a:bodyPr>
            <a:normAutofit lnSpcReduction="10000"/>
          </a:bodyPr>
          <a:lstStyle/>
          <a:p>
            <a:pPr lvl="0"/>
            <a:r>
              <a:rPr lang="fr-FR" sz="3600" b="1" dirty="0"/>
              <a:t>L’Auscultation</a:t>
            </a:r>
            <a:endParaRPr lang="fr-FR" sz="3600" dirty="0"/>
          </a:p>
          <a:p>
            <a:r>
              <a:rPr lang="fr-FR" sz="3600" dirty="0"/>
              <a:t>Permet de retrouver des bruits anormaux abdominaux  comme un gargouillement. </a:t>
            </a:r>
          </a:p>
          <a:p>
            <a:pPr lvl="0"/>
            <a:r>
              <a:rPr lang="fr-FR" sz="3600" b="1" dirty="0"/>
              <a:t>Le toucher rectal  </a:t>
            </a:r>
            <a:endParaRPr lang="fr-FR" sz="3600" dirty="0"/>
          </a:p>
          <a:p>
            <a:r>
              <a:rPr lang="fr-FR" sz="3600" dirty="0"/>
              <a:t>C’est l’exploration du rectum et des organes pelviens à l’aide du doigt pour apprécier leurs </a:t>
            </a:r>
            <a:r>
              <a:rPr lang="fr-FR" sz="3600" dirty="0" smtClean="0"/>
              <a:t>aspects, </a:t>
            </a:r>
            <a:r>
              <a:rPr lang="fr-FR" sz="3600" dirty="0"/>
              <a:t>leurs formes et leurs consistances.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59807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AUTRES SYMPTOMES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62130" y="2133600"/>
            <a:ext cx="10242482" cy="4724400"/>
          </a:xfrm>
        </p:spPr>
        <p:txBody>
          <a:bodyPr>
            <a:noAutofit/>
          </a:bodyPr>
          <a:lstStyle/>
          <a:p>
            <a:pPr lvl="0"/>
            <a:r>
              <a:rPr lang="fr-FR" sz="3200" b="1" dirty="0"/>
              <a:t>LES HEMORRAGIES </a:t>
            </a:r>
            <a:r>
              <a:rPr lang="fr-FR" sz="3200" b="1" dirty="0" smtClean="0"/>
              <a:t>DIGESTIVES</a:t>
            </a:r>
            <a:endParaRPr lang="fr-FR" sz="3200" dirty="0"/>
          </a:p>
          <a:p>
            <a:r>
              <a:rPr lang="fr-FR" sz="3200" dirty="0"/>
              <a:t>C’est la perte de sang par voie digestive. Il peut s’agir de : </a:t>
            </a:r>
          </a:p>
          <a:p>
            <a:pPr lvl="0"/>
            <a:r>
              <a:rPr lang="fr-FR" sz="3200" dirty="0"/>
              <a:t>L’hématémèse : c’est le rejet de sang rouge ou noire par la bouche au cours d’un effort de vomissement ; </a:t>
            </a:r>
          </a:p>
          <a:p>
            <a:r>
              <a:rPr lang="fr-FR" sz="3200" dirty="0"/>
              <a:t>La rectorragie : c’est une émission de sang rouge non digéré par l’anus dont l’origine est le rectum </a:t>
            </a:r>
          </a:p>
        </p:txBody>
      </p:sp>
    </p:spTree>
    <p:extLst>
      <p:ext uri="{BB962C8B-B14F-4D97-AF65-F5344CB8AC3E}">
        <p14:creationId xmlns:p14="http://schemas.microsoft.com/office/powerpoint/2010/main" val="2845914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SIGNES FONCTIONNELS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28800" lvl="4" indent="0">
              <a:buNone/>
            </a:pPr>
            <a:r>
              <a:rPr lang="fr-FR" sz="4000" b="1" dirty="0" smtClean="0"/>
              <a:t>ETIOLOGIES</a:t>
            </a:r>
            <a:endParaRPr lang="fr-FR" sz="4000" b="1" dirty="0"/>
          </a:p>
          <a:p>
            <a:pPr lvl="0"/>
            <a:r>
              <a:rPr lang="fr-FR" sz="4000" dirty="0"/>
              <a:t>Cancer de l’œsophage</a:t>
            </a:r>
          </a:p>
          <a:p>
            <a:pPr lvl="0"/>
            <a:r>
              <a:rPr lang="fr-FR" sz="4000" dirty="0"/>
              <a:t>Tumeurs bénignes</a:t>
            </a:r>
          </a:p>
          <a:p>
            <a:pPr lvl="0"/>
            <a:r>
              <a:rPr lang="fr-FR" sz="4000" dirty="0"/>
              <a:t>Œsophagites</a:t>
            </a:r>
          </a:p>
          <a:p>
            <a:pPr lvl="0"/>
            <a:r>
              <a:rPr lang="fr-FR" sz="4000" dirty="0" err="1"/>
              <a:t>Goître</a:t>
            </a:r>
            <a:endParaRPr lang="fr-FR" sz="4000" dirty="0"/>
          </a:p>
          <a:p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6743922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AUTRES SYMPTOMES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sz="3200" b="1" dirty="0"/>
              <a:t>LES HEMORRAGIES DIGESTIVES</a:t>
            </a:r>
            <a:endParaRPr lang="fr-FR" sz="3200" dirty="0"/>
          </a:p>
          <a:p>
            <a:r>
              <a:rPr lang="fr-FR" sz="3200" dirty="0"/>
              <a:t>Le Méléna : c’est une émission de sang noir digéré par l’anus, d’odeur nauséabonde et de consistance goudron.</a:t>
            </a:r>
          </a:p>
        </p:txBody>
      </p:sp>
    </p:spTree>
    <p:extLst>
      <p:ext uri="{BB962C8B-B14F-4D97-AF65-F5344CB8AC3E}">
        <p14:creationId xmlns:p14="http://schemas.microsoft.com/office/powerpoint/2010/main" val="35243870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LES HEMORRAGIES DIGESTIVES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13645" y="2133600"/>
            <a:ext cx="10190967" cy="415129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fr-FR" sz="4000" dirty="0"/>
              <a:t>Causes fréquentes</a:t>
            </a:r>
          </a:p>
          <a:p>
            <a:pPr lvl="0"/>
            <a:r>
              <a:rPr lang="fr-FR" sz="4000" dirty="0"/>
              <a:t>Ulcères gastroduodénal</a:t>
            </a:r>
          </a:p>
          <a:p>
            <a:pPr lvl="0"/>
            <a:r>
              <a:rPr lang="fr-FR" sz="4000" dirty="0"/>
              <a:t>Lésions aigues abdominale</a:t>
            </a:r>
          </a:p>
          <a:p>
            <a:pPr lvl="0"/>
            <a:r>
              <a:rPr lang="fr-FR" sz="4000" dirty="0"/>
              <a:t>Rupture de varice </a:t>
            </a:r>
            <a:r>
              <a:rPr lang="fr-FR" sz="4000" dirty="0" smtClean="0"/>
              <a:t>œsophagienne (dilatation des veines dans la partie inférieure du tube allant de la gorge à l’estomac)</a:t>
            </a:r>
            <a:endParaRPr lang="fr-FR" sz="4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62586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>
                <a:solidFill>
                  <a:prstClr val="black">
                    <a:lumMod val="85000"/>
                    <a:lumOff val="15000"/>
                  </a:prstClr>
                </a:solidFill>
              </a:rPr>
              <a:t>LES HEMORRAGIES DIGESTIVES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sz="3600" b="1" dirty="0"/>
              <a:t>L’ascite </a:t>
            </a:r>
            <a:endParaRPr lang="fr-FR" sz="3600" dirty="0"/>
          </a:p>
          <a:p>
            <a:pPr marL="0" lvl="0" indent="0">
              <a:buNone/>
            </a:pPr>
            <a:endParaRPr lang="fr-FR" sz="3600" dirty="0"/>
          </a:p>
          <a:p>
            <a:r>
              <a:rPr lang="fr-FR" sz="3600" dirty="0"/>
              <a:t>C’est la présence de liquide dans la cavité péritonéale, entraînant une augmentation du volume abdominale qui paraît distendu.</a:t>
            </a:r>
          </a:p>
        </p:txBody>
      </p:sp>
    </p:spTree>
    <p:extLst>
      <p:ext uri="{BB962C8B-B14F-4D97-AF65-F5344CB8AC3E}">
        <p14:creationId xmlns:p14="http://schemas.microsoft.com/office/powerpoint/2010/main" val="34535134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L’ASCITE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3600" b="1" dirty="0"/>
              <a:t>Causes</a:t>
            </a:r>
          </a:p>
          <a:p>
            <a:pPr lvl="0"/>
            <a:r>
              <a:rPr lang="fr-FR" sz="3600" dirty="0"/>
              <a:t>Cirrhose</a:t>
            </a:r>
          </a:p>
          <a:p>
            <a:pPr lvl="0"/>
            <a:r>
              <a:rPr lang="fr-FR" sz="3600" dirty="0"/>
              <a:t>Insuffisance cardiaque </a:t>
            </a:r>
          </a:p>
          <a:p>
            <a:pPr lvl="0"/>
            <a:r>
              <a:rPr lang="fr-FR" sz="3600" dirty="0"/>
              <a:t>Péricardite  </a:t>
            </a:r>
          </a:p>
          <a:p>
            <a:r>
              <a:rPr lang="fr-FR" sz="3600" dirty="0"/>
              <a:t> 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42902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4248" y="2133600"/>
            <a:ext cx="10680364" cy="4614930"/>
          </a:xfrm>
        </p:spPr>
        <p:txBody>
          <a:bodyPr>
            <a:normAutofit/>
          </a:bodyPr>
          <a:lstStyle/>
          <a:p>
            <a:r>
              <a:rPr lang="fr-FR" b="1" dirty="0"/>
              <a:t>LES </a:t>
            </a:r>
            <a:r>
              <a:rPr lang="fr-FR" b="1" dirty="0" smtClean="0"/>
              <a:t>HEMORROÏDES</a:t>
            </a:r>
          </a:p>
          <a:p>
            <a:r>
              <a:rPr lang="fr-FR" sz="3200" dirty="0" smtClean="0"/>
              <a:t>résultent </a:t>
            </a:r>
            <a:r>
              <a:rPr lang="fr-FR" sz="3200" dirty="0"/>
              <a:t>d’une hypertrophie du système veineux qui entoure le canal anal et se présente sous forme de grappe. Les plexus hémorroïdaires sont des structures vasculaires normales : le plexus hémorroïdaire externe, sous-cutané, peu ou pas visible spontanément et, le plexus  artério-veineux interne, sous muqueux, visible uniquement au cours d’une anuscopie.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8207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b="1" dirty="0"/>
              <a:t>LES COLOPATHIES FONCTIONNELLES  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On définit sous ce nom les troubles du fonctionnement du colon sans lésion décelable</a:t>
            </a:r>
          </a:p>
        </p:txBody>
      </p:sp>
    </p:spTree>
    <p:extLst>
      <p:ext uri="{BB962C8B-B14F-4D97-AF65-F5344CB8AC3E}">
        <p14:creationId xmlns:p14="http://schemas.microsoft.com/office/powerpoint/2010/main" val="6019260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LES COLOPATHIES FONCTIONNELLES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85611" y="2133600"/>
            <a:ext cx="10719001" cy="4724400"/>
          </a:xfrm>
        </p:spPr>
        <p:txBody>
          <a:bodyPr>
            <a:noAutofit/>
          </a:bodyPr>
          <a:lstStyle/>
          <a:p>
            <a:pPr lvl="4"/>
            <a:r>
              <a:rPr lang="fr-FR" sz="3200" b="1" dirty="0"/>
              <a:t>Facteurs favorisant</a:t>
            </a:r>
            <a:r>
              <a:rPr lang="fr-FR" sz="3200" dirty="0"/>
              <a:t>s :</a:t>
            </a:r>
          </a:p>
          <a:p>
            <a:pPr lvl="0"/>
            <a:r>
              <a:rPr lang="fr-FR" sz="3200" dirty="0"/>
              <a:t>Hérédité;</a:t>
            </a:r>
          </a:p>
          <a:p>
            <a:pPr lvl="0"/>
            <a:r>
              <a:rPr lang="fr-FR" sz="3200" dirty="0"/>
              <a:t>Alimentation;</a:t>
            </a:r>
          </a:p>
          <a:p>
            <a:pPr lvl="0"/>
            <a:r>
              <a:rPr lang="fr-FR" sz="3200" dirty="0"/>
              <a:t>Dolichocôlon;</a:t>
            </a:r>
          </a:p>
          <a:p>
            <a:pPr lvl="0"/>
            <a:r>
              <a:rPr lang="fr-FR" sz="3200" dirty="0"/>
              <a:t>Anxiété, soucis;</a:t>
            </a:r>
          </a:p>
          <a:p>
            <a:pPr lvl="0"/>
            <a:r>
              <a:rPr lang="fr-FR" sz="3200" dirty="0"/>
              <a:t>Dysenterie amibienne;</a:t>
            </a:r>
          </a:p>
          <a:p>
            <a:r>
              <a:rPr lang="fr-FR" sz="3200" dirty="0"/>
              <a:t>Séquelle de </a:t>
            </a:r>
            <a:r>
              <a:rPr lang="fr-FR" sz="3200" dirty="0" smtClean="0"/>
              <a:t>colite (inflammation colon) </a:t>
            </a:r>
            <a:r>
              <a:rPr lang="fr-FR" sz="3200" dirty="0"/>
              <a:t>infectieuse ou médicamenteuse</a:t>
            </a:r>
          </a:p>
        </p:txBody>
      </p:sp>
    </p:spTree>
    <p:extLst>
      <p:ext uri="{BB962C8B-B14F-4D97-AF65-F5344CB8AC3E}">
        <p14:creationId xmlns:p14="http://schemas.microsoft.com/office/powerpoint/2010/main" val="38072805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L’ICTERE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/>
              <a:t>C’est une coloration jaune des téguments, des conjonctives et des urines foncées</a:t>
            </a:r>
          </a:p>
        </p:txBody>
      </p:sp>
    </p:spTree>
    <p:extLst>
      <p:ext uri="{BB962C8B-B14F-4D97-AF65-F5344CB8AC3E}">
        <p14:creationId xmlns:p14="http://schemas.microsoft.com/office/powerpoint/2010/main" val="4242237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SIGNES FONCTIONNELS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724400"/>
          </a:xfrm>
        </p:spPr>
        <p:txBody>
          <a:bodyPr>
            <a:noAutofit/>
          </a:bodyPr>
          <a:lstStyle/>
          <a:p>
            <a:r>
              <a:rPr lang="fr-FR" sz="3600" dirty="0" smtClean="0"/>
              <a:t>ETIOLOGIES</a:t>
            </a:r>
          </a:p>
          <a:p>
            <a:pPr lvl="0"/>
            <a:r>
              <a:rPr lang="fr-FR" sz="3600" dirty="0"/>
              <a:t>Anévrysme aortique </a:t>
            </a:r>
            <a:r>
              <a:rPr lang="fr-FR" sz="3600" dirty="0" smtClean="0"/>
              <a:t>volumineux (dilatation)</a:t>
            </a:r>
            <a:endParaRPr lang="fr-FR" sz="3600" dirty="0"/>
          </a:p>
          <a:p>
            <a:pPr lvl="0"/>
            <a:r>
              <a:rPr lang="fr-FR" sz="3600" dirty="0"/>
              <a:t>Adénopathies de voisinage</a:t>
            </a:r>
          </a:p>
          <a:p>
            <a:pPr lvl="0"/>
            <a:r>
              <a:rPr lang="fr-FR" sz="3600" dirty="0"/>
              <a:t>Volumineuse hernie hiatale</a:t>
            </a:r>
          </a:p>
          <a:p>
            <a:pPr lvl="0"/>
            <a:r>
              <a:rPr lang="fr-FR" sz="3600" dirty="0"/>
              <a:t>Corps étrangers intra œsophagiens…. </a:t>
            </a:r>
          </a:p>
          <a:p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4246279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SIGNES FONCTIONNELS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fr-FR" sz="4800" b="1" dirty="0"/>
              <a:t>Le reflux gastro œsophagien : </a:t>
            </a:r>
            <a:endParaRPr lang="fr-FR" sz="4800" dirty="0"/>
          </a:p>
          <a:p>
            <a:r>
              <a:rPr lang="fr-FR" sz="4800" dirty="0" smtClean="0"/>
              <a:t>Passage </a:t>
            </a:r>
            <a:r>
              <a:rPr lang="fr-FR" sz="4800" dirty="0"/>
              <a:t>involontaire et sans effort de vomissement du contenu gastrique dans l’œsophage qui arrive quelquefois jusqu’à la bouche</a:t>
            </a:r>
          </a:p>
        </p:txBody>
      </p:sp>
    </p:spTree>
    <p:extLst>
      <p:ext uri="{BB962C8B-B14F-4D97-AF65-F5344CB8AC3E}">
        <p14:creationId xmlns:p14="http://schemas.microsoft.com/office/powerpoint/2010/main" val="1182196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SIGNES FONCTIONNELS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42600"/>
          </a:xfrm>
        </p:spPr>
        <p:txBody>
          <a:bodyPr>
            <a:normAutofit fontScale="92500" lnSpcReduction="20000"/>
          </a:bodyPr>
          <a:lstStyle/>
          <a:p>
            <a:r>
              <a:rPr lang="fr-FR" sz="3600" b="1" dirty="0" smtClean="0"/>
              <a:t>Le reflux gastro œsophagien</a:t>
            </a:r>
          </a:p>
          <a:p>
            <a:pPr lvl="3"/>
            <a:r>
              <a:rPr lang="fr-FR" sz="3600" dirty="0"/>
              <a:t>Facteurs favorisants </a:t>
            </a:r>
          </a:p>
          <a:p>
            <a:pPr lvl="0"/>
            <a:r>
              <a:rPr lang="fr-FR" sz="3600" dirty="0"/>
              <a:t>Mauvaise fermeture du cardia ;</a:t>
            </a:r>
          </a:p>
          <a:p>
            <a:pPr lvl="0"/>
            <a:r>
              <a:rPr lang="fr-FR" sz="3600" dirty="0"/>
              <a:t>Augmentation de la pression abdominale ;</a:t>
            </a:r>
          </a:p>
          <a:p>
            <a:pPr lvl="0"/>
            <a:r>
              <a:rPr lang="fr-FR" sz="3600" dirty="0"/>
              <a:t>Diminution de la pression du sphincter inferieur de l’œsophage.</a:t>
            </a:r>
          </a:p>
          <a:p>
            <a:pPr lvl="0"/>
            <a:r>
              <a:rPr lang="fr-FR" sz="3600" dirty="0"/>
              <a:t>Hernie hiatale s’accompagnant d’une douleur retro sternale qui est favorisée par la position coucher.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5414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SIGNES FONCTIONNELS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71224"/>
            <a:ext cx="10515600" cy="498412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fr-FR" sz="4000" b="1" dirty="0"/>
              <a:t>La Hernie hiatale </a:t>
            </a:r>
            <a:endParaRPr lang="fr-FR" sz="4000" dirty="0"/>
          </a:p>
          <a:p>
            <a:pPr marL="0" indent="0">
              <a:buNone/>
            </a:pPr>
            <a:r>
              <a:rPr lang="fr-FR" sz="4000" dirty="0" smtClean="0"/>
              <a:t>Passage </a:t>
            </a:r>
            <a:r>
              <a:rPr lang="fr-FR" sz="4000" dirty="0"/>
              <a:t>d’une partie de l’estomac (grosse tubérosité) à travers l’orifice hiatal du diaphragme (orifice normalement traversé par l’œsophage</a:t>
            </a:r>
            <a:r>
              <a:rPr lang="fr-FR" sz="4000" dirty="0" smtClean="0"/>
              <a:t>).</a:t>
            </a:r>
          </a:p>
          <a:p>
            <a:pPr lvl="0"/>
            <a:r>
              <a:rPr lang="fr-FR" sz="4000" dirty="0"/>
              <a:t>Différentes formes de hernie hiatale</a:t>
            </a:r>
          </a:p>
          <a:p>
            <a:pPr lvl="0"/>
            <a:r>
              <a:rPr lang="fr-FR" sz="4000" b="1" dirty="0"/>
              <a:t>La hernie hiatale</a:t>
            </a:r>
            <a:r>
              <a:rPr lang="fr-FR" sz="4000" dirty="0"/>
              <a:t> </a:t>
            </a:r>
            <a:r>
              <a:rPr lang="fr-FR" sz="4000" b="1" dirty="0"/>
              <a:t>par glissement</a:t>
            </a:r>
            <a:r>
              <a:rPr lang="fr-FR" sz="4000" dirty="0"/>
              <a:t>, où le cardia traverse le diaphragme ;</a:t>
            </a:r>
          </a:p>
          <a:p>
            <a:r>
              <a:rPr lang="fr-FR" sz="4000" b="1" dirty="0"/>
              <a:t>La hernie hiatale</a:t>
            </a:r>
            <a:r>
              <a:rPr lang="fr-FR" sz="4000" dirty="0"/>
              <a:t> </a:t>
            </a:r>
            <a:r>
              <a:rPr lang="fr-FR" sz="4000" b="1" dirty="0"/>
              <a:t>par roulement</a:t>
            </a:r>
            <a:r>
              <a:rPr lang="fr-FR" sz="4000" dirty="0"/>
              <a:t> où la grosse tubérosité de l’estomac traverse le diaphragme.</a:t>
            </a:r>
          </a:p>
        </p:txBody>
      </p:sp>
    </p:spTree>
    <p:extLst>
      <p:ext uri="{BB962C8B-B14F-4D97-AF65-F5344CB8AC3E}">
        <p14:creationId xmlns:p14="http://schemas.microsoft.com/office/powerpoint/2010/main" val="211586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SIGNES FONCTIONNELS</a:t>
            </a:r>
          </a:p>
        </p:txBody>
      </p:sp>
      <p:sp>
        <p:nvSpPr>
          <p:cNvPr id="9" name="AutoShape 8" descr="RÃ©sultat de recherche d'images pour &quot;hernie hiatale&quot;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838200" y="1825624"/>
            <a:ext cx="10515600" cy="503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lvl="0"/>
            <a:r>
              <a:rPr lang="fr-FR" sz="4000" b="1" dirty="0"/>
              <a:t>L’hyper sialorrhée :</a:t>
            </a:r>
          </a:p>
          <a:p>
            <a:pPr marL="0" indent="0">
              <a:buNone/>
            </a:pPr>
            <a:r>
              <a:rPr lang="fr-FR" sz="4000" dirty="0"/>
              <a:t>C’est une salivation </a:t>
            </a:r>
            <a:r>
              <a:rPr lang="fr-FR" sz="4000" dirty="0" smtClean="0"/>
              <a:t>abondante</a:t>
            </a:r>
          </a:p>
          <a:p>
            <a:pPr lvl="0"/>
            <a:r>
              <a:rPr lang="fr-FR" sz="4000" b="1" dirty="0"/>
              <a:t>La douleur </a:t>
            </a:r>
            <a:r>
              <a:rPr lang="fr-FR" sz="4000" b="1" dirty="0" smtClean="0"/>
              <a:t>: préciser:</a:t>
            </a:r>
            <a:endParaRPr lang="fr-FR" sz="4000" b="1" dirty="0"/>
          </a:p>
          <a:p>
            <a:pPr marL="0" lvl="0" indent="0">
              <a:buNone/>
            </a:pPr>
            <a:r>
              <a:rPr lang="fr-FR" sz="4000" dirty="0" smtClean="0"/>
              <a:t>Caractéristiques:</a:t>
            </a:r>
            <a:endParaRPr lang="fr-FR" sz="4000" dirty="0"/>
          </a:p>
          <a:p>
            <a:pPr lvl="0"/>
            <a:r>
              <a:rPr lang="fr-FR" sz="4000" b="1" dirty="0" smtClean="0"/>
              <a:t>Siège:</a:t>
            </a:r>
            <a:r>
              <a:rPr lang="fr-FR" sz="4000" dirty="0" smtClean="0"/>
              <a:t> oriente </a:t>
            </a:r>
            <a:r>
              <a:rPr lang="fr-FR" sz="4000" dirty="0"/>
              <a:t>grossièrement vers un organe situé dans l’une des 09 régions anatomiques de l’abdomen ;</a:t>
            </a:r>
          </a:p>
          <a:p>
            <a:pPr lvl="0"/>
            <a:r>
              <a:rPr lang="fr-FR" sz="4000" b="1" dirty="0"/>
              <a:t>Type</a:t>
            </a:r>
            <a:r>
              <a:rPr lang="fr-FR" sz="4000" dirty="0"/>
              <a:t> : crampes, brûlures, pesanteurs, barres, torsions, broiements, coliques paroxystiques;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094367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</a:rPr>
              <a:t>LES SIGNES FONCTIONNELS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1389"/>
          </a:xfrm>
        </p:spPr>
        <p:txBody>
          <a:bodyPr>
            <a:normAutofit lnSpcReduction="10000"/>
          </a:bodyPr>
          <a:lstStyle/>
          <a:p>
            <a:r>
              <a:rPr lang="fr-FR" sz="3600" b="1" dirty="0" smtClean="0"/>
              <a:t>Caractéristiques de la douleur:</a:t>
            </a:r>
          </a:p>
          <a:p>
            <a:pPr lvl="0"/>
            <a:r>
              <a:rPr lang="fr-FR" sz="3600" b="1" dirty="0"/>
              <a:t>Irradiation</a:t>
            </a:r>
            <a:r>
              <a:rPr lang="fr-FR" sz="3600" dirty="0"/>
              <a:t> : </a:t>
            </a:r>
            <a:r>
              <a:rPr lang="fr-FR" sz="3600" dirty="0" smtClean="0"/>
              <a:t>trajets </a:t>
            </a:r>
            <a:r>
              <a:rPr lang="fr-FR" sz="3600" dirty="0"/>
              <a:t>décrits par les douleurs (ascendant, descendant, en ceinture, dorsales, lombaires ou dorsolombaires) </a:t>
            </a:r>
          </a:p>
          <a:p>
            <a:pPr lvl="0"/>
            <a:r>
              <a:rPr lang="fr-FR" sz="3600" b="1" dirty="0"/>
              <a:t>Facteurs déclenchant – calmant</a:t>
            </a:r>
            <a:r>
              <a:rPr lang="fr-FR" sz="3600" dirty="0"/>
              <a:t> : la douleur digestive est exceptionnellement permanente. Elle est le plus souvent intermittente déclenchée ou calmée par l’alimentation;</a:t>
            </a:r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096031811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314</TotalTime>
  <Words>696</Words>
  <Application>Microsoft Office PowerPoint</Application>
  <PresentationFormat>Grand écran</PresentationFormat>
  <Paragraphs>187</Paragraphs>
  <Slides>37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41" baseType="lpstr">
      <vt:lpstr>Arial</vt:lpstr>
      <vt:lpstr>Century Gothic</vt:lpstr>
      <vt:lpstr>Wingdings 3</vt:lpstr>
      <vt:lpstr>Brin</vt:lpstr>
      <vt:lpstr>SEMIOLOGIE DES PATHOLOGIES DIGESTIVES</vt:lpstr>
      <vt:lpstr>LES SIGNES FONCTIONNELS</vt:lpstr>
      <vt:lpstr>LES SIGNES FONCTIONNELS</vt:lpstr>
      <vt:lpstr>LES SIGNES FONCTIONNELS</vt:lpstr>
      <vt:lpstr>LES SIGNES FONCTIONNELS</vt:lpstr>
      <vt:lpstr>LES SIGNES FONCTIONNELS</vt:lpstr>
      <vt:lpstr>LES SIGNES FONCTIONNELS</vt:lpstr>
      <vt:lpstr>LES SIGNES FONCTIONNELS</vt:lpstr>
      <vt:lpstr>LES SIGNES FONCTIONNELS</vt:lpstr>
      <vt:lpstr>SIGNES FONCTIONNELS </vt:lpstr>
      <vt:lpstr>LES SIGNES FONCTIONNELS</vt:lpstr>
      <vt:lpstr>LES SIGNES FONCTIONNELS</vt:lpstr>
      <vt:lpstr>Présentation PowerPoint</vt:lpstr>
      <vt:lpstr>Présentation PowerPoint</vt:lpstr>
      <vt:lpstr>Présentation PowerPoint</vt:lpstr>
      <vt:lpstr>LES SIGNES FONCTIONNELS</vt:lpstr>
      <vt:lpstr>LES SIGNES FONCTIONNELS</vt:lpstr>
      <vt:lpstr>LES SIGNES FONCTIONNELS</vt:lpstr>
      <vt:lpstr>LES SIGNES FONCTIONNELS</vt:lpstr>
      <vt:lpstr>LES SIGNES FONCTIONNELS</vt:lpstr>
      <vt:lpstr>LES SIGNES FONCTIONNELS</vt:lpstr>
      <vt:lpstr>LES SIGNES FONCTIONNELS</vt:lpstr>
      <vt:lpstr>LES SIGNES FONCTIONNELS</vt:lpstr>
      <vt:lpstr>LES SIGNES FONCTIONNELS</vt:lpstr>
      <vt:lpstr> LES SIGNES DE L’EXAMEN CLINIQUES OU SIGNES PHYSIQUES</vt:lpstr>
      <vt:lpstr>LES SIGNES DE L’EXAMEN CLINIQUES OU SIGNES PHYSIQUES</vt:lpstr>
      <vt:lpstr>LES SIGNES DE L’EXAMEN CLINIQUES OU SIGNES PHYSIQUES</vt:lpstr>
      <vt:lpstr>LES SIGNES DE L’EXAMEN CLINIQUES OU SIGNES PHYSIQUES</vt:lpstr>
      <vt:lpstr>LES AUTRES SYMPTOMES</vt:lpstr>
      <vt:lpstr>LES AUTRES SYMPTOMES</vt:lpstr>
      <vt:lpstr>LES HEMORRAGIES DIGESTIVES</vt:lpstr>
      <vt:lpstr>LES HEMORRAGIES DIGESTIVES</vt:lpstr>
      <vt:lpstr>L’ASCITE</vt:lpstr>
      <vt:lpstr>Présentation PowerPoint</vt:lpstr>
      <vt:lpstr>LES COLOPATHIES FONCTIONNELLES   </vt:lpstr>
      <vt:lpstr>LES COLOPATHIES FONCTIONNELLES</vt:lpstr>
      <vt:lpstr>L’ICTERE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SEMIOLOGIE DES PATHOLOGIES DIGESTIVES</dc:title>
  <dc:creator>kouamé_félix</dc:creator>
  <cp:lastModifiedBy>user</cp:lastModifiedBy>
  <cp:revision>34</cp:revision>
  <dcterms:created xsi:type="dcterms:W3CDTF">2020-02-10T21:01:31Z</dcterms:created>
  <dcterms:modified xsi:type="dcterms:W3CDTF">2023-04-05T12:25:28Z</dcterms:modified>
</cp:coreProperties>
</file>