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95" r:id="rId18"/>
    <p:sldId id="296" r:id="rId19"/>
    <p:sldId id="272" r:id="rId20"/>
    <p:sldId id="273" r:id="rId21"/>
    <p:sldId id="274" r:id="rId22"/>
    <p:sldId id="275" r:id="rId23"/>
    <p:sldId id="276" r:id="rId24"/>
    <p:sldId id="277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0D9"/>
    <a:srgbClr val="FFCCCC"/>
    <a:srgbClr val="EC732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69" d="100"/>
          <a:sy n="69" d="100"/>
        </p:scale>
        <p:origin x="768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0" Type="http://schemas.openxmlformats.org/officeDocument/2006/relationships/slide" Target="slides/slide19.xml"/><Relationship Id="rId41" Type="http://schemas.openxmlformats.org/officeDocument/2006/relationships/slide" Target="slides/slide40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'accuei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fr-FR"/>
              <a:t>Modifier le style des sous-titres du masque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30637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73816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35523010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433540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e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solidDmnd">
          <a:fgClr>
            <a:schemeClr val="bg1">
              <a:lumMod val="95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66337" y="773722"/>
            <a:ext cx="10317480" cy="8159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US" dirty="0"/>
          </a:p>
        </p:txBody>
      </p:sp>
      <p:sp>
        <p:nvSpPr>
          <p:cNvPr id="7" name="ZoneTexte 6"/>
          <p:cNvSpPr txBox="1"/>
          <p:nvPr userDrawn="1"/>
        </p:nvSpPr>
        <p:spPr>
          <a:xfrm>
            <a:off x="-2068" y="6628503"/>
            <a:ext cx="12204000" cy="252000"/>
          </a:xfrm>
          <a:prstGeom prst="rect">
            <a:avLst/>
          </a:prstGeom>
          <a:solidFill>
            <a:srgbClr val="00B050"/>
          </a:solidFill>
          <a:ln w="12700" cmpd="sng">
            <a:solidFill>
              <a:srgbClr val="00B050"/>
            </a:solidFill>
          </a:ln>
        </p:spPr>
        <p:txBody>
          <a:bodyPr wrap="square" tIns="0" bIns="0" rtlCol="0" anchor="b">
            <a:spAutoFit/>
          </a:bodyPr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FR" sz="1400" dirty="0">
              <a:solidFill>
                <a:schemeClr val="bg1"/>
              </a:solidFill>
              <a:latin typeface="Arial Black" pitchFamily="34" charset="0"/>
            </a:endParaRPr>
          </a:p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400" dirty="0" err="1">
                <a:solidFill>
                  <a:schemeClr val="bg1"/>
                </a:solidFill>
                <a:latin typeface="Arial Black" pitchFamily="34" charset="0"/>
              </a:rPr>
              <a:t>Blvd</a:t>
            </a:r>
            <a:r>
              <a:rPr lang="fr-FR" sz="1400" dirty="0">
                <a:solidFill>
                  <a:schemeClr val="bg1"/>
                </a:solidFill>
                <a:latin typeface="Arial Black" pitchFamily="34" charset="0"/>
              </a:rPr>
              <a:t> de Marseille, 18 BP 720 Abidjan 18, Tel.: (225) 21005660 / 21001906 – Email: info@infas.ci – site web: www.infas.ci</a:t>
            </a:r>
          </a:p>
        </p:txBody>
      </p:sp>
      <p:sp>
        <p:nvSpPr>
          <p:cNvPr id="8" name="ZoneTexte 7"/>
          <p:cNvSpPr txBox="1"/>
          <p:nvPr userDrawn="1"/>
        </p:nvSpPr>
        <p:spPr>
          <a:xfrm>
            <a:off x="0" y="6274189"/>
            <a:ext cx="12192000" cy="307777"/>
          </a:xfrm>
          <a:prstGeom prst="rect">
            <a:avLst/>
          </a:prstGeom>
          <a:solidFill>
            <a:srgbClr val="EC7320"/>
          </a:solidFill>
        </p:spPr>
        <p:txBody>
          <a:bodyPr wrap="square" rtlCol="0">
            <a:spAutoFit/>
          </a:bodyPr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400" dirty="0">
                <a:solidFill>
                  <a:schemeClr val="bg1"/>
                </a:solidFill>
                <a:latin typeface="Arial Black" pitchFamily="34" charset="0"/>
              </a:rPr>
              <a:t>INSTITUT NATIONAL DE FORMATION DES AGENTS DE SANTE - INFAS </a:t>
            </a:r>
          </a:p>
        </p:txBody>
      </p:sp>
      <p:pic>
        <p:nvPicPr>
          <p:cNvPr id="9" name="Image 8" descr="b"/>
          <p:cNvPicPr/>
          <p:nvPr userDrawn="1"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4068" y="20791"/>
            <a:ext cx="928467" cy="8805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Image 9" descr="Résultat de recherche d'images pour &quot;logo mshp&quot;"/>
          <p:cNvPicPr/>
          <p:nvPr userDrawn="1"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1029070" y="33240"/>
            <a:ext cx="1148861" cy="8805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5739855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</p:sldLayoutIdLst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3000" kern="1200">
          <a:solidFill>
            <a:schemeClr val="tx1"/>
          </a:solidFill>
          <a:latin typeface="Arial Black" panose="020B0A04020102020204" pitchFamily="34" charset="0"/>
          <a:ea typeface="+mj-ea"/>
          <a:cs typeface="+mj-cs"/>
        </a:defRPr>
      </a:lvl1pPr>
    </p:titleStyle>
    <p:bodyStyle>
      <a:lvl1pPr marL="228594" indent="-228594" algn="l" defTabSz="914377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8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1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0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49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48436" y="4294910"/>
            <a:ext cx="10075070" cy="1953490"/>
          </a:xfrm>
        </p:spPr>
        <p:txBody>
          <a:bodyPr>
            <a:normAutofit lnSpcReduction="10000"/>
          </a:bodyPr>
          <a:lstStyle/>
          <a:p>
            <a:pPr lvl="0"/>
            <a:r>
              <a:rPr lang="en-US" sz="2200" b="1" dirty="0" smtClean="0">
                <a:solidFill>
                  <a:srgbClr val="C00000"/>
                </a:solidFill>
              </a:rPr>
              <a:t>GBOBIA AKA CHRISTOPHE</a:t>
            </a:r>
            <a:endParaRPr lang="en-US" sz="2200" b="1" dirty="0">
              <a:solidFill>
                <a:srgbClr val="C00000"/>
              </a:solidFill>
            </a:endParaRPr>
          </a:p>
          <a:p>
            <a:pPr lvl="0"/>
            <a:r>
              <a:rPr lang="en-US" sz="2200" dirty="0" err="1">
                <a:solidFill>
                  <a:srgbClr val="00B050"/>
                </a:solidFill>
              </a:rPr>
              <a:t>Inspecteur</a:t>
            </a:r>
            <a:r>
              <a:rPr lang="en-US" sz="2200" dirty="0">
                <a:solidFill>
                  <a:srgbClr val="00B050"/>
                </a:solidFill>
              </a:rPr>
              <a:t> en </a:t>
            </a:r>
            <a:r>
              <a:rPr lang="en-US" sz="2200" dirty="0" err="1">
                <a:solidFill>
                  <a:srgbClr val="00B050"/>
                </a:solidFill>
              </a:rPr>
              <a:t>Soins</a:t>
            </a:r>
            <a:r>
              <a:rPr lang="en-US" sz="2200" dirty="0">
                <a:solidFill>
                  <a:srgbClr val="00B050"/>
                </a:solidFill>
              </a:rPr>
              <a:t> </a:t>
            </a:r>
            <a:r>
              <a:rPr lang="en-US" sz="2200" dirty="0" err="1">
                <a:solidFill>
                  <a:srgbClr val="00B050"/>
                </a:solidFill>
              </a:rPr>
              <a:t>Infirmiers</a:t>
            </a:r>
            <a:r>
              <a:rPr lang="en-US" sz="2200" dirty="0">
                <a:solidFill>
                  <a:prstClr val="black"/>
                </a:solidFill>
              </a:rPr>
              <a:t/>
            </a:r>
            <a:br>
              <a:rPr lang="en-US" sz="2200" dirty="0">
                <a:solidFill>
                  <a:prstClr val="black"/>
                </a:solidFill>
              </a:rPr>
            </a:br>
            <a:r>
              <a:rPr lang="en-US" sz="2200" dirty="0">
                <a:solidFill>
                  <a:prstClr val="black"/>
                </a:solidFill>
              </a:rPr>
              <a:t> </a:t>
            </a:r>
            <a:r>
              <a:rPr lang="en-US" sz="2200" dirty="0" err="1" smtClean="0">
                <a:solidFill>
                  <a:prstClr val="black"/>
                </a:solidFill>
              </a:rPr>
              <a:t>Surveillant</a:t>
            </a:r>
            <a:r>
              <a:rPr lang="en-US" sz="2200" dirty="0" smtClean="0">
                <a:solidFill>
                  <a:prstClr val="black"/>
                </a:solidFill>
              </a:rPr>
              <a:t> </a:t>
            </a:r>
            <a:r>
              <a:rPr lang="en-US" sz="2200" dirty="0" err="1" smtClean="0">
                <a:solidFill>
                  <a:prstClr val="black"/>
                </a:solidFill>
              </a:rPr>
              <a:t>d’unite</a:t>
            </a:r>
            <a:r>
              <a:rPr lang="en-US" sz="2200" dirty="0" smtClean="0">
                <a:solidFill>
                  <a:prstClr val="black"/>
                </a:solidFill>
              </a:rPr>
              <a:t> de </a:t>
            </a:r>
            <a:r>
              <a:rPr lang="en-US" sz="2200" dirty="0" err="1" smtClean="0">
                <a:solidFill>
                  <a:prstClr val="black"/>
                </a:solidFill>
              </a:rPr>
              <a:t>Soins</a:t>
            </a:r>
            <a:endParaRPr lang="en-US" sz="2200" dirty="0">
              <a:solidFill>
                <a:prstClr val="black"/>
              </a:solidFill>
            </a:endParaRPr>
          </a:p>
          <a:p>
            <a:pPr lvl="0"/>
            <a:r>
              <a:rPr lang="en-US" sz="2200" dirty="0" err="1">
                <a:solidFill>
                  <a:prstClr val="black"/>
                </a:solidFill>
              </a:rPr>
              <a:t>Enseignant</a:t>
            </a:r>
            <a:r>
              <a:rPr lang="en-US" sz="2200" dirty="0">
                <a:solidFill>
                  <a:prstClr val="black"/>
                </a:solidFill>
              </a:rPr>
              <a:t> à </a:t>
            </a:r>
            <a:r>
              <a:rPr lang="en-US" sz="2200" dirty="0" err="1">
                <a:solidFill>
                  <a:prstClr val="black"/>
                </a:solidFill>
              </a:rPr>
              <a:t>l’INFAS</a:t>
            </a:r>
            <a:endParaRPr lang="en-US" sz="2200" dirty="0">
              <a:solidFill>
                <a:prstClr val="black"/>
              </a:solidFill>
            </a:endParaRPr>
          </a:p>
          <a:p>
            <a:pPr lvl="0"/>
            <a:r>
              <a:rPr lang="en-US" sz="2200" dirty="0">
                <a:solidFill>
                  <a:prstClr val="black"/>
                </a:solidFill>
              </a:rPr>
              <a:t>Contact: </a:t>
            </a:r>
            <a:r>
              <a:rPr lang="en-US" sz="2200" dirty="0" smtClean="0">
                <a:solidFill>
                  <a:srgbClr val="C00000"/>
                </a:solidFill>
              </a:rPr>
              <a:t>0102201046</a:t>
            </a:r>
            <a:endParaRPr lang="en-US" sz="2200" dirty="0">
              <a:solidFill>
                <a:srgbClr val="C00000"/>
              </a:solidFill>
            </a:endParaRPr>
          </a:p>
          <a:p>
            <a:endParaRPr lang="en-US" sz="3200" dirty="0"/>
          </a:p>
        </p:txBody>
      </p:sp>
      <p:sp>
        <p:nvSpPr>
          <p:cNvPr id="4" name="Titre 5">
            <a:extLst>
              <a:ext uri="{FF2B5EF4-FFF2-40B4-BE49-F238E27FC236}">
                <a16:creationId xmlns="" xmlns:a16="http://schemas.microsoft.com/office/drawing/2014/main" id="{CE5792DB-C530-45D2-B903-0EEB26F09FB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3999" y="1643047"/>
            <a:ext cx="9143999" cy="2357454"/>
          </a:xfrm>
          <a:solidFill>
            <a:srgbClr val="D9D9D9"/>
          </a:solidFill>
          <a:ln w="76200" cap="flat">
            <a:solidFill>
              <a:schemeClr val="accent1"/>
            </a:solidFill>
          </a:ln>
          <a:effectLst>
            <a:outerShdw dist="20000" dir="5400000" rotWithShape="0">
              <a:srgbClr val="000000">
                <a:alpha val="37999"/>
              </a:srgbClr>
            </a:outerShdw>
          </a:effectLst>
        </p:spPr>
        <p:txBody>
          <a:bodyPr>
            <a:normAutofit fontScale="90000"/>
          </a:bodyPr>
          <a:lstStyle/>
          <a:p>
            <a:r>
              <a:rPr lang="fr-FR" altLang="fr-FR" sz="4000" b="1" dirty="0">
                <a:solidFill>
                  <a:srgbClr val="FFFFFF"/>
                </a:solidFill>
                <a:latin typeface="Arial Black" pitchFamily="34" charset="0"/>
                <a:ea typeface="Arial Black" pitchFamily="34" charset="0"/>
                <a:cs typeface="Arial Black" pitchFamily="34" charset="0"/>
              </a:rPr>
              <a:t/>
            </a:r>
            <a:br>
              <a:rPr lang="fr-FR" altLang="fr-FR" sz="4000" b="1" dirty="0">
                <a:solidFill>
                  <a:srgbClr val="FFFFFF"/>
                </a:solidFill>
                <a:latin typeface="Arial Black" pitchFamily="34" charset="0"/>
                <a:ea typeface="Arial Black" pitchFamily="34" charset="0"/>
                <a:cs typeface="Arial Black" pitchFamily="34" charset="0"/>
              </a:rPr>
            </a:br>
            <a:r>
              <a:rPr lang="fr-FR" altLang="fr-FR" sz="4000" b="1" dirty="0" smtClean="0">
                <a:solidFill>
                  <a:srgbClr val="FF0000"/>
                </a:solidFill>
                <a:latin typeface="Arial Black" pitchFamily="34" charset="0"/>
                <a:ea typeface="Arial Black" pitchFamily="34" charset="0"/>
                <a:cs typeface="Arial Black" pitchFamily="34" charset="0"/>
              </a:rPr>
              <a:t>SEMIOLOGIE DES PATHOLOGIES MEDICALES</a:t>
            </a:r>
            <a:r>
              <a:rPr lang="fr-FR" altLang="fr-FR" sz="3100" b="1" dirty="0">
                <a:solidFill>
                  <a:srgbClr val="FF0000"/>
                </a:solidFill>
                <a:latin typeface="Comic Sans MS" panose="030F0702030302020204" pitchFamily="66" charset="0"/>
                <a:ea typeface="Arial Black" pitchFamily="34" charset="0"/>
                <a:cs typeface="Arial Black" pitchFamily="34" charset="0"/>
              </a:rPr>
              <a:t/>
            </a:r>
            <a:br>
              <a:rPr lang="fr-FR" altLang="fr-FR" sz="3100" b="1" dirty="0">
                <a:solidFill>
                  <a:srgbClr val="FF0000"/>
                </a:solidFill>
                <a:latin typeface="Comic Sans MS" panose="030F0702030302020204" pitchFamily="66" charset="0"/>
                <a:ea typeface="Arial Black" pitchFamily="34" charset="0"/>
                <a:cs typeface="Arial Black" pitchFamily="34" charset="0"/>
              </a:rPr>
            </a:br>
            <a:r>
              <a:rPr lang="fr-FR" altLang="fr-FR" sz="3100" b="1" dirty="0">
                <a:solidFill>
                  <a:srgbClr val="FF0000"/>
                </a:solidFill>
                <a:latin typeface="Comic Sans MS" panose="030F0702030302020204" pitchFamily="66" charset="0"/>
                <a:ea typeface="Arial Black" pitchFamily="34" charset="0"/>
                <a:cs typeface="Arial Black" pitchFamily="34" charset="0"/>
              </a:rPr>
              <a:t/>
            </a:r>
            <a:br>
              <a:rPr lang="fr-FR" altLang="fr-FR" sz="3100" b="1" dirty="0">
                <a:solidFill>
                  <a:srgbClr val="FF0000"/>
                </a:solidFill>
                <a:latin typeface="Comic Sans MS" panose="030F0702030302020204" pitchFamily="66" charset="0"/>
                <a:ea typeface="Arial Black" pitchFamily="34" charset="0"/>
                <a:cs typeface="Arial Black" pitchFamily="34" charset="0"/>
              </a:rPr>
            </a:br>
            <a:r>
              <a:rPr lang="fr-FR" altLang="fr-FR" sz="3100" b="1" dirty="0">
                <a:solidFill>
                  <a:srgbClr val="000000"/>
                </a:solidFill>
                <a:latin typeface="Comic Sans MS" panose="030F0702030302020204" pitchFamily="66" charset="0"/>
                <a:ea typeface="Arial Black" pitchFamily="34" charset="0"/>
                <a:cs typeface="Arial Black" pitchFamily="34" charset="0"/>
              </a:rPr>
              <a:t>Filière, </a:t>
            </a:r>
            <a:r>
              <a:rPr lang="fr-FR" altLang="fr-FR" sz="3100" b="1" dirty="0" smtClean="0">
                <a:solidFill>
                  <a:srgbClr val="000000"/>
                </a:solidFill>
                <a:latin typeface="Comic Sans MS" panose="030F0702030302020204" pitchFamily="66" charset="0"/>
                <a:ea typeface="Arial Black" pitchFamily="34" charset="0"/>
                <a:cs typeface="Arial Black" pitchFamily="34" charset="0"/>
              </a:rPr>
              <a:t>LICENCE 1, Semestre 1.</a:t>
            </a:r>
            <a:r>
              <a:rPr lang="fr-FR" altLang="fr-FR" sz="3100" b="1" dirty="0">
                <a:solidFill>
                  <a:srgbClr val="FFFFFF"/>
                </a:solidFill>
                <a:latin typeface="Comic Sans MS" panose="030F0702030302020204" pitchFamily="66" charset="0"/>
                <a:ea typeface="Arial Black" pitchFamily="34" charset="0"/>
                <a:cs typeface="Arial Black" pitchFamily="34" charset="0"/>
              </a:rPr>
              <a:t/>
            </a:r>
            <a:br>
              <a:rPr lang="fr-FR" altLang="fr-FR" sz="3100" b="1" dirty="0">
                <a:solidFill>
                  <a:srgbClr val="FFFFFF"/>
                </a:solidFill>
                <a:latin typeface="Comic Sans MS" panose="030F0702030302020204" pitchFamily="66" charset="0"/>
                <a:ea typeface="Arial Black" pitchFamily="34" charset="0"/>
                <a:cs typeface="Arial Black" pitchFamily="34" charset="0"/>
              </a:rPr>
            </a:br>
            <a:endParaRPr lang="fr-FR" altLang="fr-FR" sz="3100" b="1" dirty="0">
              <a:solidFill>
                <a:srgbClr val="FFFFFF"/>
              </a:solidFill>
              <a:latin typeface="Comic Sans MS" panose="030F0702030302020204" pitchFamily="66" charset="0"/>
              <a:ea typeface="Arial Black" pitchFamily="34" charset="0"/>
              <a:cs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4496345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554183"/>
            <a:ext cx="9144000" cy="678872"/>
          </a:xfrm>
        </p:spPr>
        <p:txBody>
          <a:bodyPr>
            <a:normAutofit fontScale="90000"/>
          </a:bodyPr>
          <a:lstStyle/>
          <a:p>
            <a:r>
              <a:rPr lang="fr-FR" sz="4000" b="1" dirty="0">
                <a:solidFill>
                  <a:srgbClr val="FF0000"/>
                </a:solidFill>
                <a:latin typeface="Times New Roman" panose="02020603050405020304" pitchFamily="18" charset="0"/>
                <a:ea typeface="Rockwell" panose="02060603020205020403" pitchFamily="18" charset="0"/>
                <a:cs typeface="Times New Roman" panose="02020603050405020304" pitchFamily="18" charset="0"/>
              </a:rPr>
              <a:t>II - LES SIGNES </a:t>
            </a:r>
            <a:r>
              <a:rPr lang="fr-FR" sz="4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Rockwell" panose="02060603020205020403" pitchFamily="18" charset="0"/>
                <a:cs typeface="Times New Roman" panose="02020603050405020304" pitchFamily="18" charset="0"/>
              </a:rPr>
              <a:t>FONCTIONNELS </a:t>
            </a:r>
            <a:r>
              <a:rPr lang="fr-FR" sz="4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Rockwell" panose="02060603020205020403" pitchFamily="18" charset="0"/>
                <a:cs typeface="Times New Roman" panose="02020603050405020304" pitchFamily="18" charset="0"/>
              </a:rPr>
              <a:t>4/20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595745" y="1676399"/>
            <a:ext cx="10072255" cy="4641273"/>
          </a:xfrm>
        </p:spPr>
        <p:txBody>
          <a:bodyPr>
            <a:normAutofit/>
          </a:bodyPr>
          <a:lstStyle/>
          <a:p>
            <a:pPr marL="342900" lvl="0" indent="-342900" algn="just" defTabSz="914400">
              <a:lnSpc>
                <a:spcPct val="115000"/>
              </a:lnSpc>
              <a:buFont typeface="Wingdings" panose="05000000000000000000" pitchFamily="2" charset="2"/>
              <a:buChar char=""/>
            </a:pPr>
            <a:r>
              <a:rPr lang="fr-FR" sz="2800" b="1" dirty="0">
                <a:solidFill>
                  <a:srgbClr val="000000"/>
                </a:solidFill>
                <a:latin typeface="Times New Roman" panose="02020603050405020304" pitchFamily="18" charset="0"/>
                <a:ea typeface="Rockwell" panose="02060603020205020403" pitchFamily="18" charset="0"/>
                <a:cs typeface="Times New Roman" panose="02020603050405020304" pitchFamily="18" charset="0"/>
              </a:rPr>
              <a:t>Douleur du reflux</a:t>
            </a:r>
            <a:endParaRPr lang="fr-FR" sz="2800" dirty="0">
              <a:solidFill>
                <a:prstClr val="black"/>
              </a:solidFill>
              <a:latin typeface="Rockwell" panose="02060603020205020403" pitchFamily="18" charset="0"/>
              <a:ea typeface="Rockwell" panose="02060603020205020403" pitchFamily="18" charset="0"/>
              <a:cs typeface="Times New Roman" panose="02020603050405020304" pitchFamily="18" charset="0"/>
            </a:endParaRPr>
          </a:p>
          <a:p>
            <a:pPr marL="342900" lvl="0" indent="-342900" algn="just" defTabSz="914400">
              <a:lnSpc>
                <a:spcPct val="115000"/>
              </a:lnSpc>
              <a:buFont typeface="Comic Sans MS" panose="030F0702030302020204" pitchFamily="66" charset="0"/>
              <a:buChar char="-"/>
              <a:tabLst>
                <a:tab pos="770255" algn="l"/>
              </a:tabLst>
            </a:pPr>
            <a:r>
              <a:rPr lang="fr-FR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Douleur traçante, </a:t>
            </a:r>
            <a:endParaRPr lang="fr-FR" sz="2800" dirty="0">
              <a:solidFill>
                <a:prstClr val="black"/>
              </a:solidFill>
              <a:latin typeface="Rockwell" panose="02060603020205020403" pitchFamily="18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342900" lvl="0" indent="-342900" algn="just" defTabSz="914400">
              <a:lnSpc>
                <a:spcPct val="115000"/>
              </a:lnSpc>
              <a:buFont typeface="Comic Sans MS" panose="030F0702030302020204" pitchFamily="66" charset="0"/>
              <a:buChar char="-"/>
              <a:tabLst>
                <a:tab pos="770255" algn="l"/>
              </a:tabLst>
            </a:pPr>
            <a:r>
              <a:rPr lang="fr-FR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Ascendante, vers la fosse lombaire</a:t>
            </a:r>
            <a:endParaRPr lang="fr-FR" sz="2800" dirty="0">
              <a:solidFill>
                <a:prstClr val="black"/>
              </a:solidFill>
              <a:latin typeface="Rockwell" panose="02060603020205020403" pitchFamily="18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342900" lvl="0" indent="-342900" algn="just" defTabSz="914400">
              <a:lnSpc>
                <a:spcPct val="115000"/>
              </a:lnSpc>
              <a:buFont typeface="Comic Sans MS" panose="030F0702030302020204" pitchFamily="66" charset="0"/>
              <a:buChar char="-"/>
              <a:tabLst>
                <a:tab pos="770255" algn="l"/>
              </a:tabLst>
            </a:pPr>
            <a:r>
              <a:rPr lang="fr-FR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Survenant juste avant ou pendant la miction</a:t>
            </a:r>
            <a:endParaRPr lang="fr-FR" sz="2800" dirty="0">
              <a:solidFill>
                <a:prstClr val="black"/>
              </a:solidFill>
              <a:latin typeface="Rockwell" panose="02060603020205020403" pitchFamily="18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9828332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163781" y="235528"/>
            <a:ext cx="9144000" cy="997527"/>
          </a:xfrm>
        </p:spPr>
        <p:txBody>
          <a:bodyPr>
            <a:normAutofit fontScale="90000"/>
          </a:bodyPr>
          <a:lstStyle/>
          <a:p>
            <a:r>
              <a:rPr lang="fr-FR" sz="4000" b="1" dirty="0">
                <a:solidFill>
                  <a:srgbClr val="FF0000"/>
                </a:solidFill>
                <a:latin typeface="Times New Roman" panose="02020603050405020304" pitchFamily="18" charset="0"/>
                <a:ea typeface="Rockwell" panose="02060603020205020403" pitchFamily="18" charset="0"/>
                <a:cs typeface="Times New Roman" panose="02020603050405020304" pitchFamily="18" charset="0"/>
              </a:rPr>
              <a:t>II - LES SIGNES </a:t>
            </a:r>
            <a:r>
              <a:rPr lang="fr-FR" sz="4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Rockwell" panose="02060603020205020403" pitchFamily="18" charset="0"/>
                <a:cs typeface="Times New Roman" panose="02020603050405020304" pitchFamily="18" charset="0"/>
              </a:rPr>
              <a:t>FONCTIONNELS </a:t>
            </a:r>
            <a:r>
              <a:rPr lang="fr-FR" sz="4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Rockwell" panose="02060603020205020403" pitchFamily="18" charset="0"/>
                <a:cs typeface="Times New Roman" panose="02020603050405020304" pitchFamily="18" charset="0"/>
              </a:rPr>
              <a:t>5/20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1801091"/>
            <a:ext cx="9144000" cy="4239491"/>
          </a:xfrm>
        </p:spPr>
        <p:txBody>
          <a:bodyPr>
            <a:normAutofit/>
          </a:bodyPr>
          <a:lstStyle/>
          <a:p>
            <a:pPr marL="342900" lvl="0" indent="-342900" algn="just" defTabSz="914400">
              <a:lnSpc>
                <a:spcPct val="115000"/>
              </a:lnSpc>
              <a:buFont typeface="Wingdings" panose="05000000000000000000" pitchFamily="2" charset="2"/>
              <a:buChar char=""/>
              <a:tabLst>
                <a:tab pos="770255" algn="l"/>
              </a:tabLst>
            </a:pPr>
            <a:r>
              <a:rPr lang="fr-FR" sz="2800" b="1" dirty="0">
                <a:solidFill>
                  <a:srgbClr val="000000"/>
                </a:solidFill>
                <a:latin typeface="Times New Roman" panose="02020603050405020304" pitchFamily="18" charset="0"/>
                <a:ea typeface="Rockwell" panose="02060603020205020403" pitchFamily="18" charset="0"/>
                <a:cs typeface="Times New Roman" panose="02020603050405020304" pitchFamily="18" charset="0"/>
              </a:rPr>
              <a:t>Douleurs pelviennes</a:t>
            </a:r>
            <a:endParaRPr lang="fr-FR" sz="2800" dirty="0">
              <a:solidFill>
                <a:prstClr val="black"/>
              </a:solidFill>
              <a:latin typeface="Rockwell" panose="02060603020205020403" pitchFamily="18" charset="0"/>
              <a:ea typeface="Rockwell" panose="02060603020205020403" pitchFamily="18" charset="0"/>
              <a:cs typeface="Times New Roman" panose="02020603050405020304" pitchFamily="18" charset="0"/>
            </a:endParaRPr>
          </a:p>
          <a:p>
            <a:pPr marL="342900" lvl="0" indent="-342900" algn="just" defTabSz="914400">
              <a:lnSpc>
                <a:spcPct val="115000"/>
              </a:lnSpc>
              <a:buFont typeface="Comic Sans MS" panose="030F0702030302020204" pitchFamily="66" charset="0"/>
              <a:buChar char="-"/>
              <a:tabLst>
                <a:tab pos="770255" algn="l"/>
              </a:tabLst>
            </a:pPr>
            <a:r>
              <a:rPr lang="fr-FR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Aspect variable, </a:t>
            </a:r>
            <a:endParaRPr lang="fr-FR" sz="2800" dirty="0">
              <a:solidFill>
                <a:prstClr val="black"/>
              </a:solidFill>
              <a:latin typeface="Rockwell" panose="02060603020205020403" pitchFamily="18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342900" lvl="0" indent="-342900" algn="just" defTabSz="914400">
              <a:lnSpc>
                <a:spcPct val="115000"/>
              </a:lnSpc>
              <a:buFont typeface="Comic Sans MS" panose="030F0702030302020204" pitchFamily="66" charset="0"/>
              <a:buChar char="-"/>
              <a:tabLst>
                <a:tab pos="770255" algn="l"/>
              </a:tabLst>
            </a:pPr>
            <a:r>
              <a:rPr lang="fr-FR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A point de départ extra urinaire, souvent gynécologique ou sigmoïdien</a:t>
            </a:r>
            <a:endParaRPr lang="fr-FR" sz="2800" dirty="0">
              <a:solidFill>
                <a:prstClr val="black"/>
              </a:solidFill>
              <a:latin typeface="Rockwell" panose="02060603020205020403" pitchFamily="18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342900" lvl="0" indent="-342900" algn="just" defTabSz="914400">
              <a:lnSpc>
                <a:spcPct val="115000"/>
              </a:lnSpc>
              <a:buFont typeface="Comic Sans MS" panose="030F0702030302020204" pitchFamily="66" charset="0"/>
              <a:buChar char="-"/>
              <a:tabLst>
                <a:tab pos="770255" algn="l"/>
              </a:tabLst>
            </a:pPr>
            <a:r>
              <a:rPr lang="fr-FR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Origine rénale si elle est accompagnée de miction ou de trouble mictionnel</a:t>
            </a:r>
            <a:endParaRPr lang="fr-FR" sz="2800" dirty="0"/>
          </a:p>
        </p:txBody>
      </p:sp>
    </p:spTree>
    <p:extLst>
      <p:ext uri="{BB962C8B-B14F-4D97-AF65-F5344CB8AC3E}">
        <p14:creationId xmlns:p14="http://schemas.microsoft.com/office/powerpoint/2010/main" val="62570868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z="4000" b="1" dirty="0">
                <a:solidFill>
                  <a:srgbClr val="FF0000"/>
                </a:solidFill>
                <a:latin typeface="Times New Roman" panose="02020603050405020304" pitchFamily="18" charset="0"/>
                <a:ea typeface="Rockwell" panose="02060603020205020403" pitchFamily="18" charset="0"/>
                <a:cs typeface="Times New Roman" panose="02020603050405020304" pitchFamily="18" charset="0"/>
              </a:rPr>
              <a:t>II - LES SIGNES </a:t>
            </a:r>
            <a:r>
              <a:rPr lang="fr-FR" sz="4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Rockwell" panose="02060603020205020403" pitchFamily="18" charset="0"/>
                <a:cs typeface="Times New Roman" panose="02020603050405020304" pitchFamily="18" charset="0"/>
              </a:rPr>
              <a:t>FONCTIONNELS </a:t>
            </a:r>
            <a:r>
              <a:rPr lang="fr-FR" sz="4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Rockwell" panose="02060603020205020403" pitchFamily="18" charset="0"/>
                <a:cs typeface="Times New Roman" panose="02020603050405020304" pitchFamily="18" charset="0"/>
              </a:rPr>
              <a:t>6/20</a:t>
            </a:r>
            <a:endParaRPr lang="fr-FR" dirty="0"/>
          </a:p>
        </p:txBody>
      </p:sp>
      <p:sp>
        <p:nvSpPr>
          <p:cNvPr id="3" name="Rectangle 2"/>
          <p:cNvSpPr/>
          <p:nvPr/>
        </p:nvSpPr>
        <p:spPr>
          <a:xfrm>
            <a:off x="595745" y="1272512"/>
            <a:ext cx="11069782" cy="46269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>
              <a:lnSpc>
                <a:spcPct val="115000"/>
              </a:lnSpc>
              <a:spcBef>
                <a:spcPts val="1000"/>
              </a:spcBef>
              <a:buFont typeface="Comic Sans MS" panose="030F0702030302020204" pitchFamily="66" charset="0"/>
              <a:buChar char="-"/>
              <a:tabLst>
                <a:tab pos="770255" algn="l"/>
              </a:tabLst>
            </a:pPr>
            <a:endParaRPr lang="fr-FR" sz="2400" dirty="0" smtClean="0">
              <a:solidFill>
                <a:prstClr val="black"/>
              </a:solidFill>
              <a:latin typeface="Rockwell" panose="02060603020205020403" pitchFamily="18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342900" lvl="0" indent="-342900" algn="just">
              <a:lnSpc>
                <a:spcPct val="115000"/>
              </a:lnSpc>
              <a:spcBef>
                <a:spcPts val="1000"/>
              </a:spcBef>
              <a:buFont typeface="Comic Sans MS" panose="030F0702030302020204" pitchFamily="66" charset="0"/>
              <a:buChar char="-"/>
              <a:tabLst>
                <a:tab pos="770255" algn="l"/>
              </a:tabLst>
            </a:pPr>
            <a:r>
              <a:rPr lang="fr-FR" sz="2800" dirty="0" smtClean="0">
                <a:solidFill>
                  <a:prstClr val="black"/>
                </a:solidFill>
                <a:latin typeface="Rockwell" panose="02060603020205020403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2</a:t>
            </a:r>
            <a:r>
              <a:rPr lang="fr-FR" sz="2800" dirty="0">
                <a:solidFill>
                  <a:prstClr val="black"/>
                </a:solidFill>
                <a:latin typeface="Rockwell" panose="02060603020205020403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. </a:t>
            </a:r>
            <a:r>
              <a:rPr lang="fr-FR" sz="2800" b="1" dirty="0">
                <a:solidFill>
                  <a:srgbClr val="000000"/>
                </a:solidFill>
                <a:latin typeface="Times New Roman" panose="02020603050405020304" pitchFamily="18" charset="0"/>
                <a:ea typeface="Rockwell" panose="02060603020205020403" pitchFamily="18" charset="0"/>
                <a:cs typeface="Times New Roman" panose="02020603050405020304" pitchFamily="18" charset="0"/>
              </a:rPr>
              <a:t>Autres types de douleurs  </a:t>
            </a:r>
            <a:endParaRPr lang="fr-FR" sz="2800" b="1" dirty="0" smtClean="0">
              <a:solidFill>
                <a:srgbClr val="000000"/>
              </a:solidFill>
              <a:latin typeface="Times New Roman" panose="02020603050405020304" pitchFamily="18" charset="0"/>
              <a:ea typeface="Rockwell" panose="02060603020205020403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Bef>
                <a:spcPts val="1000"/>
              </a:spcBef>
              <a:buFont typeface="Comic Sans MS" panose="030F0702030302020204" pitchFamily="66" charset="0"/>
              <a:buChar char="-"/>
              <a:tabLst>
                <a:tab pos="770255" algn="l"/>
              </a:tabLst>
            </a:pPr>
            <a:endParaRPr lang="fr-FR" sz="2800" dirty="0">
              <a:solidFill>
                <a:prstClr val="black"/>
              </a:solidFill>
              <a:latin typeface="Rockwell" panose="02060603020205020403" pitchFamily="18" charset="0"/>
              <a:ea typeface="Rockwell" panose="02060603020205020403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Bef>
                <a:spcPts val="1000"/>
              </a:spcBef>
              <a:buFont typeface="Symbol" panose="05050102010706020507" pitchFamily="18" charset="2"/>
              <a:buChar char=""/>
              <a:tabLst>
                <a:tab pos="770255" algn="l"/>
              </a:tabLst>
            </a:pPr>
            <a:r>
              <a:rPr lang="fr-FR" sz="2800" b="1" dirty="0">
                <a:solidFill>
                  <a:srgbClr val="000000"/>
                </a:solidFill>
                <a:latin typeface="Times New Roman" panose="02020603050405020304" pitchFamily="18" charset="0"/>
                <a:ea typeface="Rockwell" panose="02060603020205020403" pitchFamily="18" charset="0"/>
                <a:cs typeface="Times New Roman" panose="02020603050405020304" pitchFamily="18" charset="0"/>
              </a:rPr>
              <a:t>Cystalgies </a:t>
            </a:r>
            <a:r>
              <a:rPr lang="fr-FR" sz="2800" dirty="0">
                <a:solidFill>
                  <a:srgbClr val="000000"/>
                </a:solidFill>
                <a:latin typeface="Times New Roman" panose="02020603050405020304" pitchFamily="18" charset="0"/>
                <a:ea typeface="Rockwell" panose="02060603020205020403" pitchFamily="18" charset="0"/>
                <a:cs typeface="Times New Roman" panose="02020603050405020304" pitchFamily="18" charset="0"/>
              </a:rPr>
              <a:t>: de siège sus pubien, ou au niveau de l’urètre terminal, permanentes, exacerbées en fin de </a:t>
            </a:r>
            <a:r>
              <a:rPr lang="fr-FR" sz="2800" dirty="0" smtClean="0">
                <a:solidFill>
                  <a:srgbClr val="000000"/>
                </a:solidFill>
                <a:latin typeface="Times New Roman" panose="02020603050405020304" pitchFamily="18" charset="0"/>
                <a:ea typeface="Rockwell" panose="02060603020205020403" pitchFamily="18" charset="0"/>
                <a:cs typeface="Times New Roman" panose="02020603050405020304" pitchFamily="18" charset="0"/>
              </a:rPr>
              <a:t>miction</a:t>
            </a:r>
          </a:p>
          <a:p>
            <a:pPr marL="342900" lvl="0" indent="-342900" algn="just">
              <a:lnSpc>
                <a:spcPct val="115000"/>
              </a:lnSpc>
              <a:spcBef>
                <a:spcPts val="1000"/>
              </a:spcBef>
              <a:buFont typeface="Symbol" panose="05050102010706020507" pitchFamily="18" charset="2"/>
              <a:buChar char=""/>
              <a:tabLst>
                <a:tab pos="770255" algn="l"/>
              </a:tabLst>
            </a:pPr>
            <a:endParaRPr lang="fr-FR" sz="2800" dirty="0">
              <a:solidFill>
                <a:prstClr val="black"/>
              </a:solidFill>
              <a:latin typeface="Rockwell" panose="02060603020205020403" pitchFamily="18" charset="0"/>
              <a:ea typeface="Rockwell" panose="02060603020205020403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Bef>
                <a:spcPts val="1000"/>
              </a:spcBef>
              <a:buFont typeface="Symbol" panose="05050102010706020507" pitchFamily="18" charset="2"/>
              <a:buChar char=""/>
              <a:tabLst>
                <a:tab pos="770255" algn="l"/>
              </a:tabLst>
            </a:pPr>
            <a:r>
              <a:rPr lang="fr-FR" sz="2800" b="1" dirty="0">
                <a:solidFill>
                  <a:srgbClr val="000000"/>
                </a:solidFill>
                <a:latin typeface="Times New Roman" panose="02020603050405020304" pitchFamily="18" charset="0"/>
                <a:ea typeface="Rockwell" panose="02060603020205020403" pitchFamily="18" charset="0"/>
                <a:cs typeface="Times New Roman" panose="02020603050405020304" pitchFamily="18" charset="0"/>
              </a:rPr>
              <a:t>Douleurs testiculaires</a:t>
            </a:r>
            <a:r>
              <a:rPr lang="fr-FR" sz="2800" dirty="0">
                <a:solidFill>
                  <a:srgbClr val="000000"/>
                </a:solidFill>
                <a:latin typeface="Times New Roman" panose="02020603050405020304" pitchFamily="18" charset="0"/>
                <a:ea typeface="Rockwell" panose="02060603020205020403" pitchFamily="18" charset="0"/>
                <a:cs typeface="Times New Roman" panose="02020603050405020304" pitchFamily="18" charset="0"/>
              </a:rPr>
              <a:t> : de siège scrotal, profondes, très vives, irradiant vers l’aine et la fosse iliaque </a:t>
            </a:r>
            <a:endParaRPr lang="fr-FR" sz="2800" dirty="0">
              <a:solidFill>
                <a:prstClr val="black"/>
              </a:solidFill>
              <a:latin typeface="Rockwell" panose="02060603020205020403" pitchFamily="18" charset="0"/>
              <a:ea typeface="Rockwell" panose="02060603020205020403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2044109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429491"/>
            <a:ext cx="9144000" cy="942109"/>
          </a:xfrm>
        </p:spPr>
        <p:txBody>
          <a:bodyPr>
            <a:normAutofit fontScale="90000"/>
          </a:bodyPr>
          <a:lstStyle/>
          <a:p>
            <a:r>
              <a:rPr lang="fr-FR" sz="4000" b="1" dirty="0">
                <a:solidFill>
                  <a:srgbClr val="FF0000"/>
                </a:solidFill>
                <a:latin typeface="Times New Roman" panose="02020603050405020304" pitchFamily="18" charset="0"/>
                <a:ea typeface="Rockwell" panose="02060603020205020403" pitchFamily="18" charset="0"/>
                <a:cs typeface="Times New Roman" panose="02020603050405020304" pitchFamily="18" charset="0"/>
              </a:rPr>
              <a:t>II - LES SIGNES </a:t>
            </a:r>
            <a:r>
              <a:rPr lang="fr-FR" sz="4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Rockwell" panose="02060603020205020403" pitchFamily="18" charset="0"/>
                <a:cs typeface="Times New Roman" panose="02020603050405020304" pitchFamily="18" charset="0"/>
              </a:rPr>
              <a:t>FONCTIONNELS </a:t>
            </a:r>
            <a:r>
              <a:rPr lang="fr-FR" sz="4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Rockwell" panose="02060603020205020403" pitchFamily="18" charset="0"/>
                <a:cs typeface="Times New Roman" panose="02020603050405020304" pitchFamily="18" charset="0"/>
              </a:rPr>
              <a:t>7/20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2133600"/>
            <a:ext cx="9144000" cy="3124200"/>
          </a:xfrm>
        </p:spPr>
        <p:txBody>
          <a:bodyPr>
            <a:normAutofit/>
          </a:bodyPr>
          <a:lstStyle/>
          <a:p>
            <a:pPr marL="228600" lvl="0" indent="-228600" algn="just" defTabSz="914400">
              <a:lnSpc>
                <a:spcPct val="115000"/>
              </a:lnSpc>
              <a:buFont typeface="Wingdings" panose="05000000000000000000" pitchFamily="2" charset="2"/>
              <a:buChar char="ü"/>
              <a:tabLst>
                <a:tab pos="770255" algn="l"/>
              </a:tabLst>
            </a:pPr>
            <a:r>
              <a:rPr lang="fr-FR" sz="2800" b="1" dirty="0">
                <a:solidFill>
                  <a:srgbClr val="000000"/>
                </a:solidFill>
                <a:latin typeface="Times New Roman" panose="02020603050405020304" pitchFamily="18" charset="0"/>
                <a:ea typeface="Rockwell" panose="02060603020205020403" pitchFamily="18" charset="0"/>
                <a:cs typeface="Times New Roman" panose="02020603050405020304" pitchFamily="18" charset="0"/>
              </a:rPr>
              <a:t>Brulures mictionnelles</a:t>
            </a:r>
            <a:endParaRPr lang="fr-FR" sz="2800" dirty="0">
              <a:solidFill>
                <a:prstClr val="black"/>
              </a:solidFill>
              <a:latin typeface="Rockwell" panose="02060603020205020403" pitchFamily="18" charset="0"/>
              <a:ea typeface="Rockwell" panose="02060603020205020403" pitchFamily="18" charset="0"/>
              <a:cs typeface="Times New Roman" panose="02020603050405020304" pitchFamily="18" charset="0"/>
            </a:endParaRPr>
          </a:p>
          <a:p>
            <a:pPr marL="342900" lvl="0" indent="-342900" algn="just" defTabSz="914400">
              <a:lnSpc>
                <a:spcPct val="115000"/>
              </a:lnSpc>
              <a:buFont typeface="Comic Sans MS" panose="030F0702030302020204" pitchFamily="66" charset="0"/>
              <a:buChar char="-"/>
              <a:tabLst>
                <a:tab pos="770255" algn="l"/>
              </a:tabLst>
            </a:pPr>
            <a:r>
              <a:rPr lang="fr-FR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Très douloureuses et désagréables</a:t>
            </a:r>
            <a:endParaRPr lang="fr-FR" sz="2800" dirty="0">
              <a:solidFill>
                <a:prstClr val="black"/>
              </a:solidFill>
              <a:latin typeface="Rockwell" panose="02060603020205020403" pitchFamily="18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342900" lvl="0" indent="-342900" algn="just" defTabSz="914400">
              <a:lnSpc>
                <a:spcPct val="115000"/>
              </a:lnSpc>
              <a:buFont typeface="Comic Sans MS" panose="030F0702030302020204" pitchFamily="66" charset="0"/>
              <a:buChar char="-"/>
              <a:tabLst>
                <a:tab pos="770255" algn="l"/>
              </a:tabLst>
            </a:pPr>
            <a:r>
              <a:rPr lang="fr-FR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Peuvent persister après la miction</a:t>
            </a:r>
            <a:endParaRPr lang="fr-FR" sz="2800" dirty="0">
              <a:solidFill>
                <a:prstClr val="black"/>
              </a:solidFill>
              <a:latin typeface="Rockwell" panose="02060603020205020403" pitchFamily="18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342900" lvl="0" indent="-342900" algn="just" defTabSz="914400">
              <a:lnSpc>
                <a:spcPct val="115000"/>
              </a:lnSpc>
              <a:buFont typeface="Comic Sans MS" panose="030F0702030302020204" pitchFamily="66" charset="0"/>
              <a:buChar char="-"/>
              <a:tabLst>
                <a:tab pos="770255" algn="l"/>
              </a:tabLst>
            </a:pPr>
            <a:r>
              <a:rPr lang="fr-FR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Accompagnées souvent de pollakiurie et de pyurie</a:t>
            </a:r>
            <a:endParaRPr lang="fr-FR" sz="2800" dirty="0">
              <a:solidFill>
                <a:prstClr val="black"/>
              </a:solidFill>
              <a:latin typeface="Rockwell" panose="02060603020205020403" pitchFamily="18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82839741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360218"/>
            <a:ext cx="9144000" cy="872837"/>
          </a:xfrm>
        </p:spPr>
        <p:txBody>
          <a:bodyPr>
            <a:normAutofit fontScale="90000"/>
          </a:bodyPr>
          <a:lstStyle/>
          <a:p>
            <a:r>
              <a:rPr lang="fr-FR" sz="4000" b="1" dirty="0">
                <a:solidFill>
                  <a:srgbClr val="FF0000"/>
                </a:solidFill>
                <a:latin typeface="Times New Roman" panose="02020603050405020304" pitchFamily="18" charset="0"/>
                <a:ea typeface="Rockwell" panose="02060603020205020403" pitchFamily="18" charset="0"/>
                <a:cs typeface="Times New Roman" panose="02020603050405020304" pitchFamily="18" charset="0"/>
              </a:rPr>
              <a:t>II - LES SIGNES </a:t>
            </a:r>
            <a:r>
              <a:rPr lang="fr-FR" sz="4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Rockwell" panose="02060603020205020403" pitchFamily="18" charset="0"/>
                <a:cs typeface="Times New Roman" panose="02020603050405020304" pitchFamily="18" charset="0"/>
              </a:rPr>
              <a:t>FONCTIONNELS </a:t>
            </a:r>
            <a:r>
              <a:rPr lang="fr-FR" sz="4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Rockwell" panose="02060603020205020403" pitchFamily="18" charset="0"/>
                <a:cs typeface="Times New Roman" panose="02020603050405020304" pitchFamily="18" charset="0"/>
              </a:rPr>
              <a:t>8/20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1828800"/>
            <a:ext cx="9144000" cy="3429000"/>
          </a:xfrm>
        </p:spPr>
        <p:txBody>
          <a:bodyPr>
            <a:normAutofit lnSpcReduction="10000"/>
          </a:bodyPr>
          <a:lstStyle/>
          <a:p>
            <a:pPr lvl="0" algn="just" defTabSz="914400">
              <a:lnSpc>
                <a:spcPct val="115000"/>
              </a:lnSpc>
              <a:tabLst>
                <a:tab pos="770255" algn="l"/>
              </a:tabLst>
            </a:pPr>
            <a:r>
              <a:rPr lang="fr-FR" sz="2800" b="1" dirty="0">
                <a:solidFill>
                  <a:srgbClr val="000000"/>
                </a:solidFill>
                <a:latin typeface="Times New Roman" panose="02020603050405020304" pitchFamily="18" charset="0"/>
                <a:ea typeface="Rockwell" panose="02060603020205020403" pitchFamily="18" charset="0"/>
                <a:cs typeface="Times New Roman" panose="02020603050405020304" pitchFamily="18" charset="0"/>
              </a:rPr>
              <a:t>3. Les anomalies de </a:t>
            </a:r>
            <a:r>
              <a:rPr lang="fr-FR" sz="28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Rockwell" panose="02060603020205020403" pitchFamily="18" charset="0"/>
                <a:cs typeface="Times New Roman" panose="02020603050405020304" pitchFamily="18" charset="0"/>
              </a:rPr>
              <a:t>la miction</a:t>
            </a:r>
            <a:endParaRPr lang="fr-FR" sz="2800" dirty="0">
              <a:solidFill>
                <a:prstClr val="black"/>
              </a:solidFill>
              <a:latin typeface="Rockwell" panose="02060603020205020403" pitchFamily="18" charset="0"/>
              <a:ea typeface="Rockwell" panose="02060603020205020403" pitchFamily="18" charset="0"/>
              <a:cs typeface="Times New Roman" panose="02020603050405020304" pitchFamily="18" charset="0"/>
            </a:endParaRPr>
          </a:p>
          <a:p>
            <a:pPr marL="342900" lvl="0" indent="-342900" algn="just" defTabSz="914400">
              <a:lnSpc>
                <a:spcPct val="115000"/>
              </a:lnSpc>
              <a:buFont typeface="Wingdings" panose="05000000000000000000" pitchFamily="2" charset="2"/>
              <a:buChar char=""/>
            </a:pPr>
            <a:r>
              <a:rPr lang="fr-FR" sz="2800" b="1" dirty="0">
                <a:solidFill>
                  <a:srgbClr val="000000"/>
                </a:solidFill>
                <a:latin typeface="Times New Roman" panose="02020603050405020304" pitchFamily="18" charset="0"/>
                <a:ea typeface="Rockwell" panose="02060603020205020403" pitchFamily="18" charset="0"/>
                <a:cs typeface="Times New Roman" panose="02020603050405020304" pitchFamily="18" charset="0"/>
              </a:rPr>
              <a:t>Diurèse</a:t>
            </a:r>
            <a:r>
              <a:rPr lang="fr-FR" sz="2800" dirty="0">
                <a:solidFill>
                  <a:srgbClr val="000000"/>
                </a:solidFill>
                <a:latin typeface="Times New Roman" panose="02020603050405020304" pitchFamily="18" charset="0"/>
                <a:ea typeface="Rockwell" panose="02060603020205020403" pitchFamily="18" charset="0"/>
                <a:cs typeface="Times New Roman" panose="02020603050405020304" pitchFamily="18" charset="0"/>
              </a:rPr>
              <a:t> : le volume normal des urines émises en 24 heures est de 1,5 litre</a:t>
            </a:r>
            <a:endParaRPr lang="fr-FR" sz="2800" dirty="0">
              <a:solidFill>
                <a:prstClr val="black"/>
              </a:solidFill>
              <a:latin typeface="Rockwell" panose="02060603020205020403" pitchFamily="18" charset="0"/>
              <a:ea typeface="Rockwell" panose="02060603020205020403" pitchFamily="18" charset="0"/>
              <a:cs typeface="Times New Roman" panose="02020603050405020304" pitchFamily="18" charset="0"/>
            </a:endParaRPr>
          </a:p>
          <a:p>
            <a:pPr marL="342900" lvl="0" indent="-342900" algn="just" defTabSz="914400">
              <a:lnSpc>
                <a:spcPct val="115000"/>
              </a:lnSpc>
              <a:buFont typeface="Wingdings" panose="05000000000000000000" pitchFamily="2" charset="2"/>
              <a:buChar char=""/>
            </a:pPr>
            <a:r>
              <a:rPr lang="fr-FR" sz="2800" b="1" dirty="0">
                <a:solidFill>
                  <a:srgbClr val="000000"/>
                </a:solidFill>
                <a:latin typeface="Times New Roman" panose="02020603050405020304" pitchFamily="18" charset="0"/>
                <a:ea typeface="Rockwell" panose="02060603020205020403" pitchFamily="18" charset="0"/>
                <a:cs typeface="Times New Roman" panose="02020603050405020304" pitchFamily="18" charset="0"/>
              </a:rPr>
              <a:t>Polyurie</a:t>
            </a:r>
            <a:r>
              <a:rPr lang="fr-FR" sz="2800" dirty="0">
                <a:solidFill>
                  <a:srgbClr val="000000"/>
                </a:solidFill>
                <a:latin typeface="Times New Roman" panose="02020603050405020304" pitchFamily="18" charset="0"/>
                <a:ea typeface="Rockwell" panose="02060603020205020403" pitchFamily="18" charset="0"/>
                <a:cs typeface="Times New Roman" panose="02020603050405020304" pitchFamily="18" charset="0"/>
              </a:rPr>
              <a:t> : une diurèse supérieure à 3 litres/24 heures</a:t>
            </a:r>
            <a:endParaRPr lang="fr-FR" sz="2800" dirty="0">
              <a:solidFill>
                <a:prstClr val="black"/>
              </a:solidFill>
              <a:latin typeface="Rockwell" panose="02060603020205020403" pitchFamily="18" charset="0"/>
              <a:ea typeface="Rockwell" panose="02060603020205020403" pitchFamily="18" charset="0"/>
              <a:cs typeface="Times New Roman" panose="02020603050405020304" pitchFamily="18" charset="0"/>
            </a:endParaRPr>
          </a:p>
          <a:p>
            <a:pPr marL="342900" lvl="0" indent="-342900" algn="just" defTabSz="914400">
              <a:lnSpc>
                <a:spcPct val="115000"/>
              </a:lnSpc>
              <a:buFont typeface="Wingdings" panose="05000000000000000000" pitchFamily="2" charset="2"/>
              <a:buChar char=""/>
            </a:pPr>
            <a:r>
              <a:rPr lang="fr-FR" sz="2800" b="1" dirty="0">
                <a:solidFill>
                  <a:srgbClr val="000000"/>
                </a:solidFill>
                <a:latin typeface="Times New Roman" panose="02020603050405020304" pitchFamily="18" charset="0"/>
                <a:ea typeface="Rockwell" panose="02060603020205020403" pitchFamily="18" charset="0"/>
                <a:cs typeface="Times New Roman" panose="02020603050405020304" pitchFamily="18" charset="0"/>
              </a:rPr>
              <a:t>Oligurie</a:t>
            </a:r>
            <a:r>
              <a:rPr lang="fr-FR" sz="2800" dirty="0">
                <a:solidFill>
                  <a:srgbClr val="000000"/>
                </a:solidFill>
                <a:latin typeface="Times New Roman" panose="02020603050405020304" pitchFamily="18" charset="0"/>
                <a:ea typeface="Rockwell" panose="02060603020205020403" pitchFamily="18" charset="0"/>
                <a:cs typeface="Times New Roman" panose="02020603050405020304" pitchFamily="18" charset="0"/>
              </a:rPr>
              <a:t> : une diurèse inférieure à 500 millilitres/24 heures</a:t>
            </a:r>
            <a:endParaRPr lang="fr-FR" sz="2800" dirty="0">
              <a:solidFill>
                <a:prstClr val="black"/>
              </a:solidFill>
              <a:latin typeface="Rockwell" panose="02060603020205020403" pitchFamily="18" charset="0"/>
              <a:ea typeface="Rockwell" panose="02060603020205020403" pitchFamily="18" charset="0"/>
              <a:cs typeface="Times New Roman" panose="02020603050405020304" pitchFamily="18" charset="0"/>
            </a:endParaRPr>
          </a:p>
          <a:p>
            <a:pPr marL="342900" lvl="0" indent="-342900" algn="just" defTabSz="914400">
              <a:lnSpc>
                <a:spcPct val="115000"/>
              </a:lnSpc>
              <a:buFont typeface="Wingdings" panose="05000000000000000000" pitchFamily="2" charset="2"/>
              <a:buChar char=""/>
            </a:pPr>
            <a:r>
              <a:rPr lang="fr-FR" sz="2800" b="1" dirty="0">
                <a:solidFill>
                  <a:srgbClr val="000000"/>
                </a:solidFill>
                <a:latin typeface="Times New Roman" panose="02020603050405020304" pitchFamily="18" charset="0"/>
                <a:ea typeface="Rockwell" panose="02060603020205020403" pitchFamily="18" charset="0"/>
                <a:cs typeface="Times New Roman" panose="02020603050405020304" pitchFamily="18" charset="0"/>
              </a:rPr>
              <a:t>Anurie</a:t>
            </a:r>
            <a:r>
              <a:rPr lang="fr-FR" sz="2800" dirty="0">
                <a:solidFill>
                  <a:srgbClr val="000000"/>
                </a:solidFill>
                <a:latin typeface="Times New Roman" panose="02020603050405020304" pitchFamily="18" charset="0"/>
                <a:ea typeface="Rockwell" panose="02060603020205020403" pitchFamily="18" charset="0"/>
                <a:cs typeface="Times New Roman" panose="02020603050405020304" pitchFamily="18" charset="0"/>
              </a:rPr>
              <a:t> : une diurèse inférieure à 100 millilitres/24 heures</a:t>
            </a:r>
            <a:endParaRPr lang="fr-FR" sz="2800" dirty="0">
              <a:solidFill>
                <a:prstClr val="black"/>
              </a:solidFill>
              <a:latin typeface="Rockwell" panose="02060603020205020403" pitchFamily="18" charset="0"/>
              <a:ea typeface="Rockwell" panose="02060603020205020403" pitchFamily="18" charset="0"/>
              <a:cs typeface="Times New Roman" panose="02020603050405020304" pitchFamily="18" charset="0"/>
            </a:endParaRP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24756624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374073"/>
            <a:ext cx="9144000" cy="803563"/>
          </a:xfrm>
        </p:spPr>
        <p:txBody>
          <a:bodyPr>
            <a:normAutofit fontScale="90000"/>
          </a:bodyPr>
          <a:lstStyle/>
          <a:p>
            <a:r>
              <a:rPr lang="fr-FR" sz="4000" b="1" dirty="0">
                <a:solidFill>
                  <a:srgbClr val="FF0000"/>
                </a:solidFill>
                <a:latin typeface="Times New Roman" panose="02020603050405020304" pitchFamily="18" charset="0"/>
                <a:ea typeface="Rockwell" panose="02060603020205020403" pitchFamily="18" charset="0"/>
                <a:cs typeface="Times New Roman" panose="02020603050405020304" pitchFamily="18" charset="0"/>
              </a:rPr>
              <a:t>II - LES SIGNES </a:t>
            </a:r>
            <a:r>
              <a:rPr lang="fr-FR" sz="4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Rockwell" panose="02060603020205020403" pitchFamily="18" charset="0"/>
                <a:cs typeface="Times New Roman" panose="02020603050405020304" pitchFamily="18" charset="0"/>
              </a:rPr>
              <a:t>FONCTIONNELS </a:t>
            </a:r>
            <a:r>
              <a:rPr lang="fr-FR" sz="4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Rockwell" panose="02060603020205020403" pitchFamily="18" charset="0"/>
                <a:cs typeface="Times New Roman" panose="02020603050405020304" pitchFamily="18" charset="0"/>
              </a:rPr>
              <a:t>9/20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1690255"/>
            <a:ext cx="9144000" cy="4267200"/>
          </a:xfrm>
        </p:spPr>
        <p:txBody>
          <a:bodyPr>
            <a:normAutofit/>
          </a:bodyPr>
          <a:lstStyle/>
          <a:p>
            <a:pPr marL="342900" lvl="0" indent="-342900" algn="just" defTabSz="914400">
              <a:lnSpc>
                <a:spcPct val="115000"/>
              </a:lnSpc>
              <a:buFont typeface="+mj-lt"/>
              <a:buAutoNum type="arabicPeriod"/>
            </a:pPr>
            <a:r>
              <a:rPr lang="fr-FR" sz="2800" b="1" dirty="0">
                <a:solidFill>
                  <a:srgbClr val="000000"/>
                </a:solidFill>
                <a:latin typeface="Times New Roman" panose="02020603050405020304" pitchFamily="18" charset="0"/>
                <a:ea typeface="Rockwell" panose="02060603020205020403" pitchFamily="18" charset="0"/>
                <a:cs typeface="Times New Roman" panose="02020603050405020304" pitchFamily="18" charset="0"/>
              </a:rPr>
              <a:t>Les modifications d’intensité de la coloration</a:t>
            </a:r>
            <a:endParaRPr lang="fr-FR" sz="2800" dirty="0">
              <a:solidFill>
                <a:prstClr val="black"/>
              </a:solidFill>
              <a:latin typeface="Rockwell" panose="02060603020205020403" pitchFamily="18" charset="0"/>
              <a:ea typeface="Rockwell" panose="02060603020205020403" pitchFamily="18" charset="0"/>
              <a:cs typeface="Times New Roman" panose="02020603050405020304" pitchFamily="18" charset="0"/>
            </a:endParaRPr>
          </a:p>
          <a:p>
            <a:pPr marL="342900" lvl="0" indent="-342900" algn="just" defTabSz="914400">
              <a:lnSpc>
                <a:spcPct val="115000"/>
              </a:lnSpc>
              <a:buFont typeface="Wingdings" panose="05000000000000000000" pitchFamily="2" charset="2"/>
              <a:buChar char=""/>
            </a:pPr>
            <a:r>
              <a:rPr lang="fr-FR" sz="2800" b="1" dirty="0">
                <a:solidFill>
                  <a:srgbClr val="000000"/>
                </a:solidFill>
                <a:latin typeface="Times New Roman" panose="02020603050405020304" pitchFamily="18" charset="0"/>
                <a:ea typeface="Rockwell" panose="02060603020205020403" pitchFamily="18" charset="0"/>
                <a:cs typeface="Times New Roman" panose="02020603050405020304" pitchFamily="18" charset="0"/>
              </a:rPr>
              <a:t>Hématurie : </a:t>
            </a:r>
            <a:r>
              <a:rPr lang="fr-FR" sz="2800" dirty="0">
                <a:solidFill>
                  <a:srgbClr val="000000"/>
                </a:solidFill>
                <a:latin typeface="Times New Roman" panose="02020603050405020304" pitchFamily="18" charset="0"/>
                <a:ea typeface="Rockwell" panose="02060603020205020403" pitchFamily="18" charset="0"/>
                <a:cs typeface="Times New Roman" panose="02020603050405020304" pitchFamily="18" charset="0"/>
              </a:rPr>
              <a:t>émission de sang dans les urines au cours de la miction</a:t>
            </a:r>
            <a:endParaRPr lang="fr-FR" sz="2800" dirty="0">
              <a:solidFill>
                <a:prstClr val="black"/>
              </a:solidFill>
              <a:latin typeface="Rockwell" panose="02060603020205020403" pitchFamily="18" charset="0"/>
              <a:ea typeface="Rockwell" panose="02060603020205020403" pitchFamily="18" charset="0"/>
              <a:cs typeface="Times New Roman" panose="02020603050405020304" pitchFamily="18" charset="0"/>
            </a:endParaRPr>
          </a:p>
          <a:p>
            <a:pPr marL="342900" lvl="0" indent="-342900" algn="just" defTabSz="914400">
              <a:lnSpc>
                <a:spcPct val="115000"/>
              </a:lnSpc>
              <a:buFont typeface="Wingdings" panose="05000000000000000000" pitchFamily="2" charset="2"/>
              <a:buChar char=""/>
            </a:pPr>
            <a:r>
              <a:rPr lang="fr-FR" sz="2800" b="1" dirty="0">
                <a:solidFill>
                  <a:srgbClr val="000000"/>
                </a:solidFill>
                <a:latin typeface="Times New Roman" panose="02020603050405020304" pitchFamily="18" charset="0"/>
                <a:ea typeface="Rockwell" panose="02060603020205020403" pitchFamily="18" charset="0"/>
                <a:cs typeface="Times New Roman" panose="02020603050405020304" pitchFamily="18" charset="0"/>
              </a:rPr>
              <a:t>Selon son importance on a ;</a:t>
            </a:r>
            <a:endParaRPr lang="fr-FR" sz="2800" dirty="0">
              <a:solidFill>
                <a:prstClr val="black"/>
              </a:solidFill>
              <a:latin typeface="Rockwell" panose="02060603020205020403" pitchFamily="18" charset="0"/>
              <a:ea typeface="Rockwell" panose="02060603020205020403" pitchFamily="18" charset="0"/>
              <a:cs typeface="Times New Roman" panose="02020603050405020304" pitchFamily="18" charset="0"/>
            </a:endParaRPr>
          </a:p>
          <a:p>
            <a:pPr marL="342900" lvl="0" indent="-342900" algn="just" defTabSz="914400">
              <a:lnSpc>
                <a:spcPct val="115000"/>
              </a:lnSpc>
              <a:buFont typeface="Comic Sans MS" panose="030F0702030302020204" pitchFamily="66" charset="0"/>
              <a:buChar char="-"/>
            </a:pPr>
            <a:r>
              <a:rPr lang="fr-FR" sz="28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Hématurie macroscopique </a:t>
            </a:r>
            <a:r>
              <a:rPr lang="fr-FR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évidente cliniquement</a:t>
            </a:r>
            <a:endParaRPr lang="fr-FR" sz="2800" dirty="0">
              <a:solidFill>
                <a:prstClr val="black"/>
              </a:solidFill>
              <a:latin typeface="Rockwell" panose="02060603020205020403" pitchFamily="18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342900" lvl="0" indent="-342900" algn="just" defTabSz="914400">
              <a:lnSpc>
                <a:spcPct val="115000"/>
              </a:lnSpc>
              <a:buFont typeface="Comic Sans MS" panose="030F0702030302020204" pitchFamily="66" charset="0"/>
              <a:buChar char="-"/>
            </a:pPr>
            <a:r>
              <a:rPr lang="fr-FR" sz="28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Hématurie microscopique </a:t>
            </a:r>
            <a:r>
              <a:rPr lang="fr-FR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de diagnostic biologique</a:t>
            </a:r>
            <a:endParaRPr lang="fr-FR" sz="2800" dirty="0">
              <a:solidFill>
                <a:prstClr val="black"/>
              </a:solidFill>
              <a:latin typeface="Rockwell" panose="02060603020205020403" pitchFamily="18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30690552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38545"/>
            <a:ext cx="9144000" cy="1814946"/>
          </a:xfrm>
        </p:spPr>
        <p:txBody>
          <a:bodyPr/>
          <a:lstStyle/>
          <a:p>
            <a:r>
              <a:rPr lang="fr-FR" sz="4000" b="1" dirty="0">
                <a:solidFill>
                  <a:srgbClr val="FF0000"/>
                </a:solidFill>
                <a:latin typeface="Times New Roman" panose="02020603050405020304" pitchFamily="18" charset="0"/>
                <a:ea typeface="Rockwell" panose="02060603020205020403" pitchFamily="18" charset="0"/>
                <a:cs typeface="Times New Roman" panose="02020603050405020304" pitchFamily="18" charset="0"/>
              </a:rPr>
              <a:t>II - LES SIGNES </a:t>
            </a:r>
            <a:r>
              <a:rPr lang="fr-FR" sz="4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Rockwell" panose="02060603020205020403" pitchFamily="18" charset="0"/>
                <a:cs typeface="Times New Roman" panose="02020603050405020304" pitchFamily="18" charset="0"/>
              </a:rPr>
              <a:t>FONCTIONNELS </a:t>
            </a:r>
            <a:r>
              <a:rPr lang="fr-FR" sz="4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Rockwell" panose="02060603020205020403" pitchFamily="18" charset="0"/>
                <a:cs typeface="Times New Roman" panose="02020603050405020304" pitchFamily="18" charset="0"/>
              </a:rPr>
              <a:t>10/20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665018" y="2189017"/>
            <a:ext cx="10002982" cy="3893127"/>
          </a:xfrm>
        </p:spPr>
        <p:txBody>
          <a:bodyPr/>
          <a:lstStyle/>
          <a:p>
            <a:pPr marL="342900" lvl="0" indent="-342900" algn="just" defTabSz="914400">
              <a:lnSpc>
                <a:spcPct val="115000"/>
              </a:lnSpc>
              <a:buFont typeface="Wingdings" panose="05000000000000000000" pitchFamily="2" charset="2"/>
              <a:buChar char=""/>
            </a:pPr>
            <a:r>
              <a:rPr lang="fr-FR" sz="2800" dirty="0">
                <a:solidFill>
                  <a:srgbClr val="000000"/>
                </a:solidFill>
                <a:latin typeface="Times New Roman" panose="02020603050405020304" pitchFamily="18" charset="0"/>
                <a:ea typeface="Rockwell" panose="02060603020205020403" pitchFamily="18" charset="0"/>
                <a:cs typeface="Times New Roman" panose="02020603050405020304" pitchFamily="18" charset="0"/>
              </a:rPr>
              <a:t>S</a:t>
            </a:r>
            <a:r>
              <a:rPr lang="fr-FR" sz="2800" b="1" dirty="0">
                <a:solidFill>
                  <a:srgbClr val="000000"/>
                </a:solidFill>
                <a:latin typeface="Times New Roman" panose="02020603050405020304" pitchFamily="18" charset="0"/>
                <a:ea typeface="Rockwell" panose="02060603020205020403" pitchFamily="18" charset="0"/>
                <a:cs typeface="Times New Roman" panose="02020603050405020304" pitchFamily="18" charset="0"/>
              </a:rPr>
              <a:t>elon la chronologie </a:t>
            </a:r>
            <a:r>
              <a:rPr lang="fr-FR" sz="2800" dirty="0">
                <a:solidFill>
                  <a:srgbClr val="000000"/>
                </a:solidFill>
                <a:latin typeface="Times New Roman" panose="02020603050405020304" pitchFamily="18" charset="0"/>
                <a:ea typeface="Rockwell" panose="02060603020205020403" pitchFamily="18" charset="0"/>
                <a:cs typeface="Times New Roman" panose="02020603050405020304" pitchFamily="18" charset="0"/>
              </a:rPr>
              <a:t>on distingue</a:t>
            </a:r>
            <a:endParaRPr lang="fr-FR" sz="2800" dirty="0">
              <a:solidFill>
                <a:prstClr val="black"/>
              </a:solidFill>
              <a:latin typeface="Rockwell" panose="02060603020205020403" pitchFamily="18" charset="0"/>
              <a:ea typeface="Rockwell" panose="02060603020205020403" pitchFamily="18" charset="0"/>
              <a:cs typeface="Times New Roman" panose="02020603050405020304" pitchFamily="18" charset="0"/>
            </a:endParaRPr>
          </a:p>
          <a:p>
            <a:pPr marL="342900" lvl="0" indent="-342900" algn="just" defTabSz="914400">
              <a:lnSpc>
                <a:spcPct val="115000"/>
              </a:lnSpc>
              <a:buFont typeface="Comic Sans MS" panose="030F0702030302020204" pitchFamily="66" charset="0"/>
              <a:buChar char="-"/>
            </a:pPr>
            <a:r>
              <a:rPr lang="fr-FR" sz="28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Hématurie initiale</a:t>
            </a:r>
            <a:r>
              <a:rPr lang="fr-FR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 : survient au début de la miction, alors, la lésion est urétrale ou prostatique</a:t>
            </a:r>
            <a:endParaRPr lang="fr-FR" sz="2800" dirty="0">
              <a:solidFill>
                <a:prstClr val="black"/>
              </a:solidFill>
              <a:latin typeface="Rockwell" panose="02060603020205020403" pitchFamily="18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342900" lvl="0" indent="-342900" algn="just" defTabSz="914400">
              <a:lnSpc>
                <a:spcPct val="115000"/>
              </a:lnSpc>
              <a:spcAft>
                <a:spcPts val="1000"/>
              </a:spcAft>
              <a:buFont typeface="Comic Sans MS" panose="030F0702030302020204" pitchFamily="66" charset="0"/>
              <a:buChar char="-"/>
            </a:pPr>
            <a:r>
              <a:rPr lang="fr-FR" sz="28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Hématurie </a:t>
            </a:r>
            <a:r>
              <a:rPr lang="fr-FR" sz="28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terminale</a:t>
            </a:r>
            <a:r>
              <a:rPr lang="fr-FR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:</a:t>
            </a:r>
            <a:r>
              <a:rPr lang="fr-FR" sz="28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fr-FR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surviens à la fin de la miction, alors l’atteinte est </a:t>
            </a:r>
            <a:r>
              <a:rPr lang="fr-FR" sz="28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vésicale</a:t>
            </a:r>
            <a:endParaRPr lang="fr-FR" sz="2800" dirty="0" smtClean="0">
              <a:solidFill>
                <a:prstClr val="black"/>
              </a:solidFill>
              <a:latin typeface="Rockwell" panose="02060603020205020403" pitchFamily="18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r>
              <a:rPr lang="fr-FR" sz="2800" dirty="0" smtClean="0">
                <a:solidFill>
                  <a:prstClr val="black"/>
                </a:solidFill>
                <a:latin typeface="Rockwell" panose="02060603020205020403" pitchFamily="18" charset="0"/>
                <a:cs typeface="Arial" panose="020B0604020202020204" pitchFamily="34" charset="0"/>
              </a:rPr>
              <a:t>- </a:t>
            </a:r>
            <a:r>
              <a:rPr lang="fr-FR" sz="2800" b="1" dirty="0" smtClean="0">
                <a:solidFill>
                  <a:prstClr val="black"/>
                </a:solidFill>
                <a:latin typeface="Rockwell" panose="02060603020205020403" pitchFamily="18" charset="0"/>
                <a:cs typeface="Arial" panose="020B0604020202020204" pitchFamily="34" charset="0"/>
              </a:rPr>
              <a:t>Hématurie totale: </a:t>
            </a:r>
            <a:r>
              <a:rPr lang="fr-FR" sz="2800" dirty="0" smtClean="0">
                <a:solidFill>
                  <a:prstClr val="black"/>
                </a:solidFill>
                <a:latin typeface="Rockwell" panose="02060603020205020403" pitchFamily="18" charset="0"/>
                <a:cs typeface="Arial" panose="020B0604020202020204" pitchFamily="34" charset="0"/>
              </a:rPr>
              <a:t>couvre toute la miction dans ce cas la lésion se trouve à tout niveau de l’appareil urinaire.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78190869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318656"/>
            <a:ext cx="9144000" cy="1191490"/>
          </a:xfrm>
        </p:spPr>
        <p:txBody>
          <a:bodyPr>
            <a:normAutofit/>
          </a:bodyPr>
          <a:lstStyle/>
          <a:p>
            <a:r>
              <a:rPr lang="fr-FR" sz="4000" b="1" dirty="0">
                <a:solidFill>
                  <a:srgbClr val="FF0000"/>
                </a:solidFill>
                <a:latin typeface="Times New Roman" panose="02020603050405020304" pitchFamily="18" charset="0"/>
                <a:ea typeface="Rockwell" panose="02060603020205020403" pitchFamily="18" charset="0"/>
                <a:cs typeface="Times New Roman" panose="02020603050405020304" pitchFamily="18" charset="0"/>
              </a:rPr>
              <a:t>II - LES SIGNES FONCTIONNELS </a:t>
            </a:r>
            <a:r>
              <a:rPr lang="fr-FR" sz="4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Rockwell" panose="02060603020205020403" pitchFamily="18" charset="0"/>
                <a:cs typeface="Times New Roman" panose="02020603050405020304" pitchFamily="18" charset="0"/>
              </a:rPr>
              <a:t>11/20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748145" y="1510146"/>
            <a:ext cx="9919855" cy="4128654"/>
          </a:xfrm>
        </p:spPr>
        <p:txBody>
          <a:bodyPr>
            <a:normAutofit lnSpcReduction="10000"/>
          </a:bodyPr>
          <a:lstStyle/>
          <a:p>
            <a:pPr marL="342900" lvl="0" indent="-342900" algn="just" defTabSz="914400">
              <a:lnSpc>
                <a:spcPct val="115000"/>
              </a:lnSpc>
              <a:buFont typeface="Wingdings" panose="05000000000000000000" pitchFamily="2" charset="2"/>
              <a:buChar char=""/>
            </a:pPr>
            <a:r>
              <a:rPr lang="fr-FR" sz="2800" dirty="0">
                <a:solidFill>
                  <a:srgbClr val="000000"/>
                </a:solidFill>
                <a:latin typeface="Times New Roman" panose="02020603050405020304" pitchFamily="18" charset="0"/>
                <a:ea typeface="Rockwell" panose="02060603020205020403" pitchFamily="18" charset="0"/>
                <a:cs typeface="Times New Roman" panose="02020603050405020304" pitchFamily="18" charset="0"/>
              </a:rPr>
              <a:t>S</a:t>
            </a:r>
            <a:r>
              <a:rPr lang="fr-FR" sz="2800" b="1" dirty="0">
                <a:solidFill>
                  <a:srgbClr val="000000"/>
                </a:solidFill>
                <a:latin typeface="Times New Roman" panose="02020603050405020304" pitchFamily="18" charset="0"/>
                <a:ea typeface="Rockwell" panose="02060603020205020403" pitchFamily="18" charset="0"/>
                <a:cs typeface="Times New Roman" panose="02020603050405020304" pitchFamily="18" charset="0"/>
              </a:rPr>
              <a:t>elon </a:t>
            </a:r>
            <a:r>
              <a:rPr lang="fr-FR" sz="28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Rockwell" panose="02060603020205020403" pitchFamily="18" charset="0"/>
                <a:cs typeface="Times New Roman" panose="02020603050405020304" pitchFamily="18" charset="0"/>
              </a:rPr>
              <a:t>les signes d’accompagnement</a:t>
            </a:r>
          </a:p>
          <a:p>
            <a:pPr marL="457200" lvl="0" indent="-457200" algn="just" defTabSz="914400">
              <a:lnSpc>
                <a:spcPct val="115000"/>
              </a:lnSpc>
              <a:buFontTx/>
              <a:buChar char="-"/>
            </a:pPr>
            <a:r>
              <a:rPr lang="fr-FR" sz="28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Rockwell" panose="02060603020205020403" pitchFamily="18" charset="0"/>
                <a:cs typeface="Times New Roman" panose="02020603050405020304" pitchFamily="18" charset="0"/>
              </a:rPr>
              <a:t>Hématuries isolées: </a:t>
            </a:r>
            <a:r>
              <a:rPr lang="fr-FR" sz="2800" dirty="0" smtClean="0">
                <a:solidFill>
                  <a:srgbClr val="000000"/>
                </a:solidFill>
                <a:latin typeface="Times New Roman" panose="02020603050405020304" pitchFamily="18" charset="0"/>
                <a:ea typeface="Rockwell" panose="02060603020205020403" pitchFamily="18" charset="0"/>
                <a:cs typeface="Times New Roman" panose="02020603050405020304" pitchFamily="18" charset="0"/>
              </a:rPr>
              <a:t>douleur, émission de caillot de sang, troubles mictionnels, anémie ou choc hémorragique</a:t>
            </a:r>
          </a:p>
          <a:p>
            <a:pPr marL="457200" lvl="0" indent="-457200" algn="just" defTabSz="914400">
              <a:lnSpc>
                <a:spcPct val="115000"/>
              </a:lnSpc>
              <a:buFont typeface="Wingdings" panose="05000000000000000000" pitchFamily="2" charset="2"/>
              <a:buChar char="Ø"/>
            </a:pPr>
            <a:r>
              <a:rPr lang="fr-FR" sz="2800" b="1" dirty="0" smtClean="0">
                <a:solidFill>
                  <a:prstClr val="black"/>
                </a:solidFill>
                <a:latin typeface="Rockwell" panose="02060603020205020403" pitchFamily="18" charset="0"/>
                <a:ea typeface="Rockwell" panose="02060603020205020403" pitchFamily="18" charset="0"/>
                <a:cs typeface="Times New Roman" panose="02020603050405020304" pitchFamily="18" charset="0"/>
              </a:rPr>
              <a:t>La pyurie: </a:t>
            </a:r>
            <a:r>
              <a:rPr lang="fr-FR" sz="2800" dirty="0" smtClean="0">
                <a:solidFill>
                  <a:prstClr val="black"/>
                </a:solidFill>
                <a:latin typeface="Rockwell" panose="02060603020205020403" pitchFamily="18" charset="0"/>
                <a:ea typeface="Rockwell" panose="02060603020205020403" pitchFamily="18" charset="0"/>
                <a:cs typeface="Times New Roman" panose="02020603050405020304" pitchFamily="18" charset="0"/>
              </a:rPr>
              <a:t>présence de pus dans l’urine liée à une infection( urine louche parfois rosée)</a:t>
            </a:r>
          </a:p>
          <a:p>
            <a:pPr marL="457200" lvl="0" indent="-457200" algn="just" defTabSz="914400">
              <a:lnSpc>
                <a:spcPct val="115000"/>
              </a:lnSpc>
              <a:buFont typeface="Wingdings" panose="05000000000000000000" pitchFamily="2" charset="2"/>
              <a:buChar char="Ø"/>
            </a:pPr>
            <a:r>
              <a:rPr lang="fr-FR" sz="2800" b="1" dirty="0" smtClean="0">
                <a:solidFill>
                  <a:prstClr val="black"/>
                </a:solidFill>
                <a:latin typeface="Rockwell" panose="02060603020205020403" pitchFamily="18" charset="0"/>
                <a:ea typeface="Rockwell" panose="02060603020205020403" pitchFamily="18" charset="0"/>
                <a:cs typeface="Times New Roman" panose="02020603050405020304" pitchFamily="18" charset="0"/>
              </a:rPr>
              <a:t>La </a:t>
            </a:r>
            <a:r>
              <a:rPr lang="fr-FR" sz="2800" b="1" dirty="0" err="1" smtClean="0">
                <a:solidFill>
                  <a:prstClr val="black"/>
                </a:solidFill>
                <a:latin typeface="Rockwell" panose="02060603020205020403" pitchFamily="18" charset="0"/>
                <a:ea typeface="Rockwell" panose="02060603020205020403" pitchFamily="18" charset="0"/>
                <a:cs typeface="Times New Roman" panose="02020603050405020304" pitchFamily="18" charset="0"/>
              </a:rPr>
              <a:t>chylurie</a:t>
            </a:r>
            <a:r>
              <a:rPr lang="fr-FR" sz="2800" dirty="0" smtClean="0">
                <a:solidFill>
                  <a:prstClr val="black"/>
                </a:solidFill>
                <a:latin typeface="Rockwell" panose="02060603020205020403" pitchFamily="18" charset="0"/>
                <a:ea typeface="Rockwell" panose="02060603020205020403" pitchFamily="18" charset="0"/>
                <a:cs typeface="Times New Roman" panose="02020603050405020304" pitchFamily="18" charset="0"/>
              </a:rPr>
              <a:t>: présence de lymphe dans les urines donnant un aspect laiteux liée à affection parasitaire ou consécutive à une intervention chirurgicale</a:t>
            </a:r>
            <a:endParaRPr lang="fr-FR" sz="2800" dirty="0">
              <a:solidFill>
                <a:prstClr val="black"/>
              </a:solidFill>
              <a:latin typeface="Rockwell" panose="02060603020205020403" pitchFamily="18" charset="0"/>
              <a:ea typeface="Rockwell" panose="02060603020205020403" pitchFamily="18" charset="0"/>
              <a:cs typeface="Times New Roman" panose="02020603050405020304" pitchFamily="18" charset="0"/>
            </a:endParaRP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03359022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387927"/>
            <a:ext cx="9144000" cy="692728"/>
          </a:xfrm>
        </p:spPr>
        <p:txBody>
          <a:bodyPr>
            <a:normAutofit fontScale="90000"/>
          </a:bodyPr>
          <a:lstStyle/>
          <a:p>
            <a:r>
              <a:rPr lang="fr-FR" sz="4000" b="1" dirty="0">
                <a:solidFill>
                  <a:srgbClr val="FF0000"/>
                </a:solidFill>
                <a:latin typeface="Times New Roman" panose="02020603050405020304" pitchFamily="18" charset="0"/>
                <a:ea typeface="Rockwell" panose="02060603020205020403" pitchFamily="18" charset="0"/>
                <a:cs typeface="Times New Roman" panose="02020603050405020304" pitchFamily="18" charset="0"/>
              </a:rPr>
              <a:t>II - LES SIGNES FONCTIONNELS </a:t>
            </a:r>
            <a:r>
              <a:rPr lang="fr-FR" sz="4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Rockwell" panose="02060603020205020403" pitchFamily="18" charset="0"/>
                <a:cs typeface="Times New Roman" panose="02020603050405020304" pitchFamily="18" charset="0"/>
              </a:rPr>
              <a:t>12/20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1496291"/>
            <a:ext cx="9144000" cy="3761509"/>
          </a:xfrm>
        </p:spPr>
        <p:txBody>
          <a:bodyPr/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fr-FR" dirty="0" smtClean="0"/>
              <a:t>La </a:t>
            </a:r>
            <a:r>
              <a:rPr lang="fr-FR" dirty="0" err="1" smtClean="0"/>
              <a:t>pneumaturie</a:t>
            </a:r>
            <a:r>
              <a:rPr lang="fr-FR" dirty="0" smtClean="0"/>
              <a:t>: émission de gaz pendant la miction liée à une communication entre le tube digestif et la vessie ou iatrogène (lors d’une cystoscopie)</a:t>
            </a:r>
          </a:p>
          <a:p>
            <a:r>
              <a:rPr lang="fr-FR" dirty="0" smtClean="0"/>
              <a:t>5. Les anomalies de la continence et de la miction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fr-FR" dirty="0" smtClean="0"/>
              <a:t>Les anomalies de la continence  </a:t>
            </a:r>
          </a:p>
          <a:p>
            <a:r>
              <a:rPr lang="fr-FR" dirty="0" smtClean="0"/>
              <a:t>La perte involontaire des urines par l’urètre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fr-FR" dirty="0" smtClean="0"/>
              <a:t>L’incontinence à l’effort:  </a:t>
            </a:r>
            <a:r>
              <a:rPr lang="fr-FR" dirty="0" err="1" smtClean="0"/>
              <a:t>ue</a:t>
            </a:r>
            <a:r>
              <a:rPr lang="fr-FR" dirty="0" smtClean="0"/>
              <a:t> brusque émission d’urine non accompagnée de besoin au cours d’un effort qui augmente la pression abdominale(rire, toux, …)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62728876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457201"/>
            <a:ext cx="9144000" cy="914400"/>
          </a:xfrm>
        </p:spPr>
        <p:txBody>
          <a:bodyPr>
            <a:normAutofit fontScale="90000"/>
          </a:bodyPr>
          <a:lstStyle/>
          <a:p>
            <a:r>
              <a:rPr lang="fr-FR" sz="4000" b="1" dirty="0">
                <a:solidFill>
                  <a:srgbClr val="FF0000"/>
                </a:solidFill>
                <a:latin typeface="Times New Roman" panose="02020603050405020304" pitchFamily="18" charset="0"/>
                <a:ea typeface="Rockwell" panose="02060603020205020403" pitchFamily="18" charset="0"/>
                <a:cs typeface="Times New Roman" panose="02020603050405020304" pitchFamily="18" charset="0"/>
              </a:rPr>
              <a:t>II - LES SIGNES </a:t>
            </a:r>
            <a:r>
              <a:rPr lang="fr-FR" sz="4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Rockwell" panose="02060603020205020403" pitchFamily="18" charset="0"/>
                <a:cs typeface="Times New Roman" panose="02020603050405020304" pitchFamily="18" charset="0"/>
              </a:rPr>
              <a:t>FONCTIONNELS </a:t>
            </a:r>
            <a:r>
              <a:rPr lang="fr-FR" sz="4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Rockwell" panose="02060603020205020403" pitchFamily="18" charset="0"/>
                <a:cs typeface="Times New Roman" panose="02020603050405020304" pitchFamily="18" charset="0"/>
              </a:rPr>
              <a:t>13/20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609600" y="1634836"/>
            <a:ext cx="10778836" cy="4433455"/>
          </a:xfrm>
        </p:spPr>
        <p:txBody>
          <a:bodyPr/>
          <a:lstStyle/>
          <a:p>
            <a:pPr marL="342900" lvl="0" indent="-342900" algn="just" defTabSz="914400">
              <a:lnSpc>
                <a:spcPct val="115000"/>
              </a:lnSpc>
              <a:buFont typeface="Wingdings" panose="05000000000000000000" pitchFamily="2" charset="2"/>
              <a:buChar char=""/>
            </a:pPr>
            <a:r>
              <a:rPr lang="fr-FR" sz="2800" b="1" dirty="0">
                <a:solidFill>
                  <a:srgbClr val="000000"/>
                </a:solidFill>
                <a:latin typeface="Times New Roman" panose="02020603050405020304" pitchFamily="18" charset="0"/>
                <a:ea typeface="Rockwell" panose="02060603020205020403" pitchFamily="18" charset="0"/>
                <a:cs typeface="Times New Roman" panose="02020603050405020304" pitchFamily="18" charset="0"/>
              </a:rPr>
              <a:t>L’incontinence par </a:t>
            </a:r>
            <a:r>
              <a:rPr lang="fr-FR" sz="28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Rockwell" panose="02060603020205020403" pitchFamily="18" charset="0"/>
                <a:cs typeface="Times New Roman" panose="02020603050405020304" pitchFamily="18" charset="0"/>
              </a:rPr>
              <a:t>impériosité</a:t>
            </a:r>
            <a:r>
              <a:rPr lang="fr-FR" sz="2800" dirty="0">
                <a:solidFill>
                  <a:srgbClr val="000000"/>
                </a:solidFill>
                <a:latin typeface="Times New Roman" panose="02020603050405020304" pitchFamily="18" charset="0"/>
                <a:ea typeface="Rockwell" panose="02060603020205020403" pitchFamily="18" charset="0"/>
                <a:cs typeface="Times New Roman" panose="02020603050405020304" pitchFamily="18" charset="0"/>
              </a:rPr>
              <a:t>:</a:t>
            </a:r>
            <a:r>
              <a:rPr lang="fr-FR" sz="2800" dirty="0" smtClean="0">
                <a:solidFill>
                  <a:srgbClr val="000000"/>
                </a:solidFill>
                <a:latin typeface="Times New Roman" panose="02020603050405020304" pitchFamily="18" charset="0"/>
                <a:ea typeface="Rockwell" panose="02060603020205020403" pitchFamily="18" charset="0"/>
                <a:cs typeface="Times New Roman" panose="02020603050405020304" pitchFamily="18" charset="0"/>
              </a:rPr>
              <a:t> </a:t>
            </a:r>
            <a:r>
              <a:rPr lang="fr-FR" sz="2800" dirty="0">
                <a:solidFill>
                  <a:srgbClr val="000000"/>
                </a:solidFill>
                <a:latin typeface="Times New Roman" panose="02020603050405020304" pitchFamily="18" charset="0"/>
                <a:ea typeface="Rockwell" panose="02060603020205020403" pitchFamily="18" charset="0"/>
                <a:cs typeface="Times New Roman" panose="02020603050405020304" pitchFamily="18" charset="0"/>
              </a:rPr>
              <a:t>émission d’urine en jet lors d’un besoin, soudain, non </a:t>
            </a:r>
            <a:r>
              <a:rPr lang="fr-FR" sz="2800" dirty="0" err="1">
                <a:solidFill>
                  <a:srgbClr val="000000"/>
                </a:solidFill>
                <a:latin typeface="Times New Roman" panose="02020603050405020304" pitchFamily="18" charset="0"/>
                <a:ea typeface="Rockwell" panose="02060603020205020403" pitchFamily="18" charset="0"/>
                <a:cs typeface="Times New Roman" panose="02020603050405020304" pitchFamily="18" charset="0"/>
              </a:rPr>
              <a:t>inhibable</a:t>
            </a:r>
            <a:r>
              <a:rPr lang="fr-FR" sz="2800" dirty="0">
                <a:solidFill>
                  <a:srgbClr val="000000"/>
                </a:solidFill>
                <a:latin typeface="Times New Roman" panose="02020603050405020304" pitchFamily="18" charset="0"/>
                <a:ea typeface="Rockwell" panose="02060603020205020403" pitchFamily="18" charset="0"/>
                <a:cs typeface="Times New Roman" panose="02020603050405020304" pitchFamily="18" charset="0"/>
              </a:rPr>
              <a:t>, malgré un effort de retenu.</a:t>
            </a:r>
            <a:endParaRPr lang="fr-FR" dirty="0">
              <a:solidFill>
                <a:prstClr val="black"/>
              </a:solidFill>
              <a:latin typeface="Rockwell" panose="02060603020205020403" pitchFamily="18" charset="0"/>
              <a:ea typeface="Rockwell" panose="02060603020205020403" pitchFamily="18" charset="0"/>
              <a:cs typeface="Times New Roman" panose="02020603050405020304" pitchFamily="18" charset="0"/>
            </a:endParaRPr>
          </a:p>
          <a:p>
            <a:pPr marL="342900" lvl="0" indent="-342900" algn="just" defTabSz="914400">
              <a:lnSpc>
                <a:spcPct val="115000"/>
              </a:lnSpc>
              <a:buFont typeface="Wingdings" panose="05000000000000000000" pitchFamily="2" charset="2"/>
              <a:buChar char=""/>
            </a:pPr>
            <a:r>
              <a:rPr lang="fr-FR" sz="2800" b="1" dirty="0">
                <a:solidFill>
                  <a:srgbClr val="000000"/>
                </a:solidFill>
                <a:latin typeface="Times New Roman" panose="02020603050405020304" pitchFamily="18" charset="0"/>
                <a:ea typeface="Rockwell" panose="02060603020205020403" pitchFamily="18" charset="0"/>
                <a:cs typeface="Times New Roman" panose="02020603050405020304" pitchFamily="18" charset="0"/>
              </a:rPr>
              <a:t>La miction reflexe</a:t>
            </a:r>
            <a:r>
              <a:rPr lang="fr-FR" sz="2800" dirty="0">
                <a:solidFill>
                  <a:srgbClr val="000000"/>
                </a:solidFill>
                <a:latin typeface="Times New Roman" panose="02020603050405020304" pitchFamily="18" charset="0"/>
                <a:ea typeface="Rockwell" panose="02060603020205020403" pitchFamily="18" charset="0"/>
                <a:cs typeface="Times New Roman" panose="02020603050405020304" pitchFamily="18" charset="0"/>
              </a:rPr>
              <a:t> est une miction complète non contrôlable à laquelle assiste impuissant, le sujet. </a:t>
            </a:r>
            <a:endParaRPr lang="fr-FR" dirty="0">
              <a:solidFill>
                <a:prstClr val="black"/>
              </a:solidFill>
              <a:latin typeface="Rockwell" panose="02060603020205020403" pitchFamily="18" charset="0"/>
              <a:ea typeface="Rockwell" panose="02060603020205020403" pitchFamily="18" charset="0"/>
              <a:cs typeface="Times New Roman" panose="02020603050405020304" pitchFamily="18" charset="0"/>
            </a:endParaRPr>
          </a:p>
          <a:p>
            <a:pPr marL="342900" lvl="0" indent="-342900" algn="just" defTabSz="914400">
              <a:lnSpc>
                <a:spcPct val="115000"/>
              </a:lnSpc>
              <a:buFont typeface="Wingdings" panose="05000000000000000000" pitchFamily="2" charset="2"/>
              <a:buChar char=""/>
            </a:pPr>
            <a:r>
              <a:rPr lang="fr-FR" sz="2800" b="1" dirty="0">
                <a:solidFill>
                  <a:srgbClr val="000000"/>
                </a:solidFill>
                <a:latin typeface="Times New Roman" panose="02020603050405020304" pitchFamily="18" charset="0"/>
                <a:ea typeface="Rockwell" panose="02060603020205020403" pitchFamily="18" charset="0"/>
                <a:cs typeface="Times New Roman" panose="02020603050405020304" pitchFamily="18" charset="0"/>
              </a:rPr>
              <a:t>L’énurésie</a:t>
            </a:r>
            <a:r>
              <a:rPr lang="fr-FR" sz="2800" dirty="0">
                <a:solidFill>
                  <a:srgbClr val="000000"/>
                </a:solidFill>
                <a:latin typeface="Times New Roman" panose="02020603050405020304" pitchFamily="18" charset="0"/>
                <a:ea typeface="Rockwell" panose="02060603020205020403" pitchFamily="18" charset="0"/>
                <a:cs typeface="Times New Roman" panose="02020603050405020304" pitchFamily="18" charset="0"/>
              </a:rPr>
              <a:t> est une miction incontrôlée qui survient au cours du sommeil</a:t>
            </a:r>
            <a:endParaRPr lang="fr-FR" dirty="0">
              <a:solidFill>
                <a:prstClr val="black"/>
              </a:solidFill>
              <a:latin typeface="Rockwell" panose="02060603020205020403" pitchFamily="18" charset="0"/>
              <a:ea typeface="Rockwell" panose="02060603020205020403" pitchFamily="18" charset="0"/>
              <a:cs typeface="Times New Roman" panose="02020603050405020304" pitchFamily="18" charset="0"/>
            </a:endParaRP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6453126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="" xmlns:a16="http://schemas.microsoft.com/office/drawing/2014/main" id="{07E30FD7-2A79-46D0-AC68-C5DFD745E1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1" y="318656"/>
            <a:ext cx="10515600" cy="1011380"/>
          </a:xfrm>
        </p:spPr>
        <p:txBody>
          <a:bodyPr>
            <a:normAutofit fontScale="90000"/>
          </a:bodyPr>
          <a:lstStyle/>
          <a:p>
            <a:r>
              <a:rPr lang="fr-FR" sz="3600" b="1" kern="0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CHAPITRE V</a:t>
            </a:r>
            <a:r>
              <a:rPr lang="fr-FR" sz="3600" b="1" kern="0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fr-FR" sz="3600" b="1" kern="0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SEMIOLOGIE PATHOLOGIES EN URO NEPHROLOGIE</a:t>
            </a:r>
            <a:endParaRPr lang="fr-FR" sz="3600" dirty="0">
              <a:solidFill>
                <a:srgbClr val="FF0000"/>
              </a:solidFill>
            </a:endParaRPr>
          </a:p>
        </p:txBody>
      </p:sp>
      <p:sp>
        <p:nvSpPr>
          <p:cNvPr id="3" name="Espace réservé du texte 2">
            <a:extLst>
              <a:ext uri="{FF2B5EF4-FFF2-40B4-BE49-F238E27FC236}">
                <a16:creationId xmlns="" xmlns:a16="http://schemas.microsoft.com/office/drawing/2014/main" id="{A1CD6062-4DED-4414-9E26-7DA16B62F0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65597" y="1468583"/>
            <a:ext cx="10515600" cy="4718052"/>
          </a:xfrm>
        </p:spPr>
        <p:txBody>
          <a:bodyPr>
            <a:noAutofit/>
          </a:bodyPr>
          <a:lstStyle/>
          <a:p>
            <a:pPr lvl="0" algn="just" defTabSz="914400">
              <a:lnSpc>
                <a:spcPct val="115000"/>
              </a:lnSpc>
            </a:pPr>
            <a:r>
              <a:rPr lang="fr-FR" sz="2800" dirty="0">
                <a:solidFill>
                  <a:prstClr val="black"/>
                </a:solidFill>
                <a:latin typeface="Times New Roman" panose="02020603050405020304" pitchFamily="18" charset="0"/>
                <a:ea typeface="Rockwell" panose="02060603020205020403" pitchFamily="18" charset="0"/>
                <a:cs typeface="Times New Roman" panose="02020603050405020304" pitchFamily="18" charset="0"/>
              </a:rPr>
              <a:t>1- </a:t>
            </a:r>
            <a:r>
              <a:rPr lang="fr-FR" sz="2800" u="sng" dirty="0">
                <a:solidFill>
                  <a:prstClr val="black"/>
                </a:solidFill>
                <a:latin typeface="Times New Roman" panose="02020603050405020304" pitchFamily="18" charset="0"/>
                <a:ea typeface="Rockwell" panose="02060603020205020403" pitchFamily="18" charset="0"/>
                <a:cs typeface="Times New Roman" panose="02020603050405020304" pitchFamily="18" charset="0"/>
              </a:rPr>
              <a:t>Objectif général</a:t>
            </a:r>
            <a:endParaRPr lang="fr-FR" sz="2800" dirty="0">
              <a:solidFill>
                <a:prstClr val="black"/>
              </a:solidFill>
              <a:latin typeface="Rockwell" panose="02060603020205020403" pitchFamily="18" charset="0"/>
              <a:ea typeface="Rockwell" panose="02060603020205020403" pitchFamily="18" charset="0"/>
              <a:cs typeface="Times New Roman" panose="02020603050405020304" pitchFamily="18" charset="0"/>
            </a:endParaRPr>
          </a:p>
          <a:p>
            <a:pPr lvl="0" algn="just" defTabSz="914400">
              <a:lnSpc>
                <a:spcPct val="115000"/>
              </a:lnSpc>
            </a:pPr>
            <a:r>
              <a:rPr lang="fr-FR" sz="2800" dirty="0">
                <a:solidFill>
                  <a:prstClr val="black"/>
                </a:solidFill>
                <a:latin typeface="Times New Roman" panose="02020603050405020304" pitchFamily="18" charset="0"/>
                <a:ea typeface="Rockwell" panose="02060603020205020403" pitchFamily="18" charset="0"/>
                <a:cs typeface="Times New Roman" panose="02020603050405020304" pitchFamily="18" charset="0"/>
              </a:rPr>
              <a:t>L’étudiant de licence 1 sera  capable de reconnaître les signes en rapport avec une pathologie en </a:t>
            </a:r>
            <a:r>
              <a:rPr lang="fr-FR" sz="2800" dirty="0" err="1">
                <a:solidFill>
                  <a:prstClr val="black"/>
                </a:solidFill>
                <a:latin typeface="Times New Roman" panose="02020603050405020304" pitchFamily="18" charset="0"/>
                <a:ea typeface="Rockwell" panose="02060603020205020403" pitchFamily="18" charset="0"/>
                <a:cs typeface="Times New Roman" panose="02020603050405020304" pitchFamily="18" charset="0"/>
              </a:rPr>
              <a:t>Uro</a:t>
            </a:r>
            <a:r>
              <a:rPr lang="fr-FR" sz="2800" dirty="0">
                <a:solidFill>
                  <a:prstClr val="black"/>
                </a:solidFill>
                <a:latin typeface="Times New Roman" panose="02020603050405020304" pitchFamily="18" charset="0"/>
                <a:ea typeface="Rockwell" panose="02060603020205020403" pitchFamily="18" charset="0"/>
                <a:cs typeface="Times New Roman" panose="02020603050405020304" pitchFamily="18" charset="0"/>
              </a:rPr>
              <a:t>-néphrologique.</a:t>
            </a:r>
            <a:endParaRPr lang="fr-FR" sz="2800" dirty="0">
              <a:solidFill>
                <a:prstClr val="black"/>
              </a:solidFill>
              <a:latin typeface="Rockwell" panose="02060603020205020403" pitchFamily="18" charset="0"/>
              <a:ea typeface="Rockwell" panose="02060603020205020403" pitchFamily="18" charset="0"/>
              <a:cs typeface="Times New Roman" panose="02020603050405020304" pitchFamily="18" charset="0"/>
            </a:endParaRPr>
          </a:p>
          <a:p>
            <a:pPr lvl="0" algn="just" defTabSz="914400">
              <a:lnSpc>
                <a:spcPct val="115000"/>
              </a:lnSpc>
            </a:pPr>
            <a:r>
              <a:rPr lang="fr-FR" sz="2800" dirty="0">
                <a:solidFill>
                  <a:prstClr val="black"/>
                </a:solidFill>
                <a:latin typeface="Times New Roman" panose="02020603050405020304" pitchFamily="18" charset="0"/>
                <a:ea typeface="Rockwell" panose="02060603020205020403" pitchFamily="18" charset="0"/>
                <a:cs typeface="Times New Roman" panose="02020603050405020304" pitchFamily="18" charset="0"/>
              </a:rPr>
              <a:t>2- </a:t>
            </a:r>
            <a:r>
              <a:rPr lang="fr-FR" sz="2800" u="sng" dirty="0">
                <a:solidFill>
                  <a:prstClr val="black"/>
                </a:solidFill>
                <a:latin typeface="Times New Roman" panose="02020603050405020304" pitchFamily="18" charset="0"/>
                <a:ea typeface="Rockwell" panose="02060603020205020403" pitchFamily="18" charset="0"/>
                <a:cs typeface="Times New Roman" panose="02020603050405020304" pitchFamily="18" charset="0"/>
              </a:rPr>
              <a:t>Objectifs spécifiques</a:t>
            </a:r>
            <a:endParaRPr lang="fr-FR" sz="2800" dirty="0">
              <a:solidFill>
                <a:prstClr val="black"/>
              </a:solidFill>
              <a:latin typeface="Rockwell" panose="02060603020205020403" pitchFamily="18" charset="0"/>
              <a:ea typeface="Rockwell" panose="02060603020205020403" pitchFamily="18" charset="0"/>
              <a:cs typeface="Times New Roman" panose="02020603050405020304" pitchFamily="18" charset="0"/>
            </a:endParaRPr>
          </a:p>
          <a:p>
            <a:pPr marL="342900" lvl="0" indent="-342900" algn="just" defTabSz="914400">
              <a:lnSpc>
                <a:spcPct val="115000"/>
              </a:lnSpc>
              <a:buFont typeface="+mj-lt"/>
              <a:buAutoNum type="arabicParenR"/>
            </a:pPr>
            <a:r>
              <a:rPr lang="fr-FR" sz="2800" dirty="0">
                <a:solidFill>
                  <a:prstClr val="black"/>
                </a:solidFill>
                <a:latin typeface="Times New Roman" panose="02020603050405020304" pitchFamily="18" charset="0"/>
                <a:ea typeface="Rockwell" panose="02060603020205020403" pitchFamily="18" charset="0"/>
                <a:cs typeface="Times New Roman" panose="02020603050405020304" pitchFamily="18" charset="0"/>
              </a:rPr>
              <a:t>Définir en ses propres termes sans en altérer le sens les signes cliniques en pathologie urinaire et rénale;</a:t>
            </a:r>
            <a:endParaRPr lang="fr-FR" sz="2800" dirty="0">
              <a:solidFill>
                <a:prstClr val="black"/>
              </a:solidFill>
              <a:latin typeface="Rockwell" panose="02060603020205020403" pitchFamily="18" charset="0"/>
              <a:ea typeface="Rockwell" panose="02060603020205020403" pitchFamily="18" charset="0"/>
              <a:cs typeface="Times New Roman" panose="02020603050405020304" pitchFamily="18" charset="0"/>
            </a:endParaRPr>
          </a:p>
          <a:p>
            <a:pPr marL="342900" lvl="0" indent="-342900" algn="just" defTabSz="914400">
              <a:lnSpc>
                <a:spcPct val="115000"/>
              </a:lnSpc>
              <a:buFont typeface="+mj-lt"/>
              <a:buAutoNum type="arabicParenR"/>
            </a:pPr>
            <a:r>
              <a:rPr lang="fr-FR" sz="2800" dirty="0">
                <a:solidFill>
                  <a:prstClr val="black"/>
                </a:solidFill>
                <a:latin typeface="Times New Roman" panose="02020603050405020304" pitchFamily="18" charset="0"/>
                <a:ea typeface="Rockwell" panose="02060603020205020403" pitchFamily="18" charset="0"/>
                <a:cs typeface="Times New Roman" panose="02020603050405020304" pitchFamily="18" charset="0"/>
              </a:rPr>
              <a:t>Citez au moins quatre signes fonctionnels et quatre signes physiques en pathologie </a:t>
            </a:r>
            <a:r>
              <a:rPr lang="fr-FR" sz="2800" dirty="0" err="1">
                <a:solidFill>
                  <a:prstClr val="black"/>
                </a:solidFill>
                <a:latin typeface="Times New Roman" panose="02020603050405020304" pitchFamily="18" charset="0"/>
                <a:ea typeface="Rockwell" panose="02060603020205020403" pitchFamily="18" charset="0"/>
                <a:cs typeface="Times New Roman" panose="02020603050405020304" pitchFamily="18" charset="0"/>
              </a:rPr>
              <a:t>Uro</a:t>
            </a:r>
            <a:r>
              <a:rPr lang="fr-FR" sz="2800" dirty="0">
                <a:solidFill>
                  <a:prstClr val="black"/>
                </a:solidFill>
                <a:latin typeface="Times New Roman" panose="02020603050405020304" pitchFamily="18" charset="0"/>
                <a:ea typeface="Rockwell" panose="02060603020205020403" pitchFamily="18" charset="0"/>
                <a:cs typeface="Times New Roman" panose="02020603050405020304" pitchFamily="18" charset="0"/>
              </a:rPr>
              <a:t>-néphrologique</a:t>
            </a:r>
            <a:endParaRPr lang="fr-FR" sz="2800" dirty="0">
              <a:solidFill>
                <a:prstClr val="black"/>
              </a:solidFill>
              <a:latin typeface="Rockwell" panose="02060603020205020403" pitchFamily="18" charset="0"/>
              <a:ea typeface="Rockwell" panose="02060603020205020403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8247763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457200"/>
            <a:ext cx="9144000" cy="886691"/>
          </a:xfrm>
        </p:spPr>
        <p:txBody>
          <a:bodyPr>
            <a:normAutofit fontScale="90000"/>
          </a:bodyPr>
          <a:lstStyle/>
          <a:p>
            <a:r>
              <a:rPr lang="fr-FR" sz="4000" b="1" dirty="0">
                <a:solidFill>
                  <a:srgbClr val="FF0000"/>
                </a:solidFill>
                <a:latin typeface="Times New Roman" panose="02020603050405020304" pitchFamily="18" charset="0"/>
                <a:ea typeface="Rockwell" panose="02060603020205020403" pitchFamily="18" charset="0"/>
                <a:cs typeface="Times New Roman" panose="02020603050405020304" pitchFamily="18" charset="0"/>
              </a:rPr>
              <a:t>II - LES SIGNES </a:t>
            </a:r>
            <a:r>
              <a:rPr lang="fr-FR" sz="4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Rockwell" panose="02060603020205020403" pitchFamily="18" charset="0"/>
                <a:cs typeface="Times New Roman" panose="02020603050405020304" pitchFamily="18" charset="0"/>
              </a:rPr>
              <a:t>FONCTIONNELS14/20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623455" y="1620982"/>
            <a:ext cx="10848109" cy="4364182"/>
          </a:xfrm>
        </p:spPr>
        <p:txBody>
          <a:bodyPr/>
          <a:lstStyle/>
          <a:p>
            <a:pPr marL="342900" lvl="0" indent="-342900" algn="just" defTabSz="914400">
              <a:lnSpc>
                <a:spcPct val="115000"/>
              </a:lnSpc>
              <a:spcAft>
                <a:spcPts val="1000"/>
              </a:spcAft>
              <a:buFont typeface="Wingdings" panose="05000000000000000000" pitchFamily="2" charset="2"/>
              <a:buChar char=""/>
            </a:pPr>
            <a:r>
              <a:rPr lang="fr-FR" sz="2800" b="1" dirty="0">
                <a:solidFill>
                  <a:srgbClr val="000000"/>
                </a:solidFill>
                <a:latin typeface="Times New Roman" panose="02020603050405020304" pitchFamily="18" charset="0"/>
                <a:ea typeface="Rockwell" panose="02060603020205020403" pitchFamily="18" charset="0"/>
                <a:cs typeface="Times New Roman" panose="02020603050405020304" pitchFamily="18" charset="0"/>
              </a:rPr>
              <a:t>L’incontinence </a:t>
            </a:r>
            <a:r>
              <a:rPr lang="fr-FR" sz="28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Rockwell" panose="02060603020205020403" pitchFamily="18" charset="0"/>
                <a:cs typeface="Times New Roman" panose="02020603050405020304" pitchFamily="18" charset="0"/>
              </a:rPr>
              <a:t>complète</a:t>
            </a:r>
            <a:r>
              <a:rPr lang="fr-FR" sz="2800" dirty="0" smtClean="0">
                <a:solidFill>
                  <a:srgbClr val="000000"/>
                </a:solidFill>
                <a:latin typeface="Times New Roman" panose="02020603050405020304" pitchFamily="18" charset="0"/>
                <a:ea typeface="Rockwell" panose="02060603020205020403" pitchFamily="18" charset="0"/>
                <a:cs typeface="Times New Roman" panose="02020603050405020304" pitchFamily="18" charset="0"/>
              </a:rPr>
              <a:t>: </a:t>
            </a:r>
            <a:r>
              <a:rPr lang="fr-FR" sz="2800" dirty="0" smtClean="0">
                <a:solidFill>
                  <a:srgbClr val="000000"/>
                </a:solidFill>
                <a:latin typeface="Times New Roman" panose="02020603050405020304" pitchFamily="18" charset="0"/>
                <a:ea typeface="Rockwell" panose="02060603020205020403" pitchFamily="18" charset="0"/>
                <a:cs typeface="Times New Roman" panose="02020603050405020304" pitchFamily="18" charset="0"/>
              </a:rPr>
              <a:t>section </a:t>
            </a:r>
            <a:r>
              <a:rPr lang="fr-FR" sz="2800" dirty="0">
                <a:solidFill>
                  <a:srgbClr val="000000"/>
                </a:solidFill>
                <a:latin typeface="Times New Roman" panose="02020603050405020304" pitchFamily="18" charset="0"/>
                <a:ea typeface="Rockwell" panose="02060603020205020403" pitchFamily="18" charset="0"/>
                <a:cs typeface="Times New Roman" panose="02020603050405020304" pitchFamily="18" charset="0"/>
              </a:rPr>
              <a:t>du sphincter </a:t>
            </a:r>
            <a:r>
              <a:rPr lang="fr-FR" sz="2800" dirty="0" smtClean="0">
                <a:solidFill>
                  <a:srgbClr val="000000"/>
                </a:solidFill>
                <a:latin typeface="Times New Roman" panose="02020603050405020304" pitchFamily="18" charset="0"/>
                <a:ea typeface="Rockwell" panose="02060603020205020403" pitchFamily="18" charset="0"/>
                <a:cs typeface="Times New Roman" panose="02020603050405020304" pitchFamily="18" charset="0"/>
              </a:rPr>
              <a:t>entraînant </a:t>
            </a:r>
            <a:r>
              <a:rPr lang="fr-FR" sz="2800" dirty="0">
                <a:solidFill>
                  <a:srgbClr val="000000"/>
                </a:solidFill>
                <a:latin typeface="Times New Roman" panose="02020603050405020304" pitchFamily="18" charset="0"/>
                <a:ea typeface="Rockwell" panose="02060603020205020403" pitchFamily="18" charset="0"/>
                <a:cs typeface="Times New Roman" panose="02020603050405020304" pitchFamily="18" charset="0"/>
              </a:rPr>
              <a:t>une fuite goutte à goutte de </a:t>
            </a:r>
            <a:r>
              <a:rPr lang="fr-FR" sz="2800" dirty="0" smtClean="0">
                <a:solidFill>
                  <a:srgbClr val="000000"/>
                </a:solidFill>
                <a:latin typeface="Times New Roman" panose="02020603050405020304" pitchFamily="18" charset="0"/>
                <a:ea typeface="Rockwell" panose="02060603020205020403" pitchFamily="18" charset="0"/>
                <a:cs typeface="Times New Roman" panose="02020603050405020304" pitchFamily="18" charset="0"/>
              </a:rPr>
              <a:t>l’urine. </a:t>
            </a:r>
            <a:endParaRPr lang="fr-FR" dirty="0" smtClean="0">
              <a:solidFill>
                <a:prstClr val="black"/>
              </a:solidFill>
              <a:latin typeface="Rockwell" panose="02060603020205020403" pitchFamily="18" charset="0"/>
              <a:ea typeface="Rockwell" panose="02060603020205020403" pitchFamily="18" charset="0"/>
              <a:cs typeface="Times New Roman" panose="02020603050405020304" pitchFamily="18" charset="0"/>
            </a:endParaRPr>
          </a:p>
          <a:p>
            <a:pPr lvl="0" algn="just" defTabSz="914400">
              <a:lnSpc>
                <a:spcPct val="115000"/>
              </a:lnSpc>
            </a:pPr>
            <a:endParaRPr lang="fr-FR" sz="2200" dirty="0" smtClean="0">
              <a:solidFill>
                <a:prstClr val="black"/>
              </a:solidFill>
              <a:latin typeface="Rockwell" panose="02060603020205020403" pitchFamily="18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37396704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332509"/>
            <a:ext cx="9144000" cy="789709"/>
          </a:xfrm>
        </p:spPr>
        <p:txBody>
          <a:bodyPr>
            <a:normAutofit fontScale="90000"/>
          </a:bodyPr>
          <a:lstStyle/>
          <a:p>
            <a:r>
              <a:rPr lang="fr-FR" sz="4000" b="1" dirty="0">
                <a:solidFill>
                  <a:srgbClr val="FF0000"/>
                </a:solidFill>
                <a:latin typeface="Times New Roman" panose="02020603050405020304" pitchFamily="18" charset="0"/>
                <a:ea typeface="Rockwell" panose="02060603020205020403" pitchFamily="18" charset="0"/>
                <a:cs typeface="Times New Roman" panose="02020603050405020304" pitchFamily="18" charset="0"/>
              </a:rPr>
              <a:t>II - LES SIGNES </a:t>
            </a:r>
            <a:r>
              <a:rPr lang="fr-FR" sz="4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Rockwell" panose="02060603020205020403" pitchFamily="18" charset="0"/>
                <a:cs typeface="Times New Roman" panose="02020603050405020304" pitchFamily="18" charset="0"/>
              </a:rPr>
              <a:t>FONCTIONNELS </a:t>
            </a:r>
            <a:r>
              <a:rPr lang="fr-FR" sz="4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Rockwell" panose="02060603020205020403" pitchFamily="18" charset="0"/>
                <a:cs typeface="Times New Roman" panose="02020603050405020304" pitchFamily="18" charset="0"/>
              </a:rPr>
              <a:t>15/20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568036" y="1690255"/>
            <a:ext cx="10903528" cy="4017818"/>
          </a:xfrm>
        </p:spPr>
        <p:txBody>
          <a:bodyPr/>
          <a:lstStyle/>
          <a:p>
            <a:pPr marL="342900" lvl="0" indent="-342900" algn="just" defTabSz="914400">
              <a:lnSpc>
                <a:spcPct val="115000"/>
              </a:lnSpc>
              <a:buFont typeface="Comic Sans MS" panose="030F0702030302020204" pitchFamily="66" charset="0"/>
              <a:buChar char="-"/>
            </a:pPr>
            <a:r>
              <a:rPr lang="fr-FR" sz="26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Hématuries accompagnées de : </a:t>
            </a:r>
            <a:r>
              <a:rPr lang="fr-FR" sz="2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douleur, d’émission de caillot de sang, de troubles mictionnels, d’anémie ou de choc hémorragique.</a:t>
            </a:r>
            <a:endParaRPr lang="fr-FR" sz="2200" dirty="0">
              <a:solidFill>
                <a:prstClr val="black"/>
              </a:solidFill>
              <a:latin typeface="Rockwell" panose="02060603020205020403" pitchFamily="18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342900" lvl="0" indent="-342900" algn="just" defTabSz="914400">
              <a:lnSpc>
                <a:spcPct val="115000"/>
              </a:lnSpc>
              <a:buFont typeface="Wingdings" panose="05000000000000000000" pitchFamily="2" charset="2"/>
              <a:buChar char=""/>
            </a:pPr>
            <a:r>
              <a:rPr lang="fr-FR" sz="2600" b="1" dirty="0">
                <a:solidFill>
                  <a:srgbClr val="000000"/>
                </a:solidFill>
                <a:latin typeface="Times New Roman" panose="02020603050405020304" pitchFamily="18" charset="0"/>
                <a:ea typeface="Rockwell" panose="02060603020205020403" pitchFamily="18" charset="0"/>
                <a:cs typeface="Times New Roman" panose="02020603050405020304" pitchFamily="18" charset="0"/>
              </a:rPr>
              <a:t>La pyurie</a:t>
            </a:r>
            <a:endParaRPr lang="fr-FR" sz="2200" dirty="0">
              <a:solidFill>
                <a:prstClr val="black"/>
              </a:solidFill>
              <a:latin typeface="Rockwell" panose="02060603020205020403" pitchFamily="18" charset="0"/>
              <a:ea typeface="Rockwell" panose="02060603020205020403" pitchFamily="18" charset="0"/>
              <a:cs typeface="Times New Roman" panose="02020603050405020304" pitchFamily="18" charset="0"/>
            </a:endParaRPr>
          </a:p>
          <a:p>
            <a:pPr marL="457200" lvl="0" indent="-228600" algn="just" defTabSz="914400">
              <a:lnSpc>
                <a:spcPct val="115000"/>
              </a:lnSpc>
              <a:buFont typeface="Arial" panose="020B0604020202020204" pitchFamily="34" charset="0"/>
              <a:buChar char="•"/>
            </a:pPr>
            <a:r>
              <a:rPr lang="fr-FR" sz="2600" dirty="0">
                <a:solidFill>
                  <a:srgbClr val="000000"/>
                </a:solidFill>
                <a:latin typeface="Times New Roman" panose="02020603050405020304" pitchFamily="18" charset="0"/>
                <a:ea typeface="Rockwell" panose="02060603020205020403" pitchFamily="18" charset="0"/>
                <a:cs typeface="Times New Roman" panose="02020603050405020304" pitchFamily="18" charset="0"/>
              </a:rPr>
              <a:t>C’est la présence de pus dans l’urine liée à une infection urinaire. L’urine est louche parfois rosée</a:t>
            </a:r>
            <a:endParaRPr lang="fr-FR" sz="2200" dirty="0">
              <a:solidFill>
                <a:prstClr val="black"/>
              </a:solidFill>
              <a:latin typeface="Rockwell" panose="02060603020205020403" pitchFamily="18" charset="0"/>
              <a:ea typeface="Rockwell" panose="02060603020205020403" pitchFamily="18" charset="0"/>
              <a:cs typeface="Times New Roman" panose="02020603050405020304" pitchFamily="18" charset="0"/>
            </a:endParaRP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84038128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360218"/>
            <a:ext cx="9144000" cy="775855"/>
          </a:xfrm>
        </p:spPr>
        <p:txBody>
          <a:bodyPr>
            <a:normAutofit fontScale="90000"/>
          </a:bodyPr>
          <a:lstStyle/>
          <a:p>
            <a:r>
              <a:rPr lang="fr-FR" sz="4000" b="1" dirty="0">
                <a:solidFill>
                  <a:srgbClr val="FF0000"/>
                </a:solidFill>
                <a:latin typeface="Times New Roman" panose="02020603050405020304" pitchFamily="18" charset="0"/>
                <a:ea typeface="Rockwell" panose="02060603020205020403" pitchFamily="18" charset="0"/>
                <a:cs typeface="Times New Roman" panose="02020603050405020304" pitchFamily="18" charset="0"/>
              </a:rPr>
              <a:t>II - LES SIGNES </a:t>
            </a:r>
            <a:r>
              <a:rPr lang="fr-FR" sz="4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Rockwell" panose="02060603020205020403" pitchFamily="18" charset="0"/>
                <a:cs typeface="Times New Roman" panose="02020603050405020304" pitchFamily="18" charset="0"/>
              </a:rPr>
              <a:t>FONCTIONNELS </a:t>
            </a:r>
            <a:r>
              <a:rPr lang="fr-FR" sz="4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Rockwell" panose="02060603020205020403" pitchFamily="18" charset="0"/>
                <a:cs typeface="Times New Roman" panose="02020603050405020304" pitchFamily="18" charset="0"/>
              </a:rPr>
              <a:t>16/20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1413164"/>
            <a:ext cx="9144000" cy="3581399"/>
          </a:xfrm>
        </p:spPr>
        <p:txBody>
          <a:bodyPr/>
          <a:lstStyle/>
          <a:p>
            <a:pPr marL="342900" lvl="0" indent="-342900" algn="just" defTabSz="914400">
              <a:lnSpc>
                <a:spcPct val="115000"/>
              </a:lnSpc>
              <a:buFont typeface="Wingdings" panose="05000000000000000000" pitchFamily="2" charset="2"/>
              <a:buChar char=""/>
            </a:pPr>
            <a:r>
              <a:rPr lang="fr-FR" sz="2000" b="1" dirty="0">
                <a:solidFill>
                  <a:srgbClr val="000000"/>
                </a:solidFill>
                <a:latin typeface="Times New Roman" panose="02020603050405020304" pitchFamily="18" charset="0"/>
                <a:ea typeface="Rockwell" panose="02060603020205020403" pitchFamily="18" charset="0"/>
                <a:cs typeface="Times New Roman" panose="02020603050405020304" pitchFamily="18" charset="0"/>
              </a:rPr>
              <a:t>La </a:t>
            </a:r>
            <a:r>
              <a:rPr lang="fr-FR" sz="2000" b="1" dirty="0" err="1">
                <a:solidFill>
                  <a:srgbClr val="000000"/>
                </a:solidFill>
                <a:latin typeface="Times New Roman" panose="02020603050405020304" pitchFamily="18" charset="0"/>
                <a:ea typeface="Rockwell" panose="02060603020205020403" pitchFamily="18" charset="0"/>
                <a:cs typeface="Times New Roman" panose="02020603050405020304" pitchFamily="18" charset="0"/>
              </a:rPr>
              <a:t>chylurie</a:t>
            </a:r>
            <a:endParaRPr lang="fr-FR" sz="1700" dirty="0">
              <a:solidFill>
                <a:prstClr val="black"/>
              </a:solidFill>
              <a:latin typeface="Rockwell" panose="02060603020205020403" pitchFamily="18" charset="0"/>
              <a:ea typeface="Rockwell" panose="02060603020205020403" pitchFamily="18" charset="0"/>
              <a:cs typeface="Times New Roman" panose="02020603050405020304" pitchFamily="18" charset="0"/>
            </a:endParaRPr>
          </a:p>
          <a:p>
            <a:pPr marL="228600" lvl="0" algn="just" defTabSz="914400">
              <a:lnSpc>
                <a:spcPct val="115000"/>
              </a:lnSpc>
            </a:pPr>
            <a:r>
              <a:rPr lang="fr-FR" sz="2000" dirty="0">
                <a:solidFill>
                  <a:srgbClr val="000000"/>
                </a:solidFill>
                <a:latin typeface="Times New Roman" panose="02020603050405020304" pitchFamily="18" charset="0"/>
                <a:ea typeface="Rockwell" panose="02060603020205020403" pitchFamily="18" charset="0"/>
                <a:cs typeface="Times New Roman" panose="02020603050405020304" pitchFamily="18" charset="0"/>
              </a:rPr>
              <a:t>la présence de lymphe dans les urines, lui donnant un aspect laiteux, liée soit à une affection parasitaire, soit consécutive à une intervention chirurgicale. </a:t>
            </a:r>
            <a:endParaRPr lang="fr-FR" sz="1700" dirty="0">
              <a:solidFill>
                <a:prstClr val="black"/>
              </a:solidFill>
              <a:latin typeface="Rockwell" panose="02060603020205020403" pitchFamily="18" charset="0"/>
              <a:ea typeface="Rockwell" panose="02060603020205020403" pitchFamily="18" charset="0"/>
              <a:cs typeface="Times New Roman" panose="02020603050405020304" pitchFamily="18" charset="0"/>
            </a:endParaRPr>
          </a:p>
          <a:p>
            <a:pPr marL="342900" lvl="0" indent="-342900" algn="just" defTabSz="914400">
              <a:lnSpc>
                <a:spcPct val="115000"/>
              </a:lnSpc>
              <a:buFont typeface="Wingdings" panose="05000000000000000000" pitchFamily="2" charset="2"/>
              <a:buChar char=""/>
            </a:pPr>
            <a:r>
              <a:rPr lang="fr-FR" sz="2000" b="1" dirty="0">
                <a:solidFill>
                  <a:srgbClr val="000000"/>
                </a:solidFill>
                <a:latin typeface="Times New Roman" panose="02020603050405020304" pitchFamily="18" charset="0"/>
                <a:ea typeface="Rockwell" panose="02060603020205020403" pitchFamily="18" charset="0"/>
                <a:cs typeface="Times New Roman" panose="02020603050405020304" pitchFamily="18" charset="0"/>
              </a:rPr>
              <a:t>La </a:t>
            </a:r>
            <a:r>
              <a:rPr lang="fr-FR" sz="2000" b="1" dirty="0" err="1">
                <a:solidFill>
                  <a:srgbClr val="000000"/>
                </a:solidFill>
                <a:latin typeface="Times New Roman" panose="02020603050405020304" pitchFamily="18" charset="0"/>
                <a:ea typeface="Rockwell" panose="02060603020205020403" pitchFamily="18" charset="0"/>
                <a:cs typeface="Times New Roman" panose="02020603050405020304" pitchFamily="18" charset="0"/>
              </a:rPr>
              <a:t>pneumaturie</a:t>
            </a:r>
            <a:endParaRPr lang="fr-FR" sz="1700" dirty="0">
              <a:solidFill>
                <a:prstClr val="black"/>
              </a:solidFill>
              <a:latin typeface="Rockwell" panose="02060603020205020403" pitchFamily="18" charset="0"/>
              <a:ea typeface="Rockwell" panose="02060603020205020403" pitchFamily="18" charset="0"/>
              <a:cs typeface="Times New Roman" panose="02020603050405020304" pitchFamily="18" charset="0"/>
            </a:endParaRPr>
          </a:p>
          <a:p>
            <a:pPr marL="228600" lvl="0" algn="just" defTabSz="914400">
              <a:lnSpc>
                <a:spcPct val="115000"/>
              </a:lnSpc>
            </a:pPr>
            <a:r>
              <a:rPr lang="fr-FR" sz="2000" dirty="0">
                <a:solidFill>
                  <a:srgbClr val="000000"/>
                </a:solidFill>
                <a:latin typeface="Times New Roman" panose="02020603050405020304" pitchFamily="18" charset="0"/>
                <a:ea typeface="Rockwell" panose="02060603020205020403" pitchFamily="18" charset="0"/>
                <a:cs typeface="Times New Roman" panose="02020603050405020304" pitchFamily="18" charset="0"/>
              </a:rPr>
              <a:t> l’émission de gaz pendant la miction, liée à une communication entre le tube digestif et la vessie ou iatrogène (lors d’une cystoscopie)</a:t>
            </a:r>
            <a:r>
              <a:rPr lang="fr-FR" sz="1000" dirty="0">
                <a:solidFill>
                  <a:srgbClr val="000000"/>
                </a:solidFill>
                <a:latin typeface="Times New Roman" panose="02020603050405020304" pitchFamily="18" charset="0"/>
                <a:ea typeface="Rockwell" panose="02060603020205020403" pitchFamily="18" charset="0"/>
                <a:cs typeface="Times New Roman" panose="02020603050405020304" pitchFamily="18" charset="0"/>
              </a:rPr>
              <a:t> </a:t>
            </a:r>
            <a:endParaRPr lang="fr-FR" sz="1700" dirty="0">
              <a:solidFill>
                <a:prstClr val="black"/>
              </a:solidFill>
              <a:latin typeface="Rockwell" panose="02060603020205020403" pitchFamily="18" charset="0"/>
              <a:ea typeface="Rockwell" panose="02060603020205020403" pitchFamily="18" charset="0"/>
              <a:cs typeface="Times New Roman" panose="02020603050405020304" pitchFamily="18" charset="0"/>
            </a:endParaRP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20810314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374074"/>
            <a:ext cx="9144000" cy="720436"/>
          </a:xfrm>
        </p:spPr>
        <p:txBody>
          <a:bodyPr>
            <a:normAutofit fontScale="90000"/>
          </a:bodyPr>
          <a:lstStyle/>
          <a:p>
            <a:r>
              <a:rPr lang="fr-FR" sz="4000" b="1" dirty="0">
                <a:solidFill>
                  <a:srgbClr val="FF0000"/>
                </a:solidFill>
                <a:latin typeface="Times New Roman" panose="02020603050405020304" pitchFamily="18" charset="0"/>
                <a:ea typeface="Rockwell" panose="02060603020205020403" pitchFamily="18" charset="0"/>
                <a:cs typeface="Times New Roman" panose="02020603050405020304" pitchFamily="18" charset="0"/>
              </a:rPr>
              <a:t>II - LES SIGNES </a:t>
            </a:r>
            <a:r>
              <a:rPr lang="fr-FR" sz="4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Rockwell" panose="02060603020205020403" pitchFamily="18" charset="0"/>
                <a:cs typeface="Times New Roman" panose="02020603050405020304" pitchFamily="18" charset="0"/>
              </a:rPr>
              <a:t>FONCTIONNELS </a:t>
            </a:r>
            <a:r>
              <a:rPr lang="fr-FR" sz="4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Rockwell" panose="02060603020205020403" pitchFamily="18" charset="0"/>
                <a:cs typeface="Times New Roman" panose="02020603050405020304" pitchFamily="18" charset="0"/>
              </a:rPr>
              <a:t>17/20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858981" y="1274618"/>
            <a:ext cx="10252364" cy="4502727"/>
          </a:xfrm>
        </p:spPr>
        <p:txBody>
          <a:bodyPr/>
          <a:lstStyle/>
          <a:p>
            <a:pPr lvl="0" algn="just" defTabSz="914400">
              <a:lnSpc>
                <a:spcPct val="115000"/>
              </a:lnSpc>
            </a:pPr>
            <a:r>
              <a:rPr lang="fr-FR" sz="2000" b="1" dirty="0">
                <a:solidFill>
                  <a:srgbClr val="000000"/>
                </a:solidFill>
                <a:latin typeface="Times New Roman" panose="02020603050405020304" pitchFamily="18" charset="0"/>
                <a:ea typeface="Rockwell" panose="02060603020205020403" pitchFamily="18" charset="0"/>
                <a:cs typeface="Times New Roman" panose="02020603050405020304" pitchFamily="18" charset="0"/>
              </a:rPr>
              <a:t>5. Les anomalies de la continence et de la miction</a:t>
            </a:r>
            <a:endParaRPr lang="fr-FR" sz="1700" dirty="0">
              <a:solidFill>
                <a:prstClr val="black"/>
              </a:solidFill>
              <a:latin typeface="Rockwell" panose="02060603020205020403" pitchFamily="18" charset="0"/>
              <a:ea typeface="Rockwell" panose="02060603020205020403" pitchFamily="18" charset="0"/>
              <a:cs typeface="Times New Roman" panose="02020603050405020304" pitchFamily="18" charset="0"/>
            </a:endParaRPr>
          </a:p>
          <a:p>
            <a:pPr marL="342900" lvl="0" indent="-342900" algn="just" defTabSz="914400">
              <a:lnSpc>
                <a:spcPct val="115000"/>
              </a:lnSpc>
              <a:buFont typeface="Wingdings" panose="05000000000000000000" pitchFamily="2" charset="2"/>
              <a:buChar char=""/>
            </a:pPr>
            <a:r>
              <a:rPr lang="fr-FR" sz="2000" b="1" dirty="0">
                <a:solidFill>
                  <a:srgbClr val="000000"/>
                </a:solidFill>
                <a:latin typeface="Times New Roman" panose="02020603050405020304" pitchFamily="18" charset="0"/>
                <a:ea typeface="Rockwell" panose="02060603020205020403" pitchFamily="18" charset="0"/>
                <a:cs typeface="Times New Roman" panose="02020603050405020304" pitchFamily="18" charset="0"/>
              </a:rPr>
              <a:t>Les anomalies de la continence</a:t>
            </a:r>
            <a:endParaRPr lang="fr-FR" sz="1700" dirty="0">
              <a:solidFill>
                <a:prstClr val="black"/>
              </a:solidFill>
              <a:latin typeface="Rockwell" panose="02060603020205020403" pitchFamily="18" charset="0"/>
              <a:ea typeface="Rockwell" panose="02060603020205020403" pitchFamily="18" charset="0"/>
              <a:cs typeface="Times New Roman" panose="02020603050405020304" pitchFamily="18" charset="0"/>
            </a:endParaRPr>
          </a:p>
          <a:p>
            <a:pPr marL="19050" lvl="0" algn="just" defTabSz="914400">
              <a:lnSpc>
                <a:spcPct val="115000"/>
              </a:lnSpc>
            </a:pPr>
            <a:r>
              <a:rPr lang="fr-FR" sz="2000" dirty="0">
                <a:solidFill>
                  <a:srgbClr val="000000"/>
                </a:solidFill>
                <a:latin typeface="Times New Roman" panose="02020603050405020304" pitchFamily="18" charset="0"/>
                <a:ea typeface="Rockwell" panose="02060603020205020403" pitchFamily="18" charset="0"/>
                <a:cs typeface="Times New Roman" panose="02020603050405020304" pitchFamily="18" charset="0"/>
              </a:rPr>
              <a:t>L’incontinence urinaire est la perte involontaire des urines par l’urètre. </a:t>
            </a:r>
          </a:p>
          <a:p>
            <a:pPr marL="19050" lvl="0" algn="just" defTabSz="914400">
              <a:lnSpc>
                <a:spcPct val="115000"/>
              </a:lnSpc>
            </a:pPr>
            <a:r>
              <a:rPr lang="fr-FR" sz="2000" b="1" dirty="0">
                <a:solidFill>
                  <a:srgbClr val="000000"/>
                </a:solidFill>
                <a:latin typeface="Times New Roman" panose="02020603050405020304" pitchFamily="18" charset="0"/>
                <a:ea typeface="Rockwell" panose="02060603020205020403" pitchFamily="18" charset="0"/>
                <a:cs typeface="Times New Roman" panose="02020603050405020304" pitchFamily="18" charset="0"/>
              </a:rPr>
              <a:t>- L’incontinence à l’effor</a:t>
            </a:r>
            <a:r>
              <a:rPr lang="fr-FR" sz="2000" u="sng" dirty="0">
                <a:solidFill>
                  <a:srgbClr val="000000"/>
                </a:solidFill>
                <a:latin typeface="Times New Roman" panose="02020603050405020304" pitchFamily="18" charset="0"/>
                <a:ea typeface="Rockwell" panose="02060603020205020403" pitchFamily="18" charset="0"/>
                <a:cs typeface="Times New Roman" panose="02020603050405020304" pitchFamily="18" charset="0"/>
              </a:rPr>
              <a:t>t</a:t>
            </a:r>
            <a:r>
              <a:rPr lang="fr-FR" sz="2000" dirty="0">
                <a:solidFill>
                  <a:srgbClr val="000000"/>
                </a:solidFill>
                <a:latin typeface="Times New Roman" panose="02020603050405020304" pitchFamily="18" charset="0"/>
                <a:ea typeface="Rockwell" panose="02060603020205020403" pitchFamily="18" charset="0"/>
                <a:cs typeface="Times New Roman" panose="02020603050405020304" pitchFamily="18" charset="0"/>
              </a:rPr>
              <a:t> est une brusque émission d’urine non accompagnée de besoin au cours d’un effort qui augmente la pression abdominale (rire, toux, ……)</a:t>
            </a:r>
            <a:endParaRPr lang="fr-FR" sz="1700" dirty="0">
              <a:solidFill>
                <a:prstClr val="black"/>
              </a:solidFill>
              <a:latin typeface="Rockwell" panose="02060603020205020403" pitchFamily="18" charset="0"/>
              <a:ea typeface="Rockwell" panose="02060603020205020403" pitchFamily="18" charset="0"/>
              <a:cs typeface="Times New Roman" panose="02020603050405020304" pitchFamily="18" charset="0"/>
            </a:endParaRP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98676726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526473"/>
            <a:ext cx="9144000" cy="845127"/>
          </a:xfrm>
        </p:spPr>
        <p:txBody>
          <a:bodyPr>
            <a:normAutofit fontScale="90000"/>
          </a:bodyPr>
          <a:lstStyle/>
          <a:p>
            <a:r>
              <a:rPr lang="fr-FR" sz="4000" b="1" dirty="0">
                <a:solidFill>
                  <a:srgbClr val="FF0000"/>
                </a:solidFill>
                <a:latin typeface="Times New Roman" panose="02020603050405020304" pitchFamily="18" charset="0"/>
                <a:ea typeface="Rockwell" panose="02060603020205020403" pitchFamily="18" charset="0"/>
                <a:cs typeface="Times New Roman" panose="02020603050405020304" pitchFamily="18" charset="0"/>
              </a:rPr>
              <a:t>II - LES SIGNES </a:t>
            </a:r>
            <a:r>
              <a:rPr lang="fr-FR" sz="4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Rockwell" panose="02060603020205020403" pitchFamily="18" charset="0"/>
                <a:cs typeface="Times New Roman" panose="02020603050405020304" pitchFamily="18" charset="0"/>
              </a:rPr>
              <a:t>FONCTIONNELS </a:t>
            </a:r>
            <a:r>
              <a:rPr lang="fr-FR" sz="4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Rockwell" panose="02060603020205020403" pitchFamily="18" charset="0"/>
                <a:cs typeface="Times New Roman" panose="02020603050405020304" pitchFamily="18" charset="0"/>
              </a:rPr>
              <a:t>18/20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748145" y="1842655"/>
            <a:ext cx="9919855" cy="3782290"/>
          </a:xfrm>
        </p:spPr>
        <p:txBody>
          <a:bodyPr>
            <a:normAutofit fontScale="92500" lnSpcReduction="10000"/>
          </a:bodyPr>
          <a:lstStyle/>
          <a:p>
            <a:pPr marL="342900" lvl="0" indent="-342900" algn="just" defTabSz="914400">
              <a:lnSpc>
                <a:spcPct val="115000"/>
              </a:lnSpc>
              <a:buFont typeface="Wingdings" panose="05000000000000000000" pitchFamily="2" charset="2"/>
              <a:buChar char=""/>
            </a:pPr>
            <a:r>
              <a:rPr lang="fr-FR" b="1" dirty="0">
                <a:solidFill>
                  <a:srgbClr val="000000"/>
                </a:solidFill>
                <a:latin typeface="Times New Roman" panose="02020603050405020304" pitchFamily="18" charset="0"/>
                <a:ea typeface="Rockwell" panose="02060603020205020403" pitchFamily="18" charset="0"/>
                <a:cs typeface="Times New Roman" panose="02020603050405020304" pitchFamily="18" charset="0"/>
              </a:rPr>
              <a:t>Les anomalies de la miction</a:t>
            </a:r>
            <a:endParaRPr lang="fr-FR" dirty="0">
              <a:solidFill>
                <a:prstClr val="black"/>
              </a:solidFill>
              <a:latin typeface="Rockwell" panose="02060603020205020403" pitchFamily="18" charset="0"/>
              <a:ea typeface="Rockwell" panose="02060603020205020403" pitchFamily="18" charset="0"/>
              <a:cs typeface="Times New Roman" panose="02020603050405020304" pitchFamily="18" charset="0"/>
            </a:endParaRPr>
          </a:p>
          <a:p>
            <a:pPr marL="342900" lvl="0" indent="-342900" algn="just" defTabSz="914400">
              <a:lnSpc>
                <a:spcPct val="115000"/>
              </a:lnSpc>
              <a:buFont typeface="Wingdings" panose="05000000000000000000" pitchFamily="2" charset="2"/>
              <a:buChar char=""/>
            </a:pPr>
            <a:r>
              <a:rPr lang="fr-FR" b="1" dirty="0">
                <a:solidFill>
                  <a:srgbClr val="000000"/>
                </a:solidFill>
                <a:latin typeface="Times New Roman" panose="02020603050405020304" pitchFamily="18" charset="0"/>
                <a:ea typeface="Rockwell" panose="02060603020205020403" pitchFamily="18" charset="0"/>
                <a:cs typeface="Times New Roman" panose="02020603050405020304" pitchFamily="18" charset="0"/>
              </a:rPr>
              <a:t> La pollakiurie</a:t>
            </a:r>
            <a:endParaRPr lang="fr-FR" dirty="0">
              <a:solidFill>
                <a:prstClr val="black"/>
              </a:solidFill>
              <a:latin typeface="Rockwell" panose="02060603020205020403" pitchFamily="18" charset="0"/>
              <a:ea typeface="Rockwell" panose="02060603020205020403" pitchFamily="18" charset="0"/>
              <a:cs typeface="Times New Roman" panose="02020603050405020304" pitchFamily="18" charset="0"/>
            </a:endParaRPr>
          </a:p>
          <a:p>
            <a:pPr marL="360680" lvl="0" algn="just" defTabSz="914400">
              <a:lnSpc>
                <a:spcPct val="115000"/>
              </a:lnSpc>
            </a:pPr>
            <a:r>
              <a:rPr lang="fr-FR" dirty="0">
                <a:solidFill>
                  <a:srgbClr val="000000"/>
                </a:solidFill>
                <a:latin typeface="Times New Roman" panose="02020603050405020304" pitchFamily="18" charset="0"/>
                <a:ea typeface="Rockwell" panose="02060603020205020403" pitchFamily="18" charset="0"/>
                <a:cs typeface="Times New Roman" panose="02020603050405020304" pitchFamily="18" charset="0"/>
              </a:rPr>
              <a:t>Augmentation de la fréquence des mictions sans augmentation de la diurèse. Le rythme normal des mictions chez l’adulte est de 3 à 6 par jour et 0 la nuit. </a:t>
            </a:r>
            <a:endParaRPr lang="fr-FR" dirty="0">
              <a:solidFill>
                <a:prstClr val="black"/>
              </a:solidFill>
              <a:latin typeface="Rockwell" panose="02060603020205020403" pitchFamily="18" charset="0"/>
              <a:ea typeface="Rockwell" panose="02060603020205020403" pitchFamily="18" charset="0"/>
              <a:cs typeface="Times New Roman" panose="02020603050405020304" pitchFamily="18" charset="0"/>
            </a:endParaRPr>
          </a:p>
          <a:p>
            <a:pPr marL="342900" lvl="0" indent="-342900" algn="just" defTabSz="914400">
              <a:lnSpc>
                <a:spcPct val="115000"/>
              </a:lnSpc>
              <a:buFont typeface="Wingdings" panose="05000000000000000000" pitchFamily="2" charset="2"/>
              <a:buChar char=""/>
            </a:pPr>
            <a:r>
              <a:rPr lang="fr-FR" b="1" dirty="0">
                <a:solidFill>
                  <a:srgbClr val="000000"/>
                </a:solidFill>
                <a:latin typeface="Times New Roman" panose="02020603050405020304" pitchFamily="18" charset="0"/>
                <a:ea typeface="Rockwell" panose="02060603020205020403" pitchFamily="18" charset="0"/>
                <a:cs typeface="Times New Roman" panose="02020603050405020304" pitchFamily="18" charset="0"/>
              </a:rPr>
              <a:t>L’absence de besoins d’uriné </a:t>
            </a:r>
            <a:r>
              <a:rPr lang="fr-FR" dirty="0">
                <a:solidFill>
                  <a:srgbClr val="000000"/>
                </a:solidFill>
                <a:latin typeface="Times New Roman" panose="02020603050405020304" pitchFamily="18" charset="0"/>
                <a:ea typeface="Rockwell" panose="02060603020205020403" pitchFamily="18" charset="0"/>
                <a:cs typeface="Times New Roman" panose="02020603050405020304" pitchFamily="18" charset="0"/>
              </a:rPr>
              <a:t>est en rapport avec une atteinte neurologique</a:t>
            </a:r>
            <a:endParaRPr lang="fr-FR" dirty="0">
              <a:solidFill>
                <a:prstClr val="black"/>
              </a:solidFill>
              <a:latin typeface="Rockwell" panose="02060603020205020403" pitchFamily="18" charset="0"/>
              <a:ea typeface="Rockwell" panose="02060603020205020403" pitchFamily="18" charset="0"/>
              <a:cs typeface="Times New Roman" panose="02020603050405020304" pitchFamily="18" charset="0"/>
            </a:endParaRPr>
          </a:p>
          <a:p>
            <a:pPr marL="342900" lvl="0" indent="-342900" algn="just" defTabSz="914400">
              <a:lnSpc>
                <a:spcPct val="115000"/>
              </a:lnSpc>
              <a:buFont typeface="Wingdings" panose="05000000000000000000" pitchFamily="2" charset="2"/>
              <a:buChar char=""/>
            </a:pPr>
            <a:r>
              <a:rPr lang="fr-FR" b="1" dirty="0">
                <a:solidFill>
                  <a:srgbClr val="000000"/>
                </a:solidFill>
                <a:latin typeface="Times New Roman" panose="02020603050405020304" pitchFamily="18" charset="0"/>
                <a:ea typeface="Rockwell" panose="02060603020205020403" pitchFamily="18" charset="0"/>
                <a:cs typeface="Times New Roman" panose="02020603050405020304" pitchFamily="18" charset="0"/>
              </a:rPr>
              <a:t>La dysurie </a:t>
            </a:r>
            <a:endParaRPr lang="fr-FR" dirty="0">
              <a:solidFill>
                <a:prstClr val="black"/>
              </a:solidFill>
              <a:latin typeface="Rockwell" panose="02060603020205020403" pitchFamily="18" charset="0"/>
              <a:ea typeface="Rockwell" panose="02060603020205020403" pitchFamily="18" charset="0"/>
              <a:cs typeface="Times New Roman" panose="02020603050405020304" pitchFamily="18" charset="0"/>
            </a:endParaRPr>
          </a:p>
          <a:p>
            <a:pPr marL="360680" lvl="0" algn="just" defTabSz="914400">
              <a:lnSpc>
                <a:spcPct val="115000"/>
              </a:lnSpc>
            </a:pPr>
            <a:r>
              <a:rPr lang="fr-FR" dirty="0">
                <a:solidFill>
                  <a:srgbClr val="000000"/>
                </a:solidFill>
                <a:latin typeface="Times New Roman" panose="02020603050405020304" pitchFamily="18" charset="0"/>
                <a:ea typeface="Rockwell" panose="02060603020205020403" pitchFamily="18" charset="0"/>
                <a:cs typeface="Times New Roman" panose="02020603050405020304" pitchFamily="18" charset="0"/>
              </a:rPr>
              <a:t>Difficulté à uriner, le jet est faible, lent à apparaître et à tarir, due à un obstacle sur les voies urinaires. </a:t>
            </a:r>
            <a:endParaRPr lang="fr-FR" dirty="0">
              <a:solidFill>
                <a:prstClr val="black"/>
              </a:solidFill>
              <a:latin typeface="Rockwell" panose="02060603020205020403" pitchFamily="18" charset="0"/>
              <a:ea typeface="Rockwell" panose="02060603020205020403" pitchFamily="18" charset="0"/>
              <a:cs typeface="Times New Roman" panose="02020603050405020304" pitchFamily="18" charset="0"/>
            </a:endParaRP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34697904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429492"/>
            <a:ext cx="9144000" cy="955964"/>
          </a:xfrm>
        </p:spPr>
        <p:txBody>
          <a:bodyPr>
            <a:normAutofit fontScale="90000"/>
          </a:bodyPr>
          <a:lstStyle/>
          <a:p>
            <a:r>
              <a:rPr lang="fr-FR" sz="4000" b="1" dirty="0">
                <a:solidFill>
                  <a:srgbClr val="FF0000"/>
                </a:solidFill>
                <a:latin typeface="Times New Roman" panose="02020603050405020304" pitchFamily="18" charset="0"/>
                <a:ea typeface="Rockwell" panose="02060603020205020403" pitchFamily="18" charset="0"/>
                <a:cs typeface="Times New Roman" panose="02020603050405020304" pitchFamily="18" charset="0"/>
              </a:rPr>
              <a:t>II - LES SIGNES </a:t>
            </a:r>
            <a:r>
              <a:rPr lang="fr-FR" sz="4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Rockwell" panose="02060603020205020403" pitchFamily="18" charset="0"/>
                <a:cs typeface="Times New Roman" panose="02020603050405020304" pitchFamily="18" charset="0"/>
              </a:rPr>
              <a:t>FONCTIONNELS </a:t>
            </a:r>
            <a:r>
              <a:rPr lang="fr-FR" sz="4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Rockwell" panose="02060603020205020403" pitchFamily="18" charset="0"/>
                <a:cs typeface="Times New Roman" panose="02020603050405020304" pitchFamily="18" charset="0"/>
              </a:rPr>
              <a:t>19/20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761999" y="1814945"/>
            <a:ext cx="11097491" cy="3906982"/>
          </a:xfrm>
        </p:spPr>
        <p:txBody>
          <a:bodyPr/>
          <a:lstStyle/>
          <a:p>
            <a:pPr lvl="0" algn="just" defTabSz="914400">
              <a:lnSpc>
                <a:spcPct val="115000"/>
              </a:lnSpc>
              <a:spcAft>
                <a:spcPts val="1000"/>
              </a:spcAft>
            </a:pPr>
            <a:r>
              <a:rPr lang="fr-FR" b="1" dirty="0">
                <a:solidFill>
                  <a:srgbClr val="000000"/>
                </a:solidFill>
                <a:latin typeface="Times New Roman" panose="02020603050405020304" pitchFamily="18" charset="0"/>
                <a:ea typeface="Rockwell" panose="02060603020205020403" pitchFamily="18" charset="0"/>
                <a:cs typeface="Times New Roman" panose="02020603050405020304" pitchFamily="18" charset="0"/>
              </a:rPr>
              <a:t>6. Les œdèmes </a:t>
            </a:r>
            <a:endParaRPr lang="fr-FR" dirty="0">
              <a:solidFill>
                <a:prstClr val="black"/>
              </a:solidFill>
              <a:latin typeface="Rockwell" panose="02060603020205020403" pitchFamily="18" charset="0"/>
              <a:ea typeface="Rockwell" panose="02060603020205020403" pitchFamily="18" charset="0"/>
              <a:cs typeface="Times New Roman" panose="02020603050405020304" pitchFamily="18" charset="0"/>
            </a:endParaRPr>
          </a:p>
          <a:p>
            <a:pPr lvl="0" algn="just" defTabSz="914400">
              <a:lnSpc>
                <a:spcPct val="115000"/>
              </a:lnSpc>
              <a:spcAft>
                <a:spcPts val="1000"/>
              </a:spcAft>
            </a:pPr>
            <a:r>
              <a:rPr lang="fr-FR" dirty="0">
                <a:solidFill>
                  <a:srgbClr val="000000"/>
                </a:solidFill>
                <a:latin typeface="Rockwell" panose="02060603020205020403" pitchFamily="18" charset="0"/>
                <a:ea typeface="Rockwell" panose="02060603020205020403" pitchFamily="18" charset="0"/>
                <a:cs typeface="Times New Roman" panose="02020603050405020304" pitchFamily="18" charset="0"/>
              </a:rPr>
              <a:t>- </a:t>
            </a:r>
            <a:r>
              <a:rPr lang="fr-FR" dirty="0">
                <a:solidFill>
                  <a:srgbClr val="000000"/>
                </a:solidFill>
                <a:latin typeface="Times New Roman" panose="02020603050405020304" pitchFamily="18" charset="0"/>
                <a:ea typeface="Rockwell" panose="02060603020205020403" pitchFamily="18" charset="0"/>
                <a:cs typeface="Times New Roman" panose="02020603050405020304" pitchFamily="18" charset="0"/>
              </a:rPr>
              <a:t>Augmentation importante du liquide interstitiel apparent au niveau sous cutané. Elles peuvent être localisés ou généralisés.</a:t>
            </a:r>
            <a:endParaRPr lang="fr-FR" dirty="0">
              <a:solidFill>
                <a:prstClr val="black"/>
              </a:solidFill>
              <a:latin typeface="Rockwell" panose="02060603020205020403" pitchFamily="18" charset="0"/>
              <a:ea typeface="Rockwell" panose="02060603020205020403" pitchFamily="18" charset="0"/>
              <a:cs typeface="Times New Roman" panose="02020603050405020304" pitchFamily="18" charset="0"/>
            </a:endParaRPr>
          </a:p>
          <a:p>
            <a:pPr marL="228600" lvl="0" indent="-228600" algn="just" defTabSz="914400">
              <a:lnSpc>
                <a:spcPct val="115000"/>
              </a:lnSpc>
              <a:spcAft>
                <a:spcPts val="1000"/>
              </a:spcAft>
              <a:buFontTx/>
              <a:buChar char="-"/>
            </a:pPr>
            <a:r>
              <a:rPr lang="fr-FR" dirty="0">
                <a:solidFill>
                  <a:srgbClr val="000000"/>
                </a:solidFill>
                <a:latin typeface="Times New Roman" panose="02020603050405020304" pitchFamily="18" charset="0"/>
                <a:ea typeface="Rockwell" panose="02060603020205020403" pitchFamily="18" charset="0"/>
                <a:cs typeface="Times New Roman" panose="02020603050405020304" pitchFamily="18" charset="0"/>
              </a:rPr>
              <a:t>Elles siègent surtout au niveau des membres inférieurs. Elles débutent aux malléoles, mais  quelque fois  au visage.  Elles s’associent le signe de Godet</a:t>
            </a:r>
            <a:endParaRPr lang="fr-FR" dirty="0">
              <a:solidFill>
                <a:prstClr val="black"/>
              </a:solidFill>
              <a:latin typeface="Rockwell" panose="02060603020205020403" pitchFamily="18" charset="0"/>
              <a:ea typeface="Rockwell" panose="02060603020205020403" pitchFamily="18" charset="0"/>
              <a:cs typeface="Times New Roman" panose="02020603050405020304" pitchFamily="18" charset="0"/>
            </a:endParaRP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89068764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346365"/>
            <a:ext cx="9144000" cy="914400"/>
          </a:xfrm>
        </p:spPr>
        <p:txBody>
          <a:bodyPr>
            <a:normAutofit fontScale="90000"/>
          </a:bodyPr>
          <a:lstStyle/>
          <a:p>
            <a:r>
              <a:rPr lang="fr-FR" sz="4000" b="1" dirty="0">
                <a:solidFill>
                  <a:srgbClr val="FF0000"/>
                </a:solidFill>
                <a:latin typeface="Times New Roman" panose="02020603050405020304" pitchFamily="18" charset="0"/>
                <a:ea typeface="Rockwell" panose="02060603020205020403" pitchFamily="18" charset="0"/>
                <a:cs typeface="Times New Roman" panose="02020603050405020304" pitchFamily="18" charset="0"/>
              </a:rPr>
              <a:t>II - LES SIGNES </a:t>
            </a:r>
            <a:r>
              <a:rPr lang="fr-FR" sz="4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Rockwell" panose="02060603020205020403" pitchFamily="18" charset="0"/>
                <a:cs typeface="Times New Roman" panose="02020603050405020304" pitchFamily="18" charset="0"/>
              </a:rPr>
              <a:t>FONCTIONNELS 20/20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665017" y="1454727"/>
            <a:ext cx="10778837" cy="4322618"/>
          </a:xfrm>
        </p:spPr>
        <p:txBody>
          <a:bodyPr/>
          <a:lstStyle/>
          <a:p>
            <a:pPr marL="228600" lvl="0" indent="-228600" algn="just" defTabSz="914400">
              <a:lnSpc>
                <a:spcPct val="115000"/>
              </a:lnSpc>
              <a:spcAft>
                <a:spcPts val="1000"/>
              </a:spcAft>
              <a:buFont typeface="Wingdings" panose="05000000000000000000" pitchFamily="2" charset="2"/>
              <a:buChar char="§"/>
            </a:pPr>
            <a:r>
              <a:rPr lang="fr-FR" u="sng" dirty="0" smtClean="0">
                <a:solidFill>
                  <a:srgbClr val="000000"/>
                </a:solidFill>
                <a:latin typeface="Times New Roman" panose="02020603050405020304" pitchFamily="18" charset="0"/>
                <a:ea typeface="Rockwell" panose="02060603020205020403" pitchFamily="18" charset="0"/>
                <a:cs typeface="Times New Roman" panose="02020603050405020304" pitchFamily="18" charset="0"/>
              </a:rPr>
              <a:t>Causes des </a:t>
            </a:r>
            <a:r>
              <a:rPr lang="fr-FR" u="sng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Rockwell" panose="02060603020205020403" pitchFamily="18" charset="0"/>
                <a:cs typeface="Times New Roman" panose="02020603050405020304" pitchFamily="18" charset="0"/>
              </a:rPr>
              <a:t>oedèmes</a:t>
            </a:r>
            <a:endParaRPr lang="fr-FR" dirty="0">
              <a:solidFill>
                <a:prstClr val="black"/>
              </a:solidFill>
              <a:latin typeface="Rockwell" panose="02060603020205020403" pitchFamily="18" charset="0"/>
              <a:ea typeface="Rockwell" panose="02060603020205020403" pitchFamily="18" charset="0"/>
              <a:cs typeface="Times New Roman" panose="02020603050405020304" pitchFamily="18" charset="0"/>
            </a:endParaRPr>
          </a:p>
          <a:p>
            <a:pPr marL="342900" lvl="0" indent="-342900" algn="just" defTabSz="914400">
              <a:lnSpc>
                <a:spcPct val="115000"/>
              </a:lnSpc>
              <a:buFont typeface="Comic Sans MS" panose="030F0702030302020204" pitchFamily="66" charset="0"/>
              <a:buChar char="-"/>
            </a:pPr>
            <a:r>
              <a:rPr lang="fr-FR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Néphropathies glomérulaires</a:t>
            </a:r>
            <a:r>
              <a:rPr lang="fr-FR" dirty="0">
                <a:solidFill>
                  <a:prstClr val="black"/>
                </a:solidFill>
                <a:latin typeface="Rockwell" panose="02060603020205020403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 -  </a:t>
            </a:r>
            <a:r>
              <a:rPr lang="fr-FR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Insuffisance rénale aigue - Œdèmes en relation avec un traitement </a:t>
            </a:r>
            <a:endParaRPr lang="fr-FR" dirty="0">
              <a:solidFill>
                <a:prstClr val="black"/>
              </a:solidFill>
              <a:latin typeface="Rockwell" panose="02060603020205020403" pitchFamily="18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342900" lvl="0" indent="-342900" algn="just" defTabSz="914400">
              <a:lnSpc>
                <a:spcPct val="115000"/>
              </a:lnSpc>
              <a:buFont typeface="Comic Sans MS" panose="030F0702030302020204" pitchFamily="66" charset="0"/>
              <a:buChar char="-"/>
            </a:pPr>
            <a:r>
              <a:rPr lang="fr-FR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Œdème idiopathique, présent chez la femme: prise de poids intermittente au cours de la journée en orthostatisme</a:t>
            </a:r>
            <a:endParaRPr lang="fr-FR" dirty="0">
              <a:solidFill>
                <a:prstClr val="black"/>
              </a:solidFill>
              <a:latin typeface="Rockwell" panose="02060603020205020403" pitchFamily="18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5224017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235527"/>
            <a:ext cx="9144000" cy="734291"/>
          </a:xfrm>
        </p:spPr>
        <p:txBody>
          <a:bodyPr/>
          <a:lstStyle/>
          <a:p>
            <a:r>
              <a:rPr lang="fr-FR" sz="2400" b="1" dirty="0">
                <a:solidFill>
                  <a:srgbClr val="FF0000"/>
                </a:solidFill>
                <a:latin typeface="Times New Roman" panose="02020603050405020304" pitchFamily="18" charset="0"/>
                <a:ea typeface="Rockwell" panose="02060603020205020403" pitchFamily="18" charset="0"/>
                <a:cs typeface="Times New Roman" panose="02020603050405020304" pitchFamily="18" charset="0"/>
              </a:rPr>
              <a:t>III. LES SIGNES PHYSIQUES</a:t>
            </a:r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762000" y="1565563"/>
            <a:ext cx="11014364" cy="4156363"/>
          </a:xfrm>
        </p:spPr>
        <p:txBody>
          <a:bodyPr>
            <a:normAutofit fontScale="92500" lnSpcReduction="20000"/>
          </a:bodyPr>
          <a:lstStyle/>
          <a:p>
            <a:pPr marL="228600" lvl="0" indent="-228600" algn="just" defTabSz="914400">
              <a:lnSpc>
                <a:spcPct val="115000"/>
              </a:lnSpc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fr-FR" sz="2200" b="1" dirty="0">
                <a:solidFill>
                  <a:srgbClr val="000000"/>
                </a:solidFill>
                <a:latin typeface="Times New Roman" panose="02020603050405020304" pitchFamily="18" charset="0"/>
                <a:ea typeface="Rockwell" panose="02060603020205020403" pitchFamily="18" charset="0"/>
                <a:cs typeface="Times New Roman" panose="02020603050405020304" pitchFamily="18" charset="0"/>
              </a:rPr>
              <a:t>L’examen clinique doit être complet </a:t>
            </a:r>
            <a:endParaRPr lang="fr-FR" sz="1900" dirty="0">
              <a:solidFill>
                <a:prstClr val="black"/>
              </a:solidFill>
              <a:latin typeface="Rockwell" panose="02060603020205020403" pitchFamily="18" charset="0"/>
              <a:ea typeface="Rockwell" panose="02060603020205020403" pitchFamily="18" charset="0"/>
              <a:cs typeface="Times New Roman" panose="02020603050405020304" pitchFamily="18" charset="0"/>
            </a:endParaRPr>
          </a:p>
          <a:p>
            <a:pPr marL="342900" lvl="0" indent="-342900" algn="just" defTabSz="914400">
              <a:lnSpc>
                <a:spcPct val="115000"/>
              </a:lnSpc>
              <a:buFont typeface="Wingdings" panose="05000000000000000000" pitchFamily="2" charset="2"/>
              <a:buChar char=""/>
            </a:pPr>
            <a:r>
              <a:rPr lang="fr-FR" sz="2200" b="1" dirty="0">
                <a:solidFill>
                  <a:srgbClr val="000000"/>
                </a:solidFill>
                <a:latin typeface="Times New Roman" panose="02020603050405020304" pitchFamily="18" charset="0"/>
                <a:ea typeface="Rockwell" panose="02060603020205020403" pitchFamily="18" charset="0"/>
                <a:cs typeface="Times New Roman" panose="02020603050405020304" pitchFamily="18" charset="0"/>
              </a:rPr>
              <a:t>Anomalies cutanées</a:t>
            </a:r>
            <a:endParaRPr lang="fr-FR" sz="1900" dirty="0">
              <a:solidFill>
                <a:prstClr val="black"/>
              </a:solidFill>
              <a:latin typeface="Rockwell" panose="02060603020205020403" pitchFamily="18" charset="0"/>
              <a:ea typeface="Rockwell" panose="02060603020205020403" pitchFamily="18" charset="0"/>
              <a:cs typeface="Times New Roman" panose="02020603050405020304" pitchFamily="18" charset="0"/>
            </a:endParaRPr>
          </a:p>
          <a:p>
            <a:pPr marL="342900" lvl="0" indent="-342900" algn="just" defTabSz="914400">
              <a:lnSpc>
                <a:spcPct val="115000"/>
              </a:lnSpc>
              <a:buFont typeface="Comic Sans MS" panose="030F0702030302020204" pitchFamily="66" charset="0"/>
              <a:buChar char="-"/>
            </a:pPr>
            <a:r>
              <a:rPr lang="fr-FR" sz="2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Pâleur, Teint jaune paille</a:t>
            </a:r>
            <a:endParaRPr lang="fr-FR" sz="1900" dirty="0">
              <a:solidFill>
                <a:prstClr val="black"/>
              </a:solidFill>
              <a:latin typeface="Rockwell" panose="02060603020205020403" pitchFamily="18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342900" lvl="0" indent="-342900" algn="just" defTabSz="914400">
              <a:lnSpc>
                <a:spcPct val="115000"/>
              </a:lnSpc>
              <a:buFont typeface="Comic Sans MS" panose="030F0702030302020204" pitchFamily="66" charset="0"/>
              <a:buChar char="-"/>
            </a:pPr>
            <a:r>
              <a:rPr lang="fr-FR" sz="2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Œdèmes</a:t>
            </a:r>
            <a:endParaRPr lang="fr-FR" sz="1900" dirty="0">
              <a:solidFill>
                <a:prstClr val="black"/>
              </a:solidFill>
              <a:latin typeface="Rockwell" panose="02060603020205020403" pitchFamily="18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342900" lvl="0" indent="-342900" algn="just" defTabSz="914400">
              <a:lnSpc>
                <a:spcPct val="115000"/>
              </a:lnSpc>
              <a:buFont typeface="Comic Sans MS" panose="030F0702030302020204" pitchFamily="66" charset="0"/>
              <a:buChar char="-"/>
            </a:pPr>
            <a:r>
              <a:rPr lang="fr-FR" sz="2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Amaigrissement</a:t>
            </a:r>
            <a:endParaRPr lang="fr-FR" sz="1900" dirty="0">
              <a:solidFill>
                <a:prstClr val="black"/>
              </a:solidFill>
              <a:latin typeface="Rockwell" panose="02060603020205020403" pitchFamily="18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342900" lvl="0" indent="-342900" algn="just" defTabSz="914400">
              <a:lnSpc>
                <a:spcPct val="115000"/>
              </a:lnSpc>
              <a:buFont typeface="Comic Sans MS" panose="030F0702030302020204" pitchFamily="66" charset="0"/>
              <a:buChar char="-"/>
            </a:pPr>
            <a:r>
              <a:rPr lang="fr-FR" sz="2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Signes de déshydratation : pli cutané, langue sèche</a:t>
            </a:r>
            <a:endParaRPr lang="fr-FR" sz="1900" dirty="0">
              <a:solidFill>
                <a:prstClr val="black"/>
              </a:solidFill>
              <a:latin typeface="Rockwell" panose="02060603020205020403" pitchFamily="18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342900" lvl="0" indent="-342900" algn="just" defTabSz="914400">
              <a:lnSpc>
                <a:spcPct val="115000"/>
              </a:lnSpc>
              <a:buFont typeface="Wingdings" panose="05000000000000000000" pitchFamily="2" charset="2"/>
              <a:buChar char=""/>
            </a:pPr>
            <a:r>
              <a:rPr lang="fr-FR" sz="2200" b="1" dirty="0">
                <a:solidFill>
                  <a:srgbClr val="000000"/>
                </a:solidFill>
                <a:latin typeface="Times New Roman" panose="02020603050405020304" pitchFamily="18" charset="0"/>
                <a:ea typeface="Rockwell" panose="02060603020205020403" pitchFamily="18" charset="0"/>
                <a:cs typeface="Times New Roman" panose="02020603050405020304" pitchFamily="18" charset="0"/>
              </a:rPr>
              <a:t>Examen de l’appareil cardio-vasculaire</a:t>
            </a:r>
            <a:endParaRPr lang="fr-FR" sz="1900" dirty="0">
              <a:solidFill>
                <a:prstClr val="black"/>
              </a:solidFill>
              <a:latin typeface="Rockwell" panose="02060603020205020403" pitchFamily="18" charset="0"/>
              <a:ea typeface="Rockwell" panose="02060603020205020403" pitchFamily="18" charset="0"/>
              <a:cs typeface="Times New Roman" panose="02020603050405020304" pitchFamily="18" charset="0"/>
            </a:endParaRPr>
          </a:p>
          <a:p>
            <a:pPr marL="342900" lvl="0" indent="-342900" algn="just" defTabSz="914400">
              <a:lnSpc>
                <a:spcPct val="115000"/>
              </a:lnSpc>
              <a:buFont typeface="Comic Sans MS" panose="030F0702030302020204" pitchFamily="66" charset="0"/>
              <a:buChar char="-"/>
            </a:pPr>
            <a:r>
              <a:rPr lang="fr-FR" sz="2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Tension artérielle, pouls,</a:t>
            </a:r>
            <a:endParaRPr lang="fr-FR" sz="1900" dirty="0">
              <a:solidFill>
                <a:prstClr val="black"/>
              </a:solidFill>
              <a:latin typeface="Rockwell" panose="02060603020205020403" pitchFamily="18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342900" lvl="0" indent="-342900" algn="just" defTabSz="914400">
              <a:lnSpc>
                <a:spcPct val="115000"/>
              </a:lnSpc>
              <a:spcAft>
                <a:spcPts val="1000"/>
              </a:spcAft>
              <a:buFont typeface="Comic Sans MS" panose="030F0702030302020204" pitchFamily="66" charset="0"/>
              <a:buChar char="-"/>
            </a:pPr>
            <a:r>
              <a:rPr lang="fr-FR" sz="2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Souffles vasculaire</a:t>
            </a:r>
            <a:endParaRPr lang="fr-FR" sz="1900" dirty="0">
              <a:solidFill>
                <a:prstClr val="black"/>
              </a:solidFill>
              <a:latin typeface="Rockwell" panose="02060603020205020403" pitchFamily="18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14076840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304801"/>
            <a:ext cx="9144000" cy="817417"/>
          </a:xfrm>
        </p:spPr>
        <p:txBody>
          <a:bodyPr/>
          <a:lstStyle/>
          <a:p>
            <a:r>
              <a:rPr lang="fr-FR" sz="2400" b="1" dirty="0">
                <a:solidFill>
                  <a:srgbClr val="FF0000"/>
                </a:solidFill>
                <a:latin typeface="Times New Roman" panose="02020603050405020304" pitchFamily="18" charset="0"/>
                <a:ea typeface="Rockwell" panose="02060603020205020403" pitchFamily="18" charset="0"/>
                <a:cs typeface="Times New Roman" panose="02020603050405020304" pitchFamily="18" charset="0"/>
              </a:rPr>
              <a:t>III. LES SIGNES PHYSIQUES</a:t>
            </a:r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845127" y="1496291"/>
            <a:ext cx="10432473" cy="4225636"/>
          </a:xfrm>
        </p:spPr>
        <p:txBody>
          <a:bodyPr>
            <a:normAutofit lnSpcReduction="10000"/>
          </a:bodyPr>
          <a:lstStyle/>
          <a:p>
            <a:pPr marL="342900" lvl="0" indent="-342900" algn="just" defTabSz="914400">
              <a:lnSpc>
                <a:spcPct val="115000"/>
              </a:lnSpc>
              <a:buFont typeface="Wingdings" panose="05000000000000000000" pitchFamily="2" charset="2"/>
              <a:buChar char=""/>
            </a:pPr>
            <a:r>
              <a:rPr lang="fr-FR" sz="2800" b="1" dirty="0">
                <a:solidFill>
                  <a:srgbClr val="000000"/>
                </a:solidFill>
                <a:latin typeface="Times New Roman" panose="02020603050405020304" pitchFamily="18" charset="0"/>
                <a:ea typeface="Rockwell" panose="02060603020205020403" pitchFamily="18" charset="0"/>
                <a:cs typeface="Times New Roman" panose="02020603050405020304" pitchFamily="18" charset="0"/>
              </a:rPr>
              <a:t>Examen de l’appareil neuro musculaire</a:t>
            </a:r>
            <a:r>
              <a:rPr lang="fr-FR" sz="2800" dirty="0">
                <a:solidFill>
                  <a:srgbClr val="000000"/>
                </a:solidFill>
                <a:latin typeface="Times New Roman" panose="02020603050405020304" pitchFamily="18" charset="0"/>
                <a:ea typeface="Rockwell" panose="02060603020205020403" pitchFamily="18" charset="0"/>
                <a:cs typeface="Times New Roman" panose="02020603050405020304" pitchFamily="18" charset="0"/>
              </a:rPr>
              <a:t> peut montrer</a:t>
            </a:r>
            <a:endParaRPr lang="fr-FR" dirty="0">
              <a:solidFill>
                <a:prstClr val="black"/>
              </a:solidFill>
              <a:latin typeface="Rockwell" panose="02060603020205020403" pitchFamily="18" charset="0"/>
              <a:ea typeface="Rockwell" panose="02060603020205020403" pitchFamily="18" charset="0"/>
              <a:cs typeface="Times New Roman" panose="02020603050405020304" pitchFamily="18" charset="0"/>
            </a:endParaRPr>
          </a:p>
          <a:p>
            <a:pPr marL="342900" lvl="0" indent="-342900" algn="just" defTabSz="914400">
              <a:lnSpc>
                <a:spcPct val="115000"/>
              </a:lnSpc>
              <a:buFont typeface="Comic Sans MS" panose="030F0702030302020204" pitchFamily="66" charset="0"/>
              <a:buChar char="-"/>
            </a:pPr>
            <a:r>
              <a:rPr lang="fr-FR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Altération </a:t>
            </a:r>
            <a:r>
              <a:rPr lang="fr-FR" sz="28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ostéotendineuse</a:t>
            </a:r>
            <a:r>
              <a:rPr lang="fr-FR" dirty="0">
                <a:solidFill>
                  <a:prstClr val="black"/>
                </a:solidFill>
                <a:latin typeface="Rockwell" panose="02060603020205020403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-  </a:t>
            </a:r>
            <a:r>
              <a:rPr lang="fr-FR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Amyotrophie</a:t>
            </a:r>
            <a:r>
              <a:rPr lang="fr-FR" dirty="0">
                <a:solidFill>
                  <a:prstClr val="black"/>
                </a:solidFill>
                <a:latin typeface="Rockwell" panose="02060603020205020403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- </a:t>
            </a:r>
            <a:r>
              <a:rPr lang="fr-FR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Crampes musculaires</a:t>
            </a:r>
            <a:endParaRPr lang="fr-FR" dirty="0">
              <a:solidFill>
                <a:prstClr val="black"/>
              </a:solidFill>
              <a:latin typeface="Rockwell" panose="02060603020205020403" pitchFamily="18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342900" lvl="0" indent="-342900" algn="just" defTabSz="914400">
              <a:lnSpc>
                <a:spcPct val="115000"/>
              </a:lnSpc>
              <a:buFont typeface="Comic Sans MS" panose="030F0702030302020204" pitchFamily="66" charset="0"/>
              <a:buChar char="-"/>
            </a:pPr>
            <a:r>
              <a:rPr lang="fr-FR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Troubles de la sensibilité cutanée</a:t>
            </a:r>
            <a:r>
              <a:rPr lang="fr-FR" dirty="0">
                <a:solidFill>
                  <a:prstClr val="black"/>
                </a:solidFill>
                <a:latin typeface="Rockwell" panose="02060603020205020403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- </a:t>
            </a:r>
            <a:r>
              <a:rPr lang="fr-FR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Etat de vigilance </a:t>
            </a:r>
            <a:endParaRPr lang="fr-FR" dirty="0">
              <a:solidFill>
                <a:prstClr val="black"/>
              </a:solidFill>
              <a:latin typeface="Rockwell" panose="02060603020205020403" pitchFamily="18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342900" lvl="0" indent="-342900" algn="just" defTabSz="914400">
              <a:lnSpc>
                <a:spcPct val="115000"/>
              </a:lnSpc>
              <a:buFont typeface="Wingdings" panose="05000000000000000000" pitchFamily="2" charset="2"/>
              <a:buChar char=""/>
            </a:pPr>
            <a:r>
              <a:rPr lang="fr-FR" sz="2800" b="1" dirty="0">
                <a:solidFill>
                  <a:srgbClr val="000000"/>
                </a:solidFill>
                <a:latin typeface="Times New Roman" panose="02020603050405020304" pitchFamily="18" charset="0"/>
                <a:ea typeface="Rockwell" panose="02060603020205020403" pitchFamily="18" charset="0"/>
                <a:cs typeface="Times New Roman" panose="02020603050405020304" pitchFamily="18" charset="0"/>
              </a:rPr>
              <a:t>Examen de la sphère urinaire </a:t>
            </a:r>
            <a:r>
              <a:rPr lang="fr-FR" sz="2800" dirty="0">
                <a:solidFill>
                  <a:srgbClr val="000000"/>
                </a:solidFill>
                <a:latin typeface="Times New Roman" panose="02020603050405020304" pitchFamily="18" charset="0"/>
                <a:ea typeface="Rockwell" panose="02060603020205020403" pitchFamily="18" charset="0"/>
                <a:cs typeface="Times New Roman" panose="02020603050405020304" pitchFamily="18" charset="0"/>
              </a:rPr>
              <a:t>peut révéler</a:t>
            </a:r>
            <a:endParaRPr lang="fr-FR" dirty="0">
              <a:solidFill>
                <a:prstClr val="black"/>
              </a:solidFill>
              <a:latin typeface="Rockwell" panose="02060603020205020403" pitchFamily="18" charset="0"/>
              <a:ea typeface="Rockwell" panose="02060603020205020403" pitchFamily="18" charset="0"/>
              <a:cs typeface="Times New Roman" panose="02020603050405020304" pitchFamily="18" charset="0"/>
            </a:endParaRPr>
          </a:p>
          <a:p>
            <a:pPr marL="342900" lvl="0" indent="-342900" algn="just" defTabSz="914400">
              <a:lnSpc>
                <a:spcPct val="115000"/>
              </a:lnSpc>
              <a:buFont typeface="Wingdings" panose="05000000000000000000" pitchFamily="2" charset="2"/>
              <a:buChar char=""/>
            </a:pPr>
            <a:r>
              <a:rPr lang="fr-FR" sz="2800" b="1" dirty="0">
                <a:solidFill>
                  <a:srgbClr val="000000"/>
                </a:solidFill>
                <a:latin typeface="Times New Roman" panose="02020603050405020304" pitchFamily="18" charset="0"/>
                <a:ea typeface="Rockwell" panose="02060603020205020403" pitchFamily="18" charset="0"/>
                <a:cs typeface="Times New Roman" panose="02020603050405020304" pitchFamily="18" charset="0"/>
              </a:rPr>
              <a:t>Palpation abdominale</a:t>
            </a:r>
            <a:endParaRPr lang="fr-FR" dirty="0">
              <a:solidFill>
                <a:prstClr val="black"/>
              </a:solidFill>
              <a:latin typeface="Rockwell" panose="02060603020205020403" pitchFamily="18" charset="0"/>
              <a:ea typeface="Rockwell" panose="02060603020205020403" pitchFamily="18" charset="0"/>
              <a:cs typeface="Times New Roman" panose="02020603050405020304" pitchFamily="18" charset="0"/>
            </a:endParaRPr>
          </a:p>
          <a:p>
            <a:pPr marL="342900" lvl="0" indent="-342900" algn="just" defTabSz="914400">
              <a:lnSpc>
                <a:spcPct val="115000"/>
              </a:lnSpc>
              <a:buFont typeface="Comic Sans MS" panose="030F0702030302020204" pitchFamily="66" charset="0"/>
              <a:buChar char="-"/>
            </a:pPr>
            <a:r>
              <a:rPr lang="fr-FR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Un point douloureux lombaire ou sur le trajet de l’urètre</a:t>
            </a:r>
            <a:endParaRPr lang="fr-FR" dirty="0">
              <a:solidFill>
                <a:prstClr val="black"/>
              </a:solidFill>
              <a:latin typeface="Rockwell" panose="02060603020205020403" pitchFamily="18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342900" lvl="0" indent="-342900" algn="just" defTabSz="914400">
              <a:lnSpc>
                <a:spcPct val="115000"/>
              </a:lnSpc>
              <a:buFont typeface="Comic Sans MS" panose="030F0702030302020204" pitchFamily="66" charset="0"/>
              <a:buChar char="-"/>
            </a:pPr>
            <a:r>
              <a:rPr lang="fr-FR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Un gros rein</a:t>
            </a:r>
            <a:r>
              <a:rPr lang="fr-FR" dirty="0">
                <a:solidFill>
                  <a:prstClr val="black"/>
                </a:solidFill>
                <a:latin typeface="Rockwell" panose="02060603020205020403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- </a:t>
            </a:r>
            <a:r>
              <a:rPr lang="fr-FR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Une tuméfaction</a:t>
            </a:r>
            <a:r>
              <a:rPr lang="fr-FR" dirty="0">
                <a:solidFill>
                  <a:prstClr val="black"/>
                </a:solidFill>
                <a:latin typeface="Rockwell" panose="02060603020205020403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- </a:t>
            </a:r>
            <a:r>
              <a:rPr lang="fr-FR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Un globe vésical</a:t>
            </a:r>
            <a:endParaRPr lang="fr-FR" dirty="0">
              <a:solidFill>
                <a:prstClr val="black"/>
              </a:solidFill>
              <a:latin typeface="Rockwell" panose="02060603020205020403" pitchFamily="18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6061806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374074"/>
            <a:ext cx="9144000" cy="665018"/>
          </a:xfrm>
        </p:spPr>
        <p:txBody>
          <a:bodyPr/>
          <a:lstStyle/>
          <a:p>
            <a:r>
              <a:rPr lang="fr-FR" sz="2400" b="1" dirty="0">
                <a:solidFill>
                  <a:srgbClr val="FF0000"/>
                </a:solidFill>
                <a:latin typeface="Times New Roman" panose="02020603050405020304" pitchFamily="18" charset="0"/>
                <a:ea typeface="Rockwell" panose="02060603020205020403" pitchFamily="18" charset="0"/>
                <a:cs typeface="Times New Roman" panose="02020603050405020304" pitchFamily="18" charset="0"/>
              </a:rPr>
              <a:t>III. LES SIGNES PHYSIQUES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665018" y="1607127"/>
            <a:ext cx="10654146" cy="4225637"/>
          </a:xfrm>
        </p:spPr>
        <p:txBody>
          <a:bodyPr>
            <a:normAutofit/>
          </a:bodyPr>
          <a:lstStyle/>
          <a:p>
            <a:pPr marL="342900" lvl="0" indent="-342900" algn="just" defTabSz="914400">
              <a:lnSpc>
                <a:spcPct val="115000"/>
              </a:lnSpc>
              <a:buFont typeface="Wingdings" panose="05000000000000000000" pitchFamily="2" charset="2"/>
              <a:buChar char=""/>
            </a:pPr>
            <a:r>
              <a:rPr lang="fr-FR" sz="2800" b="1" dirty="0">
                <a:solidFill>
                  <a:srgbClr val="000000"/>
                </a:solidFill>
                <a:latin typeface="Times New Roman" panose="02020603050405020304" pitchFamily="18" charset="0"/>
                <a:ea typeface="Rockwell" panose="02060603020205020403" pitchFamily="18" charset="0"/>
                <a:cs typeface="Times New Roman" panose="02020603050405020304" pitchFamily="18" charset="0"/>
              </a:rPr>
              <a:t>Au niveau des organes génitaux</a:t>
            </a:r>
            <a:r>
              <a:rPr lang="fr-FR" sz="2800" dirty="0">
                <a:solidFill>
                  <a:srgbClr val="000000"/>
                </a:solidFill>
                <a:latin typeface="Times New Roman" panose="02020603050405020304" pitchFamily="18" charset="0"/>
                <a:ea typeface="Rockwell" panose="02060603020205020403" pitchFamily="18" charset="0"/>
                <a:cs typeface="Times New Roman" panose="02020603050405020304" pitchFamily="18" charset="0"/>
              </a:rPr>
              <a:t>, apprécier </a:t>
            </a:r>
            <a:endParaRPr lang="fr-FR" sz="2800" dirty="0">
              <a:solidFill>
                <a:prstClr val="black"/>
              </a:solidFill>
              <a:latin typeface="Rockwell" panose="02060603020205020403" pitchFamily="18" charset="0"/>
              <a:ea typeface="Rockwell" panose="02060603020205020403" pitchFamily="18" charset="0"/>
              <a:cs typeface="Times New Roman" panose="02020603050405020304" pitchFamily="18" charset="0"/>
            </a:endParaRPr>
          </a:p>
          <a:p>
            <a:pPr marL="342900" lvl="0" indent="-342900" algn="just" defTabSz="914400">
              <a:lnSpc>
                <a:spcPct val="115000"/>
              </a:lnSpc>
              <a:buFont typeface="Comic Sans MS" panose="030F0702030302020204" pitchFamily="66" charset="0"/>
              <a:buChar char="-"/>
            </a:pPr>
            <a:r>
              <a:rPr lang="fr-FR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Etat de la verge, du méat, de l’urètre</a:t>
            </a:r>
            <a:endParaRPr lang="fr-FR" sz="2800" dirty="0">
              <a:solidFill>
                <a:prstClr val="black"/>
              </a:solidFill>
              <a:latin typeface="Rockwell" panose="02060603020205020403" pitchFamily="18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342900" lvl="0" indent="-342900" algn="just" defTabSz="914400">
              <a:lnSpc>
                <a:spcPct val="115000"/>
              </a:lnSpc>
              <a:buFont typeface="Comic Sans MS" panose="030F0702030302020204" pitchFamily="66" charset="0"/>
              <a:buChar char="-"/>
            </a:pPr>
            <a:r>
              <a:rPr lang="fr-FR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Consistance des testicules</a:t>
            </a:r>
            <a:endParaRPr lang="fr-FR" sz="2800" dirty="0">
              <a:solidFill>
                <a:prstClr val="black"/>
              </a:solidFill>
              <a:latin typeface="Rockwell" panose="02060603020205020403" pitchFamily="18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342900" lvl="0" indent="-342900" algn="just" defTabSz="914400">
              <a:lnSpc>
                <a:spcPct val="115000"/>
              </a:lnSpc>
              <a:buFont typeface="Comic Sans MS" panose="030F0702030302020204" pitchFamily="66" charset="0"/>
              <a:buChar char="-"/>
            </a:pPr>
            <a:r>
              <a:rPr lang="fr-FR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Etat du contenu scrotal : les déférents et les épididymes </a:t>
            </a:r>
            <a:endParaRPr lang="fr-FR" sz="2800" dirty="0">
              <a:solidFill>
                <a:prstClr val="black"/>
              </a:solidFill>
              <a:latin typeface="Rockwell" panose="02060603020205020403" pitchFamily="18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758181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="" xmlns:a16="http://schemas.microsoft.com/office/drawing/2014/main" id="{7C74469B-DF38-465F-9104-5C7E1608B78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374073"/>
            <a:ext cx="9144000" cy="1080654"/>
          </a:xfrm>
        </p:spPr>
        <p:txBody>
          <a:bodyPr/>
          <a:lstStyle/>
          <a:p>
            <a:r>
              <a:rPr lang="fr-FR" sz="4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 – GENERALITES 1/4</a:t>
            </a:r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3" name="Sous-titre 2">
            <a:extLst>
              <a:ext uri="{FF2B5EF4-FFF2-40B4-BE49-F238E27FC236}">
                <a16:creationId xmlns="" xmlns:a16="http://schemas.microsoft.com/office/drawing/2014/main" id="{BEB48C19-2123-420D-806C-6EC56824987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35527" y="1662545"/>
            <a:ext cx="11513128" cy="4558146"/>
          </a:xfrm>
        </p:spPr>
        <p:txBody>
          <a:bodyPr>
            <a:normAutofit/>
          </a:bodyPr>
          <a:lstStyle/>
          <a:p>
            <a:pPr marL="228600" lvl="0" indent="-228600" algn="just" defTabSz="914400">
              <a:lnSpc>
                <a:spcPct val="115000"/>
              </a:lnSpc>
              <a:buFont typeface="Arial" panose="020B0604020202020204" pitchFamily="34" charset="0"/>
              <a:buChar char="•"/>
            </a:pPr>
            <a:r>
              <a:rPr lang="fr-FR" sz="2800" b="1" dirty="0">
                <a:solidFill>
                  <a:srgbClr val="000000"/>
                </a:solidFill>
                <a:latin typeface="Times New Roman" panose="02020603050405020304" pitchFamily="18" charset="0"/>
                <a:ea typeface="Rockwell" panose="02060603020205020403" pitchFamily="18" charset="0"/>
                <a:cs typeface="Times New Roman" panose="02020603050405020304" pitchFamily="18" charset="0"/>
              </a:rPr>
              <a:t>L’urologie</a:t>
            </a:r>
            <a:r>
              <a:rPr lang="fr-FR" sz="2800" dirty="0">
                <a:solidFill>
                  <a:srgbClr val="000000"/>
                </a:solidFill>
                <a:latin typeface="Times New Roman" panose="02020603050405020304" pitchFamily="18" charset="0"/>
                <a:ea typeface="Rockwell" panose="02060603020205020403" pitchFamily="18" charset="0"/>
                <a:cs typeface="Times New Roman" panose="02020603050405020304" pitchFamily="18" charset="0"/>
              </a:rPr>
              <a:t>: spécialité médicale qui étudie les maladies des voies urinaires des deux sexes et l’appareil génito-urinaire masculin</a:t>
            </a:r>
            <a:r>
              <a:rPr lang="fr-FR" sz="2800" b="1" dirty="0">
                <a:solidFill>
                  <a:srgbClr val="000000"/>
                </a:solidFill>
                <a:latin typeface="Times New Roman" panose="02020603050405020304" pitchFamily="18" charset="0"/>
                <a:ea typeface="Rockwell" panose="02060603020205020403" pitchFamily="18" charset="0"/>
                <a:cs typeface="Times New Roman" panose="02020603050405020304" pitchFamily="18" charset="0"/>
              </a:rPr>
              <a:t>.</a:t>
            </a:r>
            <a:endParaRPr lang="fr-FR" sz="2800" dirty="0">
              <a:solidFill>
                <a:prstClr val="black"/>
              </a:solidFill>
              <a:latin typeface="Rockwell" panose="02060603020205020403" pitchFamily="18" charset="0"/>
              <a:ea typeface="Rockwell" panose="02060603020205020403" pitchFamily="18" charset="0"/>
              <a:cs typeface="Times New Roman" panose="02020603050405020304" pitchFamily="18" charset="0"/>
            </a:endParaRPr>
          </a:p>
          <a:p>
            <a:pPr marL="228600" lvl="0" indent="-228600" algn="just" defTabSz="914400">
              <a:lnSpc>
                <a:spcPct val="115000"/>
              </a:lnSpc>
              <a:buFont typeface="Arial" panose="020B0604020202020204" pitchFamily="34" charset="0"/>
              <a:buChar char="•"/>
            </a:pPr>
            <a:r>
              <a:rPr lang="fr-FR" sz="2800" b="1" dirty="0">
                <a:solidFill>
                  <a:srgbClr val="000000"/>
                </a:solidFill>
                <a:latin typeface="Times New Roman" panose="02020603050405020304" pitchFamily="18" charset="0"/>
                <a:ea typeface="Rockwell" panose="02060603020205020403" pitchFamily="18" charset="0"/>
                <a:cs typeface="Times New Roman" panose="02020603050405020304" pitchFamily="18" charset="0"/>
              </a:rPr>
              <a:t>La néphrologie</a:t>
            </a:r>
            <a:r>
              <a:rPr lang="fr-FR" sz="2800" dirty="0">
                <a:solidFill>
                  <a:srgbClr val="000000"/>
                </a:solidFill>
                <a:latin typeface="Times New Roman" panose="02020603050405020304" pitchFamily="18" charset="0"/>
                <a:ea typeface="Rockwell" panose="02060603020205020403" pitchFamily="18" charset="0"/>
                <a:cs typeface="Times New Roman" panose="02020603050405020304" pitchFamily="18" charset="0"/>
              </a:rPr>
              <a:t>: la discipline  médicale qui étudie le rein et ses pathologies</a:t>
            </a:r>
            <a:r>
              <a:rPr lang="fr-FR" dirty="0">
                <a:solidFill>
                  <a:srgbClr val="000000"/>
                </a:solidFill>
                <a:latin typeface="Times New Roman" panose="02020603050405020304" pitchFamily="18" charset="0"/>
                <a:ea typeface="Rockwell" panose="02060603020205020403" pitchFamily="18" charset="0"/>
                <a:cs typeface="Times New Roman" panose="02020603050405020304" pitchFamily="18" charset="0"/>
              </a:rPr>
              <a:t>.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</a:t>
            </a:r>
            <a:endParaRPr lang="fr-FR" sz="2000" dirty="0">
              <a:solidFill>
                <a:prstClr val="black"/>
              </a:solidFill>
              <a:latin typeface="Rockwell" panose="02060603020205020403" pitchFamily="18" charset="0"/>
              <a:ea typeface="Rockwell" panose="02060603020205020403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8820383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387927"/>
            <a:ext cx="9144000" cy="692728"/>
          </a:xfrm>
        </p:spPr>
        <p:txBody>
          <a:bodyPr/>
          <a:lstStyle/>
          <a:p>
            <a:r>
              <a:rPr lang="fr-FR" sz="2400" b="1" dirty="0">
                <a:solidFill>
                  <a:srgbClr val="FF0000"/>
                </a:solidFill>
                <a:latin typeface="Times New Roman" panose="02020603050405020304" pitchFamily="18" charset="0"/>
                <a:ea typeface="Rockwell" panose="02060603020205020403" pitchFamily="18" charset="0"/>
                <a:cs typeface="Times New Roman" panose="02020603050405020304" pitchFamily="18" charset="0"/>
              </a:rPr>
              <a:t>III. LES SIGNES PHYSIQUES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748145" y="1454727"/>
            <a:ext cx="9919855" cy="4239491"/>
          </a:xfrm>
        </p:spPr>
        <p:txBody>
          <a:bodyPr/>
          <a:lstStyle/>
          <a:p>
            <a:pPr marL="342900" lvl="0" indent="-342900" algn="just" defTabSz="914400">
              <a:lnSpc>
                <a:spcPct val="115000"/>
              </a:lnSpc>
              <a:buFont typeface="Wingdings" panose="05000000000000000000" pitchFamily="2" charset="2"/>
              <a:buChar char=""/>
            </a:pPr>
            <a:r>
              <a:rPr lang="fr-FR" sz="2000" b="1" dirty="0">
                <a:solidFill>
                  <a:srgbClr val="000000"/>
                </a:solidFill>
                <a:latin typeface="Times New Roman" panose="02020603050405020304" pitchFamily="18" charset="0"/>
                <a:ea typeface="Rockwell" panose="02060603020205020403" pitchFamily="18" charset="0"/>
                <a:cs typeface="Times New Roman" panose="02020603050405020304" pitchFamily="18" charset="0"/>
              </a:rPr>
              <a:t>Toucher rectal</a:t>
            </a:r>
            <a:r>
              <a:rPr lang="fr-FR" sz="2000" dirty="0">
                <a:solidFill>
                  <a:srgbClr val="000000"/>
                </a:solidFill>
                <a:latin typeface="Times New Roman" panose="02020603050405020304" pitchFamily="18" charset="0"/>
                <a:ea typeface="Rockwell" panose="02060603020205020403" pitchFamily="18" charset="0"/>
                <a:cs typeface="Times New Roman" panose="02020603050405020304" pitchFamily="18" charset="0"/>
              </a:rPr>
              <a:t> renseigne sur</a:t>
            </a:r>
            <a:endParaRPr lang="fr-FR" sz="1700" dirty="0">
              <a:solidFill>
                <a:prstClr val="black"/>
              </a:solidFill>
              <a:latin typeface="Rockwell" panose="02060603020205020403" pitchFamily="18" charset="0"/>
              <a:ea typeface="Rockwell" panose="02060603020205020403" pitchFamily="18" charset="0"/>
              <a:cs typeface="Times New Roman" panose="02020603050405020304" pitchFamily="18" charset="0"/>
            </a:endParaRPr>
          </a:p>
          <a:p>
            <a:pPr marL="342900" lvl="0" indent="-342900" algn="just" defTabSz="914400">
              <a:lnSpc>
                <a:spcPct val="115000"/>
              </a:lnSpc>
              <a:buFont typeface="Comic Sans MS" panose="030F0702030302020204" pitchFamily="66" charset="0"/>
              <a:buChar char="-"/>
            </a:pPr>
            <a:r>
              <a:rPr lang="fr-FR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Volume de la prostate ou son caractère douloureux,  ou homogène, sa consistance</a:t>
            </a:r>
            <a:endParaRPr lang="fr-FR" sz="1700" dirty="0">
              <a:solidFill>
                <a:prstClr val="black"/>
              </a:solidFill>
              <a:latin typeface="Rockwell" panose="02060603020205020403" pitchFamily="18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342900" lvl="0" indent="-342900" algn="just" defTabSz="914400">
              <a:lnSpc>
                <a:spcPct val="115000"/>
              </a:lnSpc>
              <a:buFont typeface="Comic Sans MS" panose="030F0702030302020204" pitchFamily="66" charset="0"/>
              <a:buChar char="-"/>
            </a:pPr>
            <a:r>
              <a:rPr lang="fr-FR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Lésion nodulaire</a:t>
            </a:r>
            <a:endParaRPr lang="fr-FR" sz="1700" dirty="0">
              <a:solidFill>
                <a:prstClr val="black"/>
              </a:solidFill>
              <a:latin typeface="Rockwell" panose="02060603020205020403" pitchFamily="18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342900" lvl="0" indent="-342900" algn="just" defTabSz="914400">
              <a:lnSpc>
                <a:spcPct val="115000"/>
              </a:lnSpc>
              <a:buFont typeface="Wingdings" panose="05000000000000000000" pitchFamily="2" charset="2"/>
              <a:buChar char=""/>
            </a:pPr>
            <a:r>
              <a:rPr lang="fr-FR" sz="2000" b="1" dirty="0">
                <a:solidFill>
                  <a:srgbClr val="000000"/>
                </a:solidFill>
                <a:latin typeface="Times New Roman" panose="02020603050405020304" pitchFamily="18" charset="0"/>
                <a:ea typeface="Rockwell" panose="02060603020205020403" pitchFamily="18" charset="0"/>
                <a:cs typeface="Times New Roman" panose="02020603050405020304" pitchFamily="18" charset="0"/>
              </a:rPr>
              <a:t>Examen des urines</a:t>
            </a:r>
            <a:endParaRPr lang="fr-FR" sz="1700" dirty="0">
              <a:solidFill>
                <a:prstClr val="black"/>
              </a:solidFill>
              <a:latin typeface="Rockwell" panose="02060603020205020403" pitchFamily="18" charset="0"/>
              <a:ea typeface="Rockwell" panose="02060603020205020403" pitchFamily="18" charset="0"/>
              <a:cs typeface="Times New Roman" panose="02020603050405020304" pitchFamily="18" charset="0"/>
            </a:endParaRPr>
          </a:p>
          <a:p>
            <a:pPr marL="180340" lvl="0" algn="just" defTabSz="914400">
              <a:lnSpc>
                <a:spcPct val="115000"/>
              </a:lnSpc>
              <a:spcAft>
                <a:spcPts val="1000"/>
              </a:spcAft>
            </a:pPr>
            <a:r>
              <a:rPr lang="fr-FR" sz="2000" dirty="0">
                <a:solidFill>
                  <a:srgbClr val="000000"/>
                </a:solidFill>
                <a:latin typeface="Times New Roman" panose="02020603050405020304" pitchFamily="18" charset="0"/>
                <a:ea typeface="Rockwell" panose="02060603020205020403" pitchFamily="18" charset="0"/>
                <a:cs typeface="Times New Roman" panose="02020603050405020304" pitchFamily="18" charset="0"/>
              </a:rPr>
              <a:t>- Coloration (épreuve des 3 verres)</a:t>
            </a:r>
            <a:endParaRPr lang="fr-FR" sz="1700" dirty="0">
              <a:solidFill>
                <a:prstClr val="black"/>
              </a:solidFill>
              <a:latin typeface="Rockwell" panose="02060603020205020403" pitchFamily="18" charset="0"/>
              <a:ea typeface="Rockwell" panose="02060603020205020403" pitchFamily="18" charset="0"/>
              <a:cs typeface="Times New Roman" panose="02020603050405020304" pitchFamily="18" charset="0"/>
            </a:endParaRPr>
          </a:p>
          <a:p>
            <a:pPr lvl="0" algn="l" defTabSz="914400"/>
            <a:r>
              <a:rPr lang="fr-FR" sz="2000" dirty="0">
                <a:solidFill>
                  <a:srgbClr val="000000"/>
                </a:solidFill>
                <a:latin typeface="Times New Roman" panose="02020603050405020304" pitchFamily="18" charset="0"/>
                <a:ea typeface="Rockwell" panose="02060603020205020403" pitchFamily="18" charset="0"/>
              </a:rPr>
              <a:t>  - Bandelette (composition : ph, glucose, corps cétonique)</a:t>
            </a:r>
            <a:endParaRPr lang="fr-FR" sz="2000" dirty="0">
              <a:solidFill>
                <a:prstClr val="black"/>
              </a:solidFill>
              <a:latin typeface="Calibri" panose="020F0502020204030204"/>
            </a:endParaRP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68445391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235527"/>
            <a:ext cx="9144000" cy="665018"/>
          </a:xfrm>
        </p:spPr>
        <p:txBody>
          <a:bodyPr>
            <a:normAutofit/>
          </a:bodyPr>
          <a:lstStyle/>
          <a:p>
            <a:r>
              <a:rPr lang="fr-FR" sz="2400" dirty="0">
                <a:solidFill>
                  <a:srgbClr val="FF0000"/>
                </a:solidFill>
                <a:latin typeface="Times New Roman" panose="02020603050405020304" pitchFamily="18" charset="0"/>
                <a:ea typeface="Rockwell" panose="02060603020205020403" pitchFamily="18" charset="0"/>
              </a:rPr>
              <a:t>CHAPITRE </a:t>
            </a:r>
            <a:r>
              <a:rPr lang="fr-FR" sz="2400" dirty="0" smtClean="0">
                <a:solidFill>
                  <a:srgbClr val="FF0000"/>
                </a:solidFill>
                <a:latin typeface="Times New Roman" panose="02020603050405020304" pitchFamily="18" charset="0"/>
                <a:ea typeface="Rockwell" panose="02060603020205020403" pitchFamily="18" charset="0"/>
              </a:rPr>
              <a:t>VI </a:t>
            </a:r>
            <a:r>
              <a:rPr lang="fr-FR" sz="2400" dirty="0">
                <a:solidFill>
                  <a:srgbClr val="FF0000"/>
                </a:solidFill>
                <a:latin typeface="Times New Roman" panose="02020603050405020304" pitchFamily="18" charset="0"/>
                <a:ea typeface="Rockwell" panose="02060603020205020403" pitchFamily="18" charset="0"/>
              </a:rPr>
              <a:t>: SEMIOLOGIE EN RHUMATOLOGIE</a:t>
            </a:r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727363" y="1330037"/>
            <a:ext cx="10737273" cy="3872345"/>
          </a:xfrm>
        </p:spPr>
        <p:txBody>
          <a:bodyPr>
            <a:normAutofit fontScale="92500" lnSpcReduction="20000"/>
          </a:bodyPr>
          <a:lstStyle/>
          <a:p>
            <a:pPr marL="228600" lvl="0" indent="-228600" algn="just" defTabSz="914400">
              <a:lnSpc>
                <a:spcPct val="115000"/>
              </a:lnSpc>
              <a:buFont typeface="Arial" panose="020B0604020202020204" pitchFamily="34" charset="0"/>
              <a:buChar char="•"/>
            </a:pPr>
            <a:r>
              <a:rPr lang="fr-FR" sz="2800" u="sng" dirty="0">
                <a:solidFill>
                  <a:prstClr val="black"/>
                </a:solidFill>
                <a:latin typeface="Times New Roman" panose="02020603050405020304" pitchFamily="18" charset="0"/>
                <a:ea typeface="Rockwell" panose="02060603020205020403" pitchFamily="18" charset="0"/>
                <a:cs typeface="Times New Roman" panose="02020603050405020304" pitchFamily="18" charset="0"/>
              </a:rPr>
              <a:t>Objectif général</a:t>
            </a:r>
            <a:endParaRPr lang="fr-FR" dirty="0">
              <a:solidFill>
                <a:prstClr val="black"/>
              </a:solidFill>
              <a:latin typeface="Rockwell" panose="02060603020205020403" pitchFamily="18" charset="0"/>
              <a:ea typeface="Rockwell" panose="02060603020205020403" pitchFamily="18" charset="0"/>
              <a:cs typeface="Times New Roman" panose="02020603050405020304" pitchFamily="18" charset="0"/>
            </a:endParaRPr>
          </a:p>
          <a:p>
            <a:pPr lvl="0" algn="just" defTabSz="914400">
              <a:lnSpc>
                <a:spcPct val="115000"/>
              </a:lnSpc>
            </a:pPr>
            <a:r>
              <a:rPr lang="fr-FR" sz="2800" dirty="0">
                <a:solidFill>
                  <a:prstClr val="black"/>
                </a:solidFill>
                <a:latin typeface="Times New Roman" panose="02020603050405020304" pitchFamily="18" charset="0"/>
                <a:ea typeface="Rockwell" panose="02060603020205020403" pitchFamily="18" charset="0"/>
                <a:cs typeface="Times New Roman" panose="02020603050405020304" pitchFamily="18" charset="0"/>
              </a:rPr>
              <a:t>L’étudiant de licence 1 sera capable de reconnaître les signes des pathologies en rhumatologie.</a:t>
            </a:r>
            <a:endParaRPr lang="fr-FR" dirty="0">
              <a:solidFill>
                <a:prstClr val="black"/>
              </a:solidFill>
              <a:latin typeface="Rockwell" panose="02060603020205020403" pitchFamily="18" charset="0"/>
              <a:ea typeface="Rockwell" panose="02060603020205020403" pitchFamily="18" charset="0"/>
              <a:cs typeface="Times New Roman" panose="02020603050405020304" pitchFamily="18" charset="0"/>
            </a:endParaRPr>
          </a:p>
          <a:p>
            <a:pPr marL="228600" lvl="0" indent="-228600" algn="just" defTabSz="914400">
              <a:lnSpc>
                <a:spcPct val="115000"/>
              </a:lnSpc>
              <a:buFont typeface="Arial" panose="020B0604020202020204" pitchFamily="34" charset="0"/>
              <a:buChar char="•"/>
            </a:pPr>
            <a:r>
              <a:rPr lang="fr-FR" sz="2800" u="sng" dirty="0">
                <a:solidFill>
                  <a:prstClr val="black"/>
                </a:solidFill>
                <a:latin typeface="Times New Roman" panose="02020603050405020304" pitchFamily="18" charset="0"/>
                <a:ea typeface="Rockwell" panose="02060603020205020403" pitchFamily="18" charset="0"/>
                <a:cs typeface="Times New Roman" panose="02020603050405020304" pitchFamily="18" charset="0"/>
              </a:rPr>
              <a:t>Objectifs spécifiques</a:t>
            </a:r>
            <a:endParaRPr lang="fr-FR" dirty="0">
              <a:solidFill>
                <a:prstClr val="black"/>
              </a:solidFill>
              <a:latin typeface="Rockwell" panose="02060603020205020403" pitchFamily="18" charset="0"/>
              <a:ea typeface="Rockwell" panose="02060603020205020403" pitchFamily="18" charset="0"/>
              <a:cs typeface="Times New Roman" panose="02020603050405020304" pitchFamily="18" charset="0"/>
            </a:endParaRPr>
          </a:p>
          <a:p>
            <a:pPr marL="342900" lvl="0" indent="-342900" algn="just" defTabSz="914400">
              <a:lnSpc>
                <a:spcPct val="115000"/>
              </a:lnSpc>
              <a:buFont typeface="+mj-lt"/>
              <a:buAutoNum type="arabicParenR"/>
            </a:pPr>
            <a:r>
              <a:rPr lang="fr-FR" sz="2800" dirty="0">
                <a:solidFill>
                  <a:prstClr val="black"/>
                </a:solidFill>
                <a:latin typeface="Times New Roman" panose="02020603050405020304" pitchFamily="18" charset="0"/>
                <a:ea typeface="Rockwell" panose="02060603020205020403" pitchFamily="18" charset="0"/>
                <a:cs typeface="Times New Roman" panose="02020603050405020304" pitchFamily="18" charset="0"/>
              </a:rPr>
              <a:t>Définir en ses propres termes sans en altérer le sens les signes cliniques en rhumatologie ;</a:t>
            </a:r>
            <a:endParaRPr lang="fr-FR" dirty="0">
              <a:solidFill>
                <a:prstClr val="black"/>
              </a:solidFill>
              <a:latin typeface="Rockwell" panose="02060603020205020403" pitchFamily="18" charset="0"/>
              <a:ea typeface="Rockwell" panose="02060603020205020403" pitchFamily="18" charset="0"/>
              <a:cs typeface="Times New Roman" panose="02020603050405020304" pitchFamily="18" charset="0"/>
            </a:endParaRPr>
          </a:p>
          <a:p>
            <a:pPr marL="342900" lvl="0" indent="-342900" algn="just" defTabSz="914400">
              <a:lnSpc>
                <a:spcPct val="115000"/>
              </a:lnSpc>
              <a:buFont typeface="+mj-lt"/>
              <a:buAutoNum type="arabicParenR"/>
            </a:pPr>
            <a:r>
              <a:rPr lang="fr-FR" sz="2800" dirty="0">
                <a:solidFill>
                  <a:prstClr val="black"/>
                </a:solidFill>
                <a:latin typeface="Times New Roman" panose="02020603050405020304" pitchFamily="18" charset="0"/>
                <a:ea typeface="Rockwell" panose="02060603020205020403" pitchFamily="18" charset="0"/>
                <a:cs typeface="Times New Roman" panose="02020603050405020304" pitchFamily="18" charset="0"/>
              </a:rPr>
              <a:t>Citez au moins quatre signes fonctionnels et quatre signes physiques en rhumatologie</a:t>
            </a:r>
            <a:endParaRPr lang="fr-FR" dirty="0">
              <a:solidFill>
                <a:prstClr val="black"/>
              </a:solidFill>
              <a:latin typeface="Rockwell" panose="02060603020205020403" pitchFamily="18" charset="0"/>
              <a:ea typeface="Rockwell" panose="02060603020205020403" pitchFamily="18" charset="0"/>
              <a:cs typeface="Times New Roman" panose="02020603050405020304" pitchFamily="18" charset="0"/>
            </a:endParaRP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47653688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360219"/>
            <a:ext cx="9144000" cy="734290"/>
          </a:xfrm>
        </p:spPr>
        <p:txBody>
          <a:bodyPr/>
          <a:lstStyle/>
          <a:p>
            <a:r>
              <a:rPr lang="fr-FR" sz="2400" b="1" dirty="0">
                <a:solidFill>
                  <a:srgbClr val="FF0000"/>
                </a:solidFill>
                <a:latin typeface="Times New Roman" panose="02020603050405020304" pitchFamily="18" charset="0"/>
                <a:ea typeface="Rockwell" panose="02060603020205020403" pitchFamily="18" charset="0"/>
                <a:cs typeface="Times New Roman" panose="02020603050405020304" pitchFamily="18" charset="0"/>
              </a:rPr>
              <a:t>I.  GENERALITES</a:t>
            </a:r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526473" y="1676400"/>
            <a:ext cx="10917382" cy="4003964"/>
          </a:xfrm>
        </p:spPr>
        <p:txBody>
          <a:bodyPr>
            <a:normAutofit fontScale="85000" lnSpcReduction="20000"/>
          </a:bodyPr>
          <a:lstStyle/>
          <a:p>
            <a:pPr marL="228600" lvl="0" indent="-228600" algn="just" defTabSz="914400">
              <a:lnSpc>
                <a:spcPct val="115000"/>
              </a:lnSpc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fr-FR" sz="2800" dirty="0">
                <a:solidFill>
                  <a:prstClr val="black"/>
                </a:solidFill>
                <a:latin typeface="Times New Roman" panose="02020603050405020304" pitchFamily="18" charset="0"/>
                <a:ea typeface="Rockwell" panose="02060603020205020403" pitchFamily="18" charset="0"/>
                <a:cs typeface="Times New Roman" panose="02020603050405020304" pitchFamily="18" charset="0"/>
              </a:rPr>
              <a:t>La  rhumatologie est la  spécialité médicale qui diagnostique et </a:t>
            </a:r>
            <a:r>
              <a:rPr lang="fr-FR" sz="2800" dirty="0" smtClean="0">
                <a:solidFill>
                  <a:prstClr val="black"/>
                </a:solidFill>
                <a:latin typeface="Times New Roman" panose="02020603050405020304" pitchFamily="18" charset="0"/>
                <a:ea typeface="Rockwell" panose="02060603020205020403" pitchFamily="18" charset="0"/>
                <a:cs typeface="Times New Roman" panose="02020603050405020304" pitchFamily="18" charset="0"/>
              </a:rPr>
              <a:t>traite: </a:t>
            </a:r>
          </a:p>
          <a:p>
            <a:pPr lvl="0" algn="just" defTabSz="914400">
              <a:lnSpc>
                <a:spcPct val="115000"/>
              </a:lnSpc>
              <a:spcAft>
                <a:spcPts val="1000"/>
              </a:spcAft>
            </a:pPr>
            <a:r>
              <a:rPr lang="fr-FR" sz="2800" dirty="0" smtClean="0">
                <a:solidFill>
                  <a:prstClr val="black"/>
                </a:solidFill>
                <a:latin typeface="Times New Roman" panose="02020603050405020304" pitchFamily="18" charset="0"/>
                <a:ea typeface="Rockwell" panose="02060603020205020403" pitchFamily="18" charset="0"/>
                <a:cs typeface="Times New Roman" panose="02020603050405020304" pitchFamily="18" charset="0"/>
              </a:rPr>
              <a:t>- les </a:t>
            </a:r>
            <a:r>
              <a:rPr lang="fr-FR" sz="2800" dirty="0">
                <a:solidFill>
                  <a:prstClr val="black"/>
                </a:solidFill>
                <a:latin typeface="Times New Roman" panose="02020603050405020304" pitchFamily="18" charset="0"/>
                <a:ea typeface="Rockwell" panose="02060603020205020403" pitchFamily="18" charset="0"/>
                <a:cs typeface="Times New Roman" panose="02020603050405020304" pitchFamily="18" charset="0"/>
              </a:rPr>
              <a:t>pathologies de l’appareil </a:t>
            </a:r>
            <a:r>
              <a:rPr lang="fr-FR" sz="2800" dirty="0" smtClean="0">
                <a:solidFill>
                  <a:prstClr val="black"/>
                </a:solidFill>
                <a:latin typeface="Times New Roman" panose="02020603050405020304" pitchFamily="18" charset="0"/>
                <a:ea typeface="Rockwell" panose="02060603020205020403" pitchFamily="18" charset="0"/>
                <a:cs typeface="Times New Roman" panose="02020603050405020304" pitchFamily="18" charset="0"/>
              </a:rPr>
              <a:t>locomoteur( </a:t>
            </a:r>
            <a:r>
              <a:rPr lang="fr-FR" sz="2800" dirty="0">
                <a:solidFill>
                  <a:prstClr val="black"/>
                </a:solidFill>
                <a:latin typeface="Times New Roman" panose="02020603050405020304" pitchFamily="18" charset="0"/>
                <a:ea typeface="Rockwell" panose="02060603020205020403" pitchFamily="18" charset="0"/>
                <a:cs typeface="Times New Roman" panose="02020603050405020304" pitchFamily="18" charset="0"/>
              </a:rPr>
              <a:t>les os, les articulations, les  muscles  ligaments, les </a:t>
            </a:r>
            <a:r>
              <a:rPr lang="fr-FR" sz="2800" dirty="0" smtClean="0">
                <a:solidFill>
                  <a:prstClr val="black"/>
                </a:solidFill>
                <a:latin typeface="Times New Roman" panose="02020603050405020304" pitchFamily="18" charset="0"/>
                <a:ea typeface="Rockwell" panose="02060603020205020403" pitchFamily="18" charset="0"/>
                <a:cs typeface="Times New Roman" panose="02020603050405020304" pitchFamily="18" charset="0"/>
              </a:rPr>
              <a:t>tendons);</a:t>
            </a:r>
          </a:p>
          <a:p>
            <a:pPr lvl="0" algn="just" defTabSz="914400">
              <a:lnSpc>
                <a:spcPct val="115000"/>
              </a:lnSpc>
              <a:spcAft>
                <a:spcPts val="1000"/>
              </a:spcAft>
            </a:pPr>
            <a:r>
              <a:rPr lang="fr-FR" sz="2800" dirty="0">
                <a:solidFill>
                  <a:prstClr val="black"/>
                </a:solidFill>
                <a:latin typeface="Times New Roman" panose="02020603050405020304" pitchFamily="18" charset="0"/>
                <a:ea typeface="Rockwell" panose="02060603020205020403" pitchFamily="18" charset="0"/>
                <a:cs typeface="Times New Roman" panose="02020603050405020304" pitchFamily="18" charset="0"/>
              </a:rPr>
              <a:t>-</a:t>
            </a:r>
            <a:r>
              <a:rPr lang="fr-FR" sz="2800" dirty="0" smtClean="0">
                <a:solidFill>
                  <a:prstClr val="black"/>
                </a:solidFill>
                <a:latin typeface="Times New Roman" panose="02020603050405020304" pitchFamily="18" charset="0"/>
                <a:ea typeface="Rockwell" panose="02060603020205020403" pitchFamily="18" charset="0"/>
                <a:cs typeface="Times New Roman" panose="02020603050405020304" pitchFamily="18" charset="0"/>
              </a:rPr>
              <a:t> les </a:t>
            </a:r>
            <a:r>
              <a:rPr lang="fr-FR" sz="2800" dirty="0">
                <a:solidFill>
                  <a:prstClr val="black"/>
                </a:solidFill>
                <a:latin typeface="Times New Roman" panose="02020603050405020304" pitchFamily="18" charset="0"/>
                <a:ea typeface="Rockwell" panose="02060603020205020403" pitchFamily="18" charset="0"/>
                <a:cs typeface="Times New Roman" panose="02020603050405020304" pitchFamily="18" charset="0"/>
              </a:rPr>
              <a:t>affections neurologiques (</a:t>
            </a:r>
            <a:r>
              <a:rPr lang="fr-FR" sz="2800" dirty="0" smtClean="0">
                <a:solidFill>
                  <a:prstClr val="black"/>
                </a:solidFill>
                <a:latin typeface="Times New Roman" panose="02020603050405020304" pitchFamily="18" charset="0"/>
                <a:ea typeface="Rockwell" panose="02060603020205020403" pitchFamily="18" charset="0"/>
                <a:cs typeface="Times New Roman" panose="02020603050405020304" pitchFamily="18" charset="0"/>
              </a:rPr>
              <a:t>la </a:t>
            </a:r>
            <a:r>
              <a:rPr lang="fr-FR" sz="2800" dirty="0">
                <a:solidFill>
                  <a:prstClr val="black"/>
                </a:solidFill>
                <a:latin typeface="Times New Roman" panose="02020603050405020304" pitchFamily="18" charset="0"/>
                <a:ea typeface="Rockwell" panose="02060603020205020403" pitchFamily="18" charset="0"/>
                <a:cs typeface="Times New Roman" panose="02020603050405020304" pitchFamily="18" charset="0"/>
              </a:rPr>
              <a:t>sciatique, </a:t>
            </a:r>
            <a:r>
              <a:rPr lang="fr-FR" sz="2800" dirty="0" smtClean="0">
                <a:solidFill>
                  <a:prstClr val="black"/>
                </a:solidFill>
                <a:latin typeface="Times New Roman" panose="02020603050405020304" pitchFamily="18" charset="0"/>
                <a:ea typeface="Rockwell" panose="02060603020205020403" pitchFamily="18" charset="0"/>
                <a:cs typeface="Times New Roman" panose="02020603050405020304" pitchFamily="18" charset="0"/>
              </a:rPr>
              <a:t>la </a:t>
            </a:r>
            <a:r>
              <a:rPr lang="fr-FR" sz="2800" dirty="0">
                <a:solidFill>
                  <a:prstClr val="black"/>
                </a:solidFill>
                <a:latin typeface="Times New Roman" panose="02020603050405020304" pitchFamily="18" charset="0"/>
                <a:ea typeface="Rockwell" panose="02060603020205020403" pitchFamily="18" charset="0"/>
                <a:cs typeface="Times New Roman" panose="02020603050405020304" pitchFamily="18" charset="0"/>
              </a:rPr>
              <a:t>kyrielle d’affections inflammatoires et  d’affections </a:t>
            </a:r>
            <a:r>
              <a:rPr lang="fr-FR" sz="2800" dirty="0" smtClean="0">
                <a:solidFill>
                  <a:prstClr val="black"/>
                </a:solidFill>
                <a:latin typeface="Times New Roman" panose="02020603050405020304" pitchFamily="18" charset="0"/>
                <a:ea typeface="Rockwell" panose="02060603020205020403" pitchFamily="18" charset="0"/>
                <a:cs typeface="Times New Roman" panose="02020603050405020304" pitchFamily="18" charset="0"/>
              </a:rPr>
              <a:t>auto-immunes). </a:t>
            </a:r>
            <a:endParaRPr lang="fr-FR" dirty="0">
              <a:solidFill>
                <a:prstClr val="black"/>
              </a:solidFill>
              <a:latin typeface="Rockwell" panose="02060603020205020403" pitchFamily="18" charset="0"/>
              <a:ea typeface="Rockwell" panose="02060603020205020403" pitchFamily="18" charset="0"/>
              <a:cs typeface="Times New Roman" panose="02020603050405020304" pitchFamily="18" charset="0"/>
            </a:endParaRPr>
          </a:p>
          <a:p>
            <a:pPr marL="228600" lvl="0" indent="-228600" algn="just" defTabSz="914400">
              <a:lnSpc>
                <a:spcPct val="115000"/>
              </a:lnSpc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fr-FR" sz="2800" dirty="0">
                <a:solidFill>
                  <a:prstClr val="black"/>
                </a:solidFill>
                <a:latin typeface="Times New Roman" panose="02020603050405020304" pitchFamily="18" charset="0"/>
                <a:ea typeface="Rockwell" panose="02060603020205020403" pitchFamily="18" charset="0"/>
                <a:cs typeface="Times New Roman" panose="02020603050405020304" pitchFamily="18" charset="0"/>
              </a:rPr>
              <a:t>Les  pathologies  en rhumatologie peuvent se signaler par un prodrome fait de signes généraux : </a:t>
            </a:r>
            <a:endParaRPr lang="fr-FR" dirty="0">
              <a:solidFill>
                <a:prstClr val="black"/>
              </a:solidFill>
              <a:latin typeface="Rockwell" panose="02060603020205020403" pitchFamily="18" charset="0"/>
              <a:ea typeface="Rockwell" panose="02060603020205020403" pitchFamily="18" charset="0"/>
              <a:cs typeface="Times New Roman" panose="02020603050405020304" pitchFamily="18" charset="0"/>
            </a:endParaRPr>
          </a:p>
          <a:p>
            <a:pPr marL="342900" lvl="0" indent="-342900" algn="just" defTabSz="914400">
              <a:lnSpc>
                <a:spcPct val="115000"/>
              </a:lnSpc>
              <a:buFont typeface="Comic Sans MS" panose="030F0702030302020204" pitchFamily="66" charset="0"/>
              <a:buChar char="-"/>
            </a:pPr>
            <a:r>
              <a:rPr lang="fr-FR" sz="28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fièvre,</a:t>
            </a:r>
            <a:r>
              <a:rPr lang="fr-FR" dirty="0">
                <a:solidFill>
                  <a:prstClr val="black"/>
                </a:solidFill>
                <a:latin typeface="Rockwell" panose="02060603020205020403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- </a:t>
            </a:r>
            <a:r>
              <a:rPr lang="fr-FR" sz="28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sueur </a:t>
            </a:r>
            <a:r>
              <a:rPr lang="fr-FR" dirty="0">
                <a:solidFill>
                  <a:prstClr val="black"/>
                </a:solidFill>
                <a:latin typeface="Rockwell" panose="02060603020205020403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- </a:t>
            </a:r>
            <a:r>
              <a:rPr lang="fr-FR" sz="28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céphalée, </a:t>
            </a:r>
            <a:r>
              <a:rPr lang="fr-FR" dirty="0">
                <a:solidFill>
                  <a:prstClr val="black"/>
                </a:solidFill>
                <a:latin typeface="Rockwell" panose="02060603020205020403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- </a:t>
            </a:r>
            <a:r>
              <a:rPr lang="fr-FR" sz="28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asthénie,</a:t>
            </a:r>
            <a:r>
              <a:rPr lang="fr-FR" dirty="0">
                <a:solidFill>
                  <a:prstClr val="black"/>
                </a:solidFill>
                <a:latin typeface="Rockwell" panose="02060603020205020403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- </a:t>
            </a:r>
            <a:r>
              <a:rPr lang="fr-FR" sz="28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tachycardie,</a:t>
            </a:r>
            <a:r>
              <a:rPr lang="fr-FR" dirty="0">
                <a:solidFill>
                  <a:prstClr val="black"/>
                </a:solidFill>
                <a:latin typeface="Rockwell" panose="02060603020205020403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- </a:t>
            </a:r>
            <a:r>
              <a:rPr lang="fr-FR" sz="28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anémie</a:t>
            </a:r>
            <a:endParaRPr lang="fr-FR" dirty="0">
              <a:solidFill>
                <a:prstClr val="black"/>
              </a:solidFill>
              <a:latin typeface="Rockwell" panose="02060603020205020403" pitchFamily="18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155539266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277091"/>
            <a:ext cx="9144000" cy="748145"/>
          </a:xfrm>
        </p:spPr>
        <p:txBody>
          <a:bodyPr/>
          <a:lstStyle/>
          <a:p>
            <a:r>
              <a:rPr lang="fr-FR" sz="2400" b="1" dirty="0">
                <a:solidFill>
                  <a:srgbClr val="FF0000"/>
                </a:solidFill>
                <a:latin typeface="Times New Roman" panose="02020603050405020304" pitchFamily="18" charset="0"/>
                <a:ea typeface="Rockwell" panose="02060603020205020403" pitchFamily="18" charset="0"/>
                <a:cs typeface="Times New Roman" panose="02020603050405020304" pitchFamily="18" charset="0"/>
              </a:rPr>
              <a:t>II. SIGNES FONCTIONNELS</a:t>
            </a:r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900545" y="1648691"/>
            <a:ext cx="10321637" cy="3609109"/>
          </a:xfrm>
        </p:spPr>
        <p:txBody>
          <a:bodyPr/>
          <a:lstStyle/>
          <a:p>
            <a:pPr marL="342900" lvl="0" indent="-342900" algn="just" defTabSz="914400">
              <a:lnSpc>
                <a:spcPct val="115000"/>
              </a:lnSpc>
              <a:spcAft>
                <a:spcPts val="1000"/>
              </a:spcAft>
              <a:buFont typeface="+mj-lt"/>
              <a:buAutoNum type="arabicPeriod"/>
            </a:pPr>
            <a:r>
              <a:rPr lang="fr-FR" b="1" dirty="0">
                <a:solidFill>
                  <a:prstClr val="black"/>
                </a:solidFill>
                <a:latin typeface="Times New Roman" panose="02020603050405020304" pitchFamily="18" charset="0"/>
                <a:ea typeface="Rockwell" panose="02060603020205020403" pitchFamily="18" charset="0"/>
                <a:cs typeface="Times New Roman" panose="02020603050405020304" pitchFamily="18" charset="0"/>
              </a:rPr>
              <a:t>La Douleur </a:t>
            </a:r>
            <a:endParaRPr lang="fr-FR" sz="2000" dirty="0">
              <a:solidFill>
                <a:prstClr val="black"/>
              </a:solidFill>
              <a:latin typeface="Rockwell" panose="02060603020205020403" pitchFamily="18" charset="0"/>
              <a:ea typeface="Rockwell" panose="02060603020205020403" pitchFamily="18" charset="0"/>
              <a:cs typeface="Times New Roman" panose="02020603050405020304" pitchFamily="18" charset="0"/>
            </a:endParaRPr>
          </a:p>
          <a:p>
            <a:pPr marL="228600" lvl="0" indent="-228600" algn="just" defTabSz="914400">
              <a:lnSpc>
                <a:spcPct val="115000"/>
              </a:lnSpc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fr-FR" dirty="0">
                <a:solidFill>
                  <a:prstClr val="black"/>
                </a:solidFill>
                <a:latin typeface="Times New Roman" panose="02020603050405020304" pitchFamily="18" charset="0"/>
                <a:ea typeface="Rockwell" panose="02060603020205020403" pitchFamily="18" charset="0"/>
                <a:cs typeface="Times New Roman" panose="02020603050405020304" pitchFamily="18" charset="0"/>
              </a:rPr>
              <a:t>Ses caractéristiques doivent toujours être précisées pour orienter le diagnostic : </a:t>
            </a:r>
            <a:endParaRPr lang="fr-FR" sz="2000" dirty="0">
              <a:solidFill>
                <a:prstClr val="black"/>
              </a:solidFill>
              <a:latin typeface="Rockwell" panose="02060603020205020403" pitchFamily="18" charset="0"/>
              <a:ea typeface="Rockwell" panose="02060603020205020403" pitchFamily="18" charset="0"/>
              <a:cs typeface="Times New Roman" panose="02020603050405020304" pitchFamily="18" charset="0"/>
            </a:endParaRPr>
          </a:p>
          <a:p>
            <a:pPr marL="342900" lvl="0" indent="-342900" algn="just" defTabSz="914400">
              <a:lnSpc>
                <a:spcPct val="115000"/>
              </a:lnSpc>
              <a:buFont typeface="Comic Sans MS" panose="030F0702030302020204" pitchFamily="66" charset="0"/>
              <a:buChar char="-"/>
            </a:pPr>
            <a:r>
              <a:rPr lang="fr-FR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Siège : articulaire, osseuse, musculaire</a:t>
            </a:r>
            <a:endParaRPr lang="fr-FR" sz="2000" dirty="0">
              <a:solidFill>
                <a:prstClr val="black"/>
              </a:solidFill>
              <a:latin typeface="Rockwell" panose="02060603020205020403" pitchFamily="18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342900" lvl="0" indent="-342900" algn="just" defTabSz="914400">
              <a:lnSpc>
                <a:spcPct val="115000"/>
              </a:lnSpc>
              <a:buFont typeface="Comic Sans MS" panose="030F0702030302020204" pitchFamily="66" charset="0"/>
              <a:buChar char="-"/>
            </a:pPr>
            <a:r>
              <a:rPr lang="fr-FR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Topographie: unilatérale ou bilatérale, mono articulaire, </a:t>
            </a:r>
            <a:r>
              <a:rPr lang="fr-FR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oligo</a:t>
            </a:r>
            <a:r>
              <a:rPr lang="fr-FR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articulaire, poly articulaire; symétrique ou asymétrique, petites ou grosses articulations</a:t>
            </a:r>
            <a:endParaRPr lang="fr-FR" sz="2000" dirty="0">
              <a:solidFill>
                <a:prstClr val="black"/>
              </a:solidFill>
              <a:latin typeface="Rockwell" panose="02060603020205020403" pitchFamily="18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342900" lvl="0" indent="-342900" algn="just" defTabSz="914400">
              <a:lnSpc>
                <a:spcPct val="115000"/>
              </a:lnSpc>
              <a:buFont typeface="Comic Sans MS" panose="030F0702030302020204" pitchFamily="66" charset="0"/>
              <a:buChar char="-"/>
            </a:pPr>
            <a:r>
              <a:rPr lang="fr-FR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Horaire: matinale, diurne ou nocturne</a:t>
            </a:r>
            <a:endParaRPr lang="fr-FR" sz="2000" dirty="0">
              <a:solidFill>
                <a:prstClr val="black"/>
              </a:solidFill>
              <a:latin typeface="Rockwell" panose="02060603020205020403" pitchFamily="18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46717499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374074"/>
            <a:ext cx="9144000" cy="678872"/>
          </a:xfrm>
        </p:spPr>
        <p:txBody>
          <a:bodyPr/>
          <a:lstStyle/>
          <a:p>
            <a:r>
              <a:rPr lang="fr-FR" sz="2400" b="1" dirty="0">
                <a:solidFill>
                  <a:srgbClr val="FF0000"/>
                </a:solidFill>
                <a:latin typeface="Times New Roman" panose="02020603050405020304" pitchFamily="18" charset="0"/>
                <a:ea typeface="Rockwell" panose="02060603020205020403" pitchFamily="18" charset="0"/>
                <a:cs typeface="Times New Roman" panose="02020603050405020304" pitchFamily="18" charset="0"/>
              </a:rPr>
              <a:t>II. SIGNES FONCTIONNELS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568036" y="1690255"/>
            <a:ext cx="10404764" cy="3567545"/>
          </a:xfrm>
        </p:spPr>
        <p:txBody>
          <a:bodyPr/>
          <a:lstStyle/>
          <a:p>
            <a:pPr marL="342900" lvl="0" indent="-342900" algn="just" defTabSz="914400">
              <a:lnSpc>
                <a:spcPct val="115000"/>
              </a:lnSpc>
              <a:buFont typeface="Comic Sans MS" panose="030F0702030302020204" pitchFamily="66" charset="0"/>
              <a:buChar char="-"/>
            </a:pPr>
            <a:r>
              <a:rPr lang="fr-FR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Irradiation: ascendante ou descendante</a:t>
            </a:r>
            <a:endParaRPr lang="fr-FR" sz="2000" dirty="0">
              <a:solidFill>
                <a:prstClr val="black"/>
              </a:solidFill>
              <a:latin typeface="Rockwell" panose="02060603020205020403" pitchFamily="18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342900" lvl="0" indent="-342900" algn="just" defTabSz="914400">
              <a:lnSpc>
                <a:spcPct val="115000"/>
              </a:lnSpc>
              <a:buFont typeface="Comic Sans MS" panose="030F0702030302020204" pitchFamily="66" charset="0"/>
              <a:buChar char="-"/>
            </a:pPr>
            <a:r>
              <a:rPr lang="fr-FR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Intensité: discrète, vive</a:t>
            </a:r>
            <a:endParaRPr lang="fr-FR" sz="2000" dirty="0">
              <a:solidFill>
                <a:prstClr val="black"/>
              </a:solidFill>
              <a:latin typeface="Rockwell" panose="02060603020205020403" pitchFamily="18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342900" lvl="0" indent="-342900" algn="just" defTabSz="914400">
              <a:lnSpc>
                <a:spcPct val="115000"/>
              </a:lnSpc>
              <a:buFont typeface="Comic Sans MS" panose="030F0702030302020204" pitchFamily="66" charset="0"/>
              <a:buChar char="-"/>
            </a:pPr>
            <a:r>
              <a:rPr lang="fr-FR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Evolution: progressive, continue, discontinue, intermittent permanente</a:t>
            </a:r>
            <a:endParaRPr lang="fr-FR" sz="2000" dirty="0">
              <a:solidFill>
                <a:prstClr val="black"/>
              </a:solidFill>
              <a:latin typeface="Rockwell" panose="02060603020205020403" pitchFamily="18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342900" lvl="0" indent="-342900" algn="just" defTabSz="914400">
              <a:lnSpc>
                <a:spcPct val="115000"/>
              </a:lnSpc>
              <a:spcAft>
                <a:spcPts val="1000"/>
              </a:spcAft>
              <a:buFont typeface="Comic Sans MS" panose="030F0702030302020204" pitchFamily="66" charset="0"/>
              <a:buChar char="-"/>
            </a:pPr>
            <a:r>
              <a:rPr lang="fr-FR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Signes d’accompagnement</a:t>
            </a:r>
            <a:endParaRPr lang="fr-FR" sz="2000" dirty="0">
              <a:solidFill>
                <a:prstClr val="black"/>
              </a:solidFill>
              <a:latin typeface="Rockwell" panose="02060603020205020403" pitchFamily="18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00910085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346365"/>
            <a:ext cx="9144000" cy="678872"/>
          </a:xfrm>
        </p:spPr>
        <p:txBody>
          <a:bodyPr/>
          <a:lstStyle/>
          <a:p>
            <a:r>
              <a:rPr lang="fr-FR" sz="2400" b="1" dirty="0">
                <a:solidFill>
                  <a:srgbClr val="FF0000"/>
                </a:solidFill>
                <a:latin typeface="Times New Roman" panose="02020603050405020304" pitchFamily="18" charset="0"/>
                <a:ea typeface="Rockwell" panose="02060603020205020403" pitchFamily="18" charset="0"/>
                <a:cs typeface="Times New Roman" panose="02020603050405020304" pitchFamily="18" charset="0"/>
              </a:rPr>
              <a:t>SIGNES </a:t>
            </a:r>
            <a:r>
              <a:rPr lang="fr-FR" sz="2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Rockwell" panose="02060603020205020403" pitchFamily="18" charset="0"/>
                <a:cs typeface="Times New Roman" panose="02020603050405020304" pitchFamily="18" charset="0"/>
              </a:rPr>
              <a:t>FONCTIONNELS</a:t>
            </a:r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623455" y="1731673"/>
            <a:ext cx="10654145" cy="4308909"/>
          </a:xfrm>
        </p:spPr>
        <p:txBody>
          <a:bodyPr>
            <a:normAutofit fontScale="92500" lnSpcReduction="10000"/>
          </a:bodyPr>
          <a:lstStyle/>
          <a:p>
            <a:pPr lvl="0" algn="just" defTabSz="914400">
              <a:lnSpc>
                <a:spcPct val="115000"/>
              </a:lnSpc>
              <a:spcAft>
                <a:spcPts val="1000"/>
              </a:spcAft>
            </a:pPr>
            <a:r>
              <a:rPr lang="fr-FR" b="1" dirty="0">
                <a:solidFill>
                  <a:prstClr val="black"/>
                </a:solidFill>
                <a:latin typeface="Times New Roman" panose="02020603050405020304" pitchFamily="18" charset="0"/>
                <a:ea typeface="Rockwell" panose="02060603020205020403" pitchFamily="18" charset="0"/>
                <a:cs typeface="Times New Roman" panose="02020603050405020304" pitchFamily="18" charset="0"/>
              </a:rPr>
              <a:t>2. La Raideur</a:t>
            </a:r>
            <a:endParaRPr lang="fr-FR" sz="2000" dirty="0">
              <a:solidFill>
                <a:prstClr val="black"/>
              </a:solidFill>
              <a:latin typeface="Rockwell" panose="02060603020205020403" pitchFamily="18" charset="0"/>
              <a:ea typeface="Rockwell" panose="02060603020205020403" pitchFamily="18" charset="0"/>
              <a:cs typeface="Times New Roman" panose="02020603050405020304" pitchFamily="18" charset="0"/>
            </a:endParaRPr>
          </a:p>
          <a:p>
            <a:pPr lvl="0" algn="just" defTabSz="914400">
              <a:lnSpc>
                <a:spcPct val="115000"/>
              </a:lnSpc>
              <a:spcAft>
                <a:spcPts val="1000"/>
              </a:spcAft>
            </a:pPr>
            <a:r>
              <a:rPr lang="fr-FR" dirty="0">
                <a:solidFill>
                  <a:prstClr val="black"/>
                </a:solidFill>
                <a:latin typeface="Times New Roman" panose="02020603050405020304" pitchFamily="18" charset="0"/>
                <a:ea typeface="Rockwell" panose="02060603020205020403" pitchFamily="18" charset="0"/>
                <a:cs typeface="Times New Roman" panose="02020603050405020304" pitchFamily="18" charset="0"/>
              </a:rPr>
              <a:t>Limitation des mouvements actifs ou passifs</a:t>
            </a:r>
            <a:endParaRPr lang="fr-FR" sz="2000" dirty="0">
              <a:solidFill>
                <a:prstClr val="black"/>
              </a:solidFill>
              <a:latin typeface="Rockwell" panose="02060603020205020403" pitchFamily="18" charset="0"/>
              <a:ea typeface="Rockwell" panose="02060603020205020403" pitchFamily="18" charset="0"/>
              <a:cs typeface="Times New Roman" panose="02020603050405020304" pitchFamily="18" charset="0"/>
            </a:endParaRPr>
          </a:p>
          <a:p>
            <a:pPr lvl="0" algn="just" defTabSz="914400">
              <a:lnSpc>
                <a:spcPct val="115000"/>
              </a:lnSpc>
              <a:spcAft>
                <a:spcPts val="1000"/>
              </a:spcAft>
            </a:pPr>
            <a:r>
              <a:rPr lang="fr-FR" b="1" dirty="0">
                <a:solidFill>
                  <a:prstClr val="black"/>
                </a:solidFill>
                <a:latin typeface="Times New Roman" panose="02020603050405020304" pitchFamily="18" charset="0"/>
                <a:ea typeface="Rockwell" panose="02060603020205020403" pitchFamily="18" charset="0"/>
                <a:cs typeface="Times New Roman" panose="02020603050405020304" pitchFamily="18" charset="0"/>
              </a:rPr>
              <a:t>3. L’instabilité</a:t>
            </a:r>
            <a:endParaRPr lang="fr-FR" sz="2000" dirty="0">
              <a:solidFill>
                <a:prstClr val="black"/>
              </a:solidFill>
              <a:latin typeface="Rockwell" panose="02060603020205020403" pitchFamily="18" charset="0"/>
              <a:ea typeface="Rockwell" panose="02060603020205020403" pitchFamily="18" charset="0"/>
              <a:cs typeface="Times New Roman" panose="02020603050405020304" pitchFamily="18" charset="0"/>
            </a:endParaRPr>
          </a:p>
          <a:p>
            <a:pPr lvl="0" algn="just" defTabSz="914400">
              <a:lnSpc>
                <a:spcPct val="115000"/>
              </a:lnSpc>
              <a:spcAft>
                <a:spcPts val="1000"/>
              </a:spcAft>
            </a:pPr>
            <a:r>
              <a:rPr lang="fr-FR" dirty="0" smtClean="0">
                <a:solidFill>
                  <a:prstClr val="black"/>
                </a:solidFill>
                <a:latin typeface="Times New Roman" panose="02020603050405020304" pitchFamily="18" charset="0"/>
                <a:ea typeface="Rockwell" panose="02060603020205020403" pitchFamily="18" charset="0"/>
                <a:cs typeface="Times New Roman" panose="02020603050405020304" pitchFamily="18" charset="0"/>
              </a:rPr>
              <a:t>Lésion </a:t>
            </a:r>
            <a:r>
              <a:rPr lang="fr-FR" dirty="0">
                <a:solidFill>
                  <a:prstClr val="black"/>
                </a:solidFill>
                <a:latin typeface="Times New Roman" panose="02020603050405020304" pitchFamily="18" charset="0"/>
                <a:ea typeface="Rockwell" panose="02060603020205020403" pitchFamily="18" charset="0"/>
                <a:cs typeface="Times New Roman" panose="02020603050405020304" pitchFamily="18" charset="0"/>
              </a:rPr>
              <a:t>au niveau d’un ligament ou d’un </a:t>
            </a:r>
            <a:r>
              <a:rPr lang="fr-FR" dirty="0" smtClean="0">
                <a:solidFill>
                  <a:prstClr val="black"/>
                </a:solidFill>
                <a:latin typeface="Times New Roman" panose="02020603050405020304" pitchFamily="18" charset="0"/>
                <a:ea typeface="Rockwell" panose="02060603020205020403" pitchFamily="18" charset="0"/>
                <a:cs typeface="Times New Roman" panose="02020603050405020304" pitchFamily="18" charset="0"/>
              </a:rPr>
              <a:t>tendon,</a:t>
            </a:r>
            <a:r>
              <a:rPr lang="fr-FR" dirty="0">
                <a:solidFill>
                  <a:prstClr val="black"/>
                </a:solidFill>
                <a:latin typeface="Times New Roman" panose="02020603050405020304" pitchFamily="18" charset="0"/>
                <a:ea typeface="Rockwell" panose="02060603020205020403" pitchFamily="18" charset="0"/>
                <a:cs typeface="Times New Roman" panose="02020603050405020304" pitchFamily="18" charset="0"/>
              </a:rPr>
              <a:t> </a:t>
            </a:r>
            <a:r>
              <a:rPr lang="fr-FR" dirty="0" smtClean="0">
                <a:solidFill>
                  <a:prstClr val="black"/>
                </a:solidFill>
                <a:latin typeface="Times New Roman" panose="02020603050405020304" pitchFamily="18" charset="0"/>
                <a:ea typeface="Rockwell" panose="02060603020205020403" pitchFamily="18" charset="0"/>
                <a:cs typeface="Times New Roman" panose="02020603050405020304" pitchFamily="18" charset="0"/>
              </a:rPr>
              <a:t>conséquence </a:t>
            </a:r>
            <a:r>
              <a:rPr lang="fr-FR" dirty="0">
                <a:solidFill>
                  <a:prstClr val="black"/>
                </a:solidFill>
                <a:latin typeface="Times New Roman" panose="02020603050405020304" pitchFamily="18" charset="0"/>
                <a:ea typeface="Rockwell" panose="02060603020205020403" pitchFamily="18" charset="0"/>
                <a:cs typeface="Times New Roman" panose="02020603050405020304" pitchFamily="18" charset="0"/>
              </a:rPr>
              <a:t>d’une insécurité de l’articulation </a:t>
            </a:r>
            <a:endParaRPr lang="fr-FR" sz="2000" dirty="0">
              <a:solidFill>
                <a:prstClr val="black"/>
              </a:solidFill>
              <a:latin typeface="Rockwell" panose="02060603020205020403" pitchFamily="18" charset="0"/>
              <a:ea typeface="Rockwell" panose="02060603020205020403" pitchFamily="18" charset="0"/>
              <a:cs typeface="Times New Roman" panose="02020603050405020304" pitchFamily="18" charset="0"/>
            </a:endParaRPr>
          </a:p>
          <a:p>
            <a:pPr lvl="0" algn="just" defTabSz="914400">
              <a:lnSpc>
                <a:spcPct val="115000"/>
              </a:lnSpc>
              <a:spcAft>
                <a:spcPts val="1000"/>
              </a:spcAft>
            </a:pPr>
            <a:r>
              <a:rPr lang="fr-FR" b="1" dirty="0">
                <a:solidFill>
                  <a:prstClr val="black"/>
                </a:solidFill>
                <a:latin typeface="Times New Roman" panose="02020603050405020304" pitchFamily="18" charset="0"/>
                <a:ea typeface="Rockwell" panose="02060603020205020403" pitchFamily="18" charset="0"/>
                <a:cs typeface="Times New Roman" panose="02020603050405020304" pitchFamily="18" charset="0"/>
              </a:rPr>
              <a:t>4. La boiterie ou claudication</a:t>
            </a:r>
            <a:endParaRPr lang="fr-FR" sz="2000" dirty="0">
              <a:solidFill>
                <a:prstClr val="black"/>
              </a:solidFill>
              <a:latin typeface="Rockwell" panose="02060603020205020403" pitchFamily="18" charset="0"/>
              <a:ea typeface="Rockwell" panose="02060603020205020403" pitchFamily="18" charset="0"/>
              <a:cs typeface="Times New Roman" panose="02020603050405020304" pitchFamily="18" charset="0"/>
            </a:endParaRPr>
          </a:p>
          <a:p>
            <a:pPr lvl="0" algn="just" defTabSz="914400">
              <a:lnSpc>
                <a:spcPct val="115000"/>
              </a:lnSpc>
              <a:spcAft>
                <a:spcPts val="1000"/>
              </a:spcAft>
            </a:pPr>
            <a:r>
              <a:rPr lang="fr-FR" dirty="0" smtClean="0">
                <a:solidFill>
                  <a:prstClr val="black"/>
                </a:solidFill>
                <a:latin typeface="Times New Roman" panose="02020603050405020304" pitchFamily="18" charset="0"/>
                <a:ea typeface="Rockwell" panose="02060603020205020403" pitchFamily="18" charset="0"/>
                <a:cs typeface="Times New Roman" panose="02020603050405020304" pitchFamily="18" charset="0"/>
              </a:rPr>
              <a:t>Douleur semblable </a:t>
            </a:r>
            <a:r>
              <a:rPr lang="fr-FR" dirty="0">
                <a:solidFill>
                  <a:prstClr val="black"/>
                </a:solidFill>
                <a:latin typeface="Times New Roman" panose="02020603050405020304" pitchFamily="18" charset="0"/>
                <a:ea typeface="Rockwell" panose="02060603020205020403" pitchFamily="18" charset="0"/>
                <a:cs typeface="Times New Roman" panose="02020603050405020304" pitchFamily="18" charset="0"/>
              </a:rPr>
              <a:t>à une crampe </a:t>
            </a:r>
            <a:r>
              <a:rPr lang="fr-FR" dirty="0" smtClean="0">
                <a:solidFill>
                  <a:prstClr val="black"/>
                </a:solidFill>
                <a:latin typeface="Times New Roman" panose="02020603050405020304" pitchFamily="18" charset="0"/>
                <a:ea typeface="Rockwell" panose="02060603020205020403" pitchFamily="18" charset="0"/>
                <a:cs typeface="Times New Roman" panose="02020603050405020304" pitchFamily="18" charset="0"/>
              </a:rPr>
              <a:t>ou</a:t>
            </a:r>
            <a:r>
              <a:rPr lang="fr-FR" dirty="0">
                <a:solidFill>
                  <a:prstClr val="black"/>
                </a:solidFill>
                <a:latin typeface="Times New Roman" panose="02020603050405020304" pitchFamily="18" charset="0"/>
                <a:ea typeface="Rockwell" panose="02060603020205020403" pitchFamily="18" charset="0"/>
                <a:cs typeface="Times New Roman" panose="02020603050405020304" pitchFamily="18" charset="0"/>
              </a:rPr>
              <a:t> localisée au mollet, </a:t>
            </a:r>
            <a:r>
              <a:rPr lang="fr-FR" dirty="0" smtClean="0">
                <a:solidFill>
                  <a:prstClr val="black"/>
                </a:solidFill>
                <a:latin typeface="Times New Roman" panose="02020603050405020304" pitchFamily="18" charset="0"/>
                <a:ea typeface="Rockwell" panose="02060603020205020403" pitchFamily="18" charset="0"/>
                <a:cs typeface="Times New Roman" panose="02020603050405020304" pitchFamily="18" charset="0"/>
              </a:rPr>
              <a:t>à </a:t>
            </a:r>
            <a:r>
              <a:rPr lang="fr-FR" dirty="0">
                <a:solidFill>
                  <a:prstClr val="black"/>
                </a:solidFill>
                <a:latin typeface="Times New Roman" panose="02020603050405020304" pitchFamily="18" charset="0"/>
                <a:ea typeface="Rockwell" panose="02060603020205020403" pitchFamily="18" charset="0"/>
                <a:cs typeface="Times New Roman" panose="02020603050405020304" pitchFamily="18" charset="0"/>
              </a:rPr>
              <a:t>la cuisse ou à la </a:t>
            </a:r>
            <a:r>
              <a:rPr lang="fr-FR" dirty="0" smtClean="0">
                <a:solidFill>
                  <a:prstClr val="black"/>
                </a:solidFill>
                <a:latin typeface="Times New Roman" panose="02020603050405020304" pitchFamily="18" charset="0"/>
                <a:ea typeface="Rockwell" panose="02060603020205020403" pitchFamily="18" charset="0"/>
                <a:cs typeface="Times New Roman" panose="02020603050405020304" pitchFamily="18" charset="0"/>
              </a:rPr>
              <a:t>fesse </a:t>
            </a:r>
            <a:r>
              <a:rPr lang="fr-FR" dirty="0">
                <a:solidFill>
                  <a:prstClr val="black"/>
                </a:solidFill>
                <a:latin typeface="Times New Roman" panose="02020603050405020304" pitchFamily="18" charset="0"/>
                <a:ea typeface="Rockwell" panose="02060603020205020403" pitchFamily="18" charset="0"/>
                <a:cs typeface="Times New Roman" panose="02020603050405020304" pitchFamily="18" charset="0"/>
              </a:rPr>
              <a:t>ressentie à l’effort et calmer au repos.</a:t>
            </a:r>
            <a:endParaRPr lang="fr-FR" sz="2000" dirty="0">
              <a:solidFill>
                <a:prstClr val="black"/>
              </a:solidFill>
              <a:latin typeface="Rockwell" panose="02060603020205020403" pitchFamily="18" charset="0"/>
              <a:ea typeface="Rockwell" panose="02060603020205020403" pitchFamily="18" charset="0"/>
              <a:cs typeface="Times New Roman" panose="02020603050405020304" pitchFamily="18" charset="0"/>
            </a:endParaRP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383049153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415637"/>
            <a:ext cx="9144000" cy="692727"/>
          </a:xfrm>
        </p:spPr>
        <p:txBody>
          <a:bodyPr/>
          <a:lstStyle/>
          <a:p>
            <a:r>
              <a:rPr lang="fr-FR" sz="2400" b="1" dirty="0">
                <a:solidFill>
                  <a:srgbClr val="FF0000"/>
                </a:solidFill>
                <a:latin typeface="Times New Roman" panose="02020603050405020304" pitchFamily="18" charset="0"/>
                <a:ea typeface="Rockwell" panose="02060603020205020403" pitchFamily="18" charset="0"/>
                <a:cs typeface="Times New Roman" panose="02020603050405020304" pitchFamily="18" charset="0"/>
              </a:rPr>
              <a:t>III. SIGNES PHYSIQUES</a:t>
            </a:r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845127" y="1759527"/>
            <a:ext cx="9822873" cy="3498273"/>
          </a:xfrm>
        </p:spPr>
        <p:txBody>
          <a:bodyPr>
            <a:normAutofit fontScale="85000" lnSpcReduction="20000"/>
          </a:bodyPr>
          <a:lstStyle/>
          <a:p>
            <a:pPr lvl="0" algn="just" defTabSz="914400">
              <a:lnSpc>
                <a:spcPct val="115000"/>
              </a:lnSpc>
              <a:spcAft>
                <a:spcPts val="1000"/>
              </a:spcAft>
            </a:pPr>
            <a:r>
              <a:rPr lang="fr-FR" sz="2800" dirty="0">
                <a:solidFill>
                  <a:prstClr val="black"/>
                </a:solidFill>
                <a:latin typeface="Times New Roman" panose="02020603050405020304" pitchFamily="18" charset="0"/>
                <a:ea typeface="Rockwell" panose="02060603020205020403" pitchFamily="18" charset="0"/>
                <a:cs typeface="Times New Roman" panose="02020603050405020304" pitchFamily="18" charset="0"/>
              </a:rPr>
              <a:t>U</a:t>
            </a:r>
            <a:r>
              <a:rPr lang="fr-FR" sz="2800" dirty="0" smtClean="0">
                <a:solidFill>
                  <a:prstClr val="black"/>
                </a:solidFill>
                <a:latin typeface="Times New Roman" panose="02020603050405020304" pitchFamily="18" charset="0"/>
                <a:ea typeface="Rockwell" panose="02060603020205020403" pitchFamily="18" charset="0"/>
                <a:cs typeface="Times New Roman" panose="02020603050405020304" pitchFamily="18" charset="0"/>
              </a:rPr>
              <a:t>n </a:t>
            </a:r>
            <a:r>
              <a:rPr lang="fr-FR" sz="2800" dirty="0">
                <a:solidFill>
                  <a:prstClr val="black"/>
                </a:solidFill>
                <a:latin typeface="Times New Roman" panose="02020603050405020304" pitchFamily="18" charset="0"/>
                <a:ea typeface="Rockwell" panose="02060603020205020403" pitchFamily="18" charset="0"/>
                <a:cs typeface="Times New Roman" panose="02020603050405020304" pitchFamily="18" charset="0"/>
              </a:rPr>
              <a:t>examen comparatif et bilatérale </a:t>
            </a:r>
            <a:r>
              <a:rPr lang="fr-FR" sz="2800" dirty="0" smtClean="0">
                <a:solidFill>
                  <a:prstClr val="black"/>
                </a:solidFill>
                <a:latin typeface="Times New Roman" panose="02020603050405020304" pitchFamily="18" charset="0"/>
                <a:ea typeface="Rockwell" panose="02060603020205020403" pitchFamily="18" charset="0"/>
                <a:cs typeface="Times New Roman" panose="02020603050405020304" pitchFamily="18" charset="0"/>
              </a:rPr>
              <a:t>chez un patient dévêtu et debout à la  recherche de:</a:t>
            </a:r>
            <a:endParaRPr lang="fr-FR" dirty="0">
              <a:solidFill>
                <a:prstClr val="black"/>
              </a:solidFill>
              <a:latin typeface="Rockwell" panose="02060603020205020403" pitchFamily="18" charset="0"/>
              <a:ea typeface="Rockwell" panose="02060603020205020403" pitchFamily="18" charset="0"/>
              <a:cs typeface="Times New Roman" panose="02020603050405020304" pitchFamily="18" charset="0"/>
            </a:endParaRPr>
          </a:p>
          <a:p>
            <a:pPr marL="342900" lvl="0" indent="-342900" algn="just" defTabSz="914400">
              <a:lnSpc>
                <a:spcPct val="115000"/>
              </a:lnSpc>
              <a:buFont typeface="+mj-lt"/>
              <a:buAutoNum type="arabicPeriod"/>
            </a:pPr>
            <a:r>
              <a:rPr lang="fr-FR" sz="2800" b="1" dirty="0">
                <a:solidFill>
                  <a:prstClr val="black"/>
                </a:solidFill>
                <a:latin typeface="Times New Roman" panose="02020603050405020304" pitchFamily="18" charset="0"/>
                <a:ea typeface="Rockwell" panose="02060603020205020403" pitchFamily="18" charset="0"/>
                <a:cs typeface="Times New Roman" panose="02020603050405020304" pitchFamily="18" charset="0"/>
              </a:rPr>
              <a:t>Une attitude vicieuse</a:t>
            </a:r>
            <a:r>
              <a:rPr lang="fr-FR" sz="2800" dirty="0">
                <a:solidFill>
                  <a:prstClr val="black"/>
                </a:solidFill>
                <a:latin typeface="Times New Roman" panose="02020603050405020304" pitchFamily="18" charset="0"/>
                <a:ea typeface="Rockwell" panose="02060603020205020403" pitchFamily="18" charset="0"/>
                <a:cs typeface="Times New Roman" panose="02020603050405020304" pitchFamily="18" charset="0"/>
              </a:rPr>
              <a:t> souvent liée à une position antalgique</a:t>
            </a:r>
            <a:endParaRPr lang="fr-FR" dirty="0">
              <a:solidFill>
                <a:prstClr val="black"/>
              </a:solidFill>
              <a:latin typeface="Rockwell" panose="02060603020205020403" pitchFamily="18" charset="0"/>
              <a:ea typeface="Rockwell" panose="02060603020205020403" pitchFamily="18" charset="0"/>
              <a:cs typeface="Times New Roman" panose="02020603050405020304" pitchFamily="18" charset="0"/>
            </a:endParaRPr>
          </a:p>
          <a:p>
            <a:pPr marL="342900" lvl="0" indent="-342900" algn="just" defTabSz="914400">
              <a:lnSpc>
                <a:spcPct val="115000"/>
              </a:lnSpc>
              <a:buFont typeface="+mj-lt"/>
              <a:buAutoNum type="arabicPeriod"/>
            </a:pPr>
            <a:r>
              <a:rPr lang="fr-FR" sz="2800" b="1" dirty="0">
                <a:solidFill>
                  <a:prstClr val="black"/>
                </a:solidFill>
                <a:latin typeface="Times New Roman" panose="02020603050405020304" pitchFamily="18" charset="0"/>
                <a:ea typeface="Rockwell" panose="02060603020205020403" pitchFamily="18" charset="0"/>
                <a:cs typeface="Times New Roman" panose="02020603050405020304" pitchFamily="18" charset="0"/>
              </a:rPr>
              <a:t>Des signes d’inflammation</a:t>
            </a:r>
            <a:endParaRPr lang="fr-FR" dirty="0">
              <a:solidFill>
                <a:prstClr val="black"/>
              </a:solidFill>
              <a:latin typeface="Rockwell" panose="02060603020205020403" pitchFamily="18" charset="0"/>
              <a:ea typeface="Rockwell" panose="02060603020205020403" pitchFamily="18" charset="0"/>
              <a:cs typeface="Times New Roman" panose="02020603050405020304" pitchFamily="18" charset="0"/>
            </a:endParaRPr>
          </a:p>
          <a:p>
            <a:pPr marL="342900" lvl="0" indent="-342900" algn="just" defTabSz="914400">
              <a:lnSpc>
                <a:spcPct val="115000"/>
              </a:lnSpc>
              <a:buFont typeface="Comic Sans MS" panose="030F0702030302020204" pitchFamily="66" charset="0"/>
              <a:buChar char="-"/>
            </a:pPr>
            <a:r>
              <a:rPr lang="fr-FR" sz="28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Tuméfaction ou gonflement</a:t>
            </a:r>
            <a:endParaRPr lang="fr-FR" dirty="0">
              <a:solidFill>
                <a:prstClr val="black"/>
              </a:solidFill>
              <a:latin typeface="Rockwell" panose="02060603020205020403" pitchFamily="18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342900" lvl="0" indent="-342900" algn="just" defTabSz="914400">
              <a:lnSpc>
                <a:spcPct val="115000"/>
              </a:lnSpc>
              <a:buFont typeface="Comic Sans MS" panose="030F0702030302020204" pitchFamily="66" charset="0"/>
              <a:buChar char="-"/>
            </a:pPr>
            <a:r>
              <a:rPr lang="fr-FR" sz="28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Chaleur locale</a:t>
            </a:r>
            <a:endParaRPr lang="fr-FR" dirty="0">
              <a:solidFill>
                <a:prstClr val="black"/>
              </a:solidFill>
              <a:latin typeface="Rockwell" panose="02060603020205020403" pitchFamily="18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342900" lvl="0" indent="-342900" algn="just" defTabSz="914400">
              <a:lnSpc>
                <a:spcPct val="115000"/>
              </a:lnSpc>
              <a:spcAft>
                <a:spcPts val="1000"/>
              </a:spcAft>
              <a:buFont typeface="Comic Sans MS" panose="030F0702030302020204" pitchFamily="66" charset="0"/>
              <a:buChar char="-"/>
            </a:pPr>
            <a:r>
              <a:rPr lang="fr-FR" sz="28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Rougeur</a:t>
            </a:r>
            <a:endParaRPr lang="fr-FR" dirty="0">
              <a:solidFill>
                <a:prstClr val="black"/>
              </a:solidFill>
              <a:latin typeface="Rockwell" panose="02060603020205020403" pitchFamily="18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892945451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221673"/>
            <a:ext cx="9144000" cy="845126"/>
          </a:xfrm>
        </p:spPr>
        <p:txBody>
          <a:bodyPr/>
          <a:lstStyle/>
          <a:p>
            <a:r>
              <a:rPr lang="fr-FR" sz="2400" b="1" dirty="0">
                <a:solidFill>
                  <a:srgbClr val="FF0000"/>
                </a:solidFill>
                <a:latin typeface="Times New Roman" panose="02020603050405020304" pitchFamily="18" charset="0"/>
                <a:ea typeface="Rockwell" panose="02060603020205020403" pitchFamily="18" charset="0"/>
                <a:cs typeface="Times New Roman" panose="02020603050405020304" pitchFamily="18" charset="0"/>
              </a:rPr>
              <a:t>III. SIGNES </a:t>
            </a:r>
            <a:r>
              <a:rPr lang="fr-FR" sz="2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Rockwell" panose="02060603020205020403" pitchFamily="18" charset="0"/>
                <a:cs typeface="Times New Roman" panose="02020603050405020304" pitchFamily="18" charset="0"/>
              </a:rPr>
              <a:t>PHYSIQUES</a:t>
            </a:r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595745" y="1981056"/>
            <a:ext cx="10377055" cy="3754726"/>
          </a:xfrm>
        </p:spPr>
        <p:txBody>
          <a:bodyPr>
            <a:normAutofit/>
          </a:bodyPr>
          <a:lstStyle/>
          <a:p>
            <a:pPr lvl="0" algn="just" defTabSz="914400">
              <a:lnSpc>
                <a:spcPct val="115000"/>
              </a:lnSpc>
            </a:pPr>
            <a:r>
              <a:rPr lang="fr-FR" b="1" dirty="0">
                <a:solidFill>
                  <a:prstClr val="black"/>
                </a:solidFill>
                <a:latin typeface="Times New Roman" panose="02020603050405020304" pitchFamily="18" charset="0"/>
                <a:ea typeface="Rockwell" panose="02060603020205020403" pitchFamily="18" charset="0"/>
                <a:cs typeface="Times New Roman" panose="02020603050405020304" pitchFamily="18" charset="0"/>
              </a:rPr>
              <a:t>3. Des modifications morphologiques</a:t>
            </a:r>
            <a:endParaRPr lang="fr-FR" sz="2000" dirty="0">
              <a:solidFill>
                <a:prstClr val="black"/>
              </a:solidFill>
              <a:latin typeface="Rockwell" panose="02060603020205020403" pitchFamily="18" charset="0"/>
              <a:ea typeface="Rockwell" panose="02060603020205020403" pitchFamily="18" charset="0"/>
              <a:cs typeface="Times New Roman" panose="02020603050405020304" pitchFamily="18" charset="0"/>
            </a:endParaRPr>
          </a:p>
          <a:p>
            <a:pPr marL="342900" lvl="0" indent="-342900" algn="just" defTabSz="914400">
              <a:lnSpc>
                <a:spcPct val="115000"/>
              </a:lnSpc>
              <a:buFont typeface="Comic Sans MS" panose="030F0702030302020204" pitchFamily="66" charset="0"/>
              <a:buChar char="-"/>
            </a:pPr>
            <a:r>
              <a:rPr lang="fr-FR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Cal vicieux</a:t>
            </a:r>
            <a:endParaRPr lang="fr-FR" sz="2000" dirty="0">
              <a:solidFill>
                <a:prstClr val="black"/>
              </a:solidFill>
              <a:latin typeface="Rockwell" panose="02060603020205020403" pitchFamily="18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342900" lvl="0" indent="-342900" algn="just" defTabSz="914400">
              <a:lnSpc>
                <a:spcPct val="115000"/>
              </a:lnSpc>
              <a:buFont typeface="Comic Sans MS" panose="030F0702030302020204" pitchFamily="66" charset="0"/>
              <a:buChar char="-"/>
            </a:pPr>
            <a:r>
              <a:rPr lang="fr-FR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Gonflement localisé à un poignet</a:t>
            </a:r>
            <a:endParaRPr lang="fr-FR" sz="2000" dirty="0">
              <a:solidFill>
                <a:prstClr val="black"/>
              </a:solidFill>
              <a:latin typeface="Rockwell" panose="02060603020205020403" pitchFamily="18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342900" lvl="0" indent="-342900" algn="just" defTabSz="914400">
              <a:lnSpc>
                <a:spcPct val="115000"/>
              </a:lnSpc>
              <a:buFont typeface="Comic Sans MS" panose="030F0702030302020204" pitchFamily="66" charset="0"/>
              <a:buChar char="-"/>
            </a:pPr>
            <a:r>
              <a:rPr lang="fr-FR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flexum articulaire</a:t>
            </a:r>
            <a:endParaRPr lang="fr-FR" sz="2000" dirty="0">
              <a:solidFill>
                <a:prstClr val="black"/>
              </a:solidFill>
              <a:latin typeface="Rockwell" panose="02060603020205020403" pitchFamily="18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342900" lvl="0" indent="-342900" algn="just" defTabSz="914400">
              <a:lnSpc>
                <a:spcPct val="115000"/>
              </a:lnSpc>
              <a:buFont typeface="Comic Sans MS" panose="030F0702030302020204" pitchFamily="66" charset="0"/>
              <a:buChar char="-"/>
            </a:pPr>
            <a:r>
              <a:rPr lang="fr-FR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hallux ou valgus (déviation d’un membre vers l’extérieur)</a:t>
            </a:r>
            <a:endParaRPr lang="fr-FR" sz="2000" dirty="0">
              <a:solidFill>
                <a:prstClr val="black"/>
              </a:solidFill>
              <a:latin typeface="Rockwell" panose="02060603020205020403" pitchFamily="18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lvl="0" algn="just" defTabSz="914400">
              <a:lnSpc>
                <a:spcPct val="115000"/>
              </a:lnSpc>
            </a:pPr>
            <a:endParaRPr lang="fr-FR" sz="2000" dirty="0">
              <a:solidFill>
                <a:prstClr val="black"/>
              </a:solidFill>
              <a:latin typeface="Rockwell" panose="02060603020205020403" pitchFamily="18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60660693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346365"/>
            <a:ext cx="9144000" cy="720435"/>
          </a:xfrm>
        </p:spPr>
        <p:txBody>
          <a:bodyPr/>
          <a:lstStyle/>
          <a:p>
            <a:r>
              <a:rPr lang="fr-FR" sz="2400" b="1" dirty="0">
                <a:solidFill>
                  <a:srgbClr val="FF0000"/>
                </a:solidFill>
                <a:latin typeface="Times New Roman" panose="02020603050405020304" pitchFamily="18" charset="0"/>
                <a:ea typeface="Rockwell" panose="02060603020205020403" pitchFamily="18" charset="0"/>
                <a:cs typeface="Times New Roman" panose="02020603050405020304" pitchFamily="18" charset="0"/>
              </a:rPr>
              <a:t>III. SIGNES PHYSIQUES</a:t>
            </a:r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706582" y="1898073"/>
            <a:ext cx="10612582" cy="3754582"/>
          </a:xfrm>
        </p:spPr>
        <p:txBody>
          <a:bodyPr>
            <a:normAutofit/>
          </a:bodyPr>
          <a:lstStyle/>
          <a:p>
            <a:pPr lvl="0" algn="just" defTabSz="914400">
              <a:lnSpc>
                <a:spcPct val="115000"/>
              </a:lnSpc>
            </a:pPr>
            <a:r>
              <a:rPr lang="fr-FR" sz="2000" b="1" dirty="0">
                <a:solidFill>
                  <a:prstClr val="black"/>
                </a:solidFill>
                <a:latin typeface="Times New Roman" panose="02020603050405020304" pitchFamily="18" charset="0"/>
                <a:ea typeface="Rockwell" panose="02060603020205020403" pitchFamily="18" charset="0"/>
                <a:cs typeface="Times New Roman" panose="02020603050405020304" pitchFamily="18" charset="0"/>
              </a:rPr>
              <a:t>3. Des modifications morphologiques</a:t>
            </a:r>
            <a:endParaRPr lang="fr-FR" sz="1700" dirty="0">
              <a:solidFill>
                <a:prstClr val="black"/>
              </a:solidFill>
              <a:latin typeface="Rockwell" panose="02060603020205020403" pitchFamily="18" charset="0"/>
              <a:ea typeface="Rockwell" panose="02060603020205020403" pitchFamily="18" charset="0"/>
              <a:cs typeface="Times New Roman" panose="02020603050405020304" pitchFamily="18" charset="0"/>
            </a:endParaRPr>
          </a:p>
          <a:p>
            <a:pPr lvl="0" algn="just" defTabSz="914400">
              <a:lnSpc>
                <a:spcPct val="115000"/>
              </a:lnSpc>
            </a:pPr>
            <a:endParaRPr lang="fr-FR" sz="1700" dirty="0">
              <a:solidFill>
                <a:prstClr val="black"/>
              </a:solidFill>
              <a:latin typeface="Rockwell" panose="02060603020205020403" pitchFamily="18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342900" lvl="0" indent="-342900" algn="just" defTabSz="914400">
              <a:lnSpc>
                <a:spcPct val="115000"/>
              </a:lnSpc>
              <a:buFont typeface="Comic Sans MS" panose="030F0702030302020204" pitchFamily="66" charset="0"/>
              <a:buChar char="-"/>
            </a:pPr>
            <a:r>
              <a:rPr lang="fr-FR" sz="20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Ankylose disparition complète des mouvements de l’articulation</a:t>
            </a:r>
            <a:endParaRPr lang="fr-FR" sz="1700" dirty="0">
              <a:solidFill>
                <a:prstClr val="black"/>
              </a:solidFill>
              <a:latin typeface="Rockwell" panose="02060603020205020403" pitchFamily="18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342900" lvl="0" indent="-342900" algn="just" defTabSz="914400">
              <a:lnSpc>
                <a:spcPct val="115000"/>
              </a:lnSpc>
              <a:buFont typeface="Comic Sans MS" panose="030F0702030302020204" pitchFamily="66" charset="0"/>
              <a:buChar char="-"/>
            </a:pPr>
            <a:r>
              <a:rPr lang="fr-FR" sz="20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Nodosités rondes, souples, fermes ou indurées,  douloureuses ou indolores, persistantes ou fugaces</a:t>
            </a:r>
            <a:endParaRPr lang="fr-FR" sz="1700" dirty="0">
              <a:solidFill>
                <a:prstClr val="black"/>
              </a:solidFill>
              <a:latin typeface="Rockwell" panose="02060603020205020403" pitchFamily="18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342900" lvl="0" indent="-342900" algn="just" defTabSz="914400">
              <a:lnSpc>
                <a:spcPct val="115000"/>
              </a:lnSpc>
              <a:spcAft>
                <a:spcPts val="1000"/>
              </a:spcAft>
              <a:buFont typeface="Comic Sans MS" panose="030F0702030302020204" pitchFamily="66" charset="0"/>
              <a:buChar char="-"/>
            </a:pPr>
            <a:r>
              <a:rPr lang="fr-FR" sz="20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Amyotrophie: diminution du volume du muscle</a:t>
            </a:r>
            <a:endParaRPr lang="fr-FR" sz="1700" dirty="0">
              <a:solidFill>
                <a:prstClr val="black"/>
              </a:solidFill>
              <a:latin typeface="Rockwell" panose="02060603020205020403" pitchFamily="18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286921438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360219"/>
            <a:ext cx="9144000" cy="762000"/>
          </a:xfrm>
        </p:spPr>
        <p:txBody>
          <a:bodyPr/>
          <a:lstStyle/>
          <a:p>
            <a:r>
              <a:rPr lang="fr-FR" sz="2400" b="1" dirty="0">
                <a:solidFill>
                  <a:srgbClr val="FF0000"/>
                </a:solidFill>
                <a:latin typeface="Times New Roman" panose="02020603050405020304" pitchFamily="18" charset="0"/>
                <a:ea typeface="Rockwell" panose="02060603020205020403" pitchFamily="18" charset="0"/>
                <a:cs typeface="Times New Roman" panose="02020603050405020304" pitchFamily="18" charset="0"/>
              </a:rPr>
              <a:t>III. SIGNES </a:t>
            </a:r>
            <a:r>
              <a:rPr lang="fr-FR" sz="2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Rockwell" panose="02060603020205020403" pitchFamily="18" charset="0"/>
                <a:cs typeface="Times New Roman" panose="02020603050405020304" pitchFamily="18" charset="0"/>
              </a:rPr>
              <a:t>PHYSIQUES</a:t>
            </a:r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623455" y="1745673"/>
            <a:ext cx="10557163" cy="4170218"/>
          </a:xfrm>
        </p:spPr>
        <p:txBody>
          <a:bodyPr/>
          <a:lstStyle/>
          <a:p>
            <a:pPr lvl="0" algn="just" defTabSz="914400">
              <a:lnSpc>
                <a:spcPct val="115000"/>
              </a:lnSpc>
              <a:spcAft>
                <a:spcPts val="1000"/>
              </a:spcAft>
            </a:pPr>
            <a:r>
              <a:rPr lang="fr-FR" sz="2800" b="1" dirty="0">
                <a:solidFill>
                  <a:prstClr val="black"/>
                </a:solidFill>
                <a:latin typeface="Times New Roman" panose="02020603050405020304" pitchFamily="18" charset="0"/>
                <a:ea typeface="Rockwell" panose="02060603020205020403" pitchFamily="18" charset="0"/>
                <a:cs typeface="Times New Roman" panose="02020603050405020304" pitchFamily="18" charset="0"/>
              </a:rPr>
              <a:t>4. Une limitation des mouvements passifs et ou actifs</a:t>
            </a:r>
            <a:endParaRPr lang="fr-FR" dirty="0">
              <a:solidFill>
                <a:prstClr val="black"/>
              </a:solidFill>
              <a:latin typeface="Rockwell" panose="02060603020205020403" pitchFamily="18" charset="0"/>
              <a:ea typeface="Rockwell" panose="02060603020205020403" pitchFamily="18" charset="0"/>
              <a:cs typeface="Times New Roman" panose="02020603050405020304" pitchFamily="18" charset="0"/>
            </a:endParaRPr>
          </a:p>
          <a:p>
            <a:pPr lvl="0" algn="just" defTabSz="914400">
              <a:lnSpc>
                <a:spcPct val="115000"/>
              </a:lnSpc>
              <a:spcAft>
                <a:spcPts val="1000"/>
              </a:spcAft>
            </a:pPr>
            <a:r>
              <a:rPr lang="fr-FR" sz="2800" dirty="0" smtClean="0">
                <a:solidFill>
                  <a:prstClr val="black"/>
                </a:solidFill>
                <a:latin typeface="Times New Roman" panose="02020603050405020304" pitchFamily="18" charset="0"/>
                <a:ea typeface="Rockwell" panose="02060603020205020403" pitchFamily="18" charset="0"/>
                <a:cs typeface="Times New Roman" panose="02020603050405020304" pitchFamily="18" charset="0"/>
              </a:rPr>
              <a:t> </a:t>
            </a:r>
            <a:r>
              <a:rPr lang="fr-FR" sz="2800" dirty="0">
                <a:solidFill>
                  <a:prstClr val="black"/>
                </a:solidFill>
                <a:latin typeface="Times New Roman" panose="02020603050405020304" pitchFamily="18" charset="0"/>
                <a:ea typeface="Rockwell" panose="02060603020205020403" pitchFamily="18" charset="0"/>
                <a:cs typeface="Times New Roman" panose="02020603050405020304" pitchFamily="18" charset="0"/>
              </a:rPr>
              <a:t>En raison des  complications et des invalidités qu’elles engendrent, l’infirmer et la sage-femme doivent en reconnaître les manifestations cliniques pour adresser le client au spécialiste en vue du </a:t>
            </a:r>
            <a:r>
              <a:rPr lang="fr-FR" sz="2800" dirty="0" smtClean="0">
                <a:solidFill>
                  <a:prstClr val="black"/>
                </a:solidFill>
                <a:latin typeface="Times New Roman" panose="02020603050405020304" pitchFamily="18" charset="0"/>
                <a:ea typeface="Rockwell" panose="02060603020205020403" pitchFamily="18" charset="0"/>
                <a:cs typeface="Times New Roman" panose="02020603050405020304" pitchFamily="18" charset="0"/>
              </a:rPr>
              <a:t>diagnostic </a:t>
            </a:r>
            <a:r>
              <a:rPr lang="fr-FR" sz="2800" dirty="0">
                <a:solidFill>
                  <a:prstClr val="black"/>
                </a:solidFill>
                <a:latin typeface="Times New Roman" panose="02020603050405020304" pitchFamily="18" charset="0"/>
                <a:ea typeface="Rockwell" panose="02060603020205020403" pitchFamily="18" charset="0"/>
                <a:cs typeface="Times New Roman" panose="02020603050405020304" pitchFamily="18" charset="0"/>
              </a:rPr>
              <a:t>et de </a:t>
            </a:r>
            <a:r>
              <a:rPr lang="fr-FR" sz="2800" dirty="0" smtClean="0">
                <a:solidFill>
                  <a:prstClr val="black"/>
                </a:solidFill>
                <a:latin typeface="Times New Roman" panose="02020603050405020304" pitchFamily="18" charset="0"/>
                <a:ea typeface="Rockwell" panose="02060603020205020403" pitchFamily="18" charset="0"/>
                <a:cs typeface="Times New Roman" panose="02020603050405020304" pitchFamily="18" charset="0"/>
              </a:rPr>
              <a:t> </a:t>
            </a:r>
            <a:r>
              <a:rPr lang="fr-FR" sz="2800" dirty="0">
                <a:solidFill>
                  <a:prstClr val="black"/>
                </a:solidFill>
                <a:latin typeface="Times New Roman" panose="02020603050405020304" pitchFamily="18" charset="0"/>
                <a:ea typeface="Rockwell" panose="02060603020205020403" pitchFamily="18" charset="0"/>
                <a:cs typeface="Times New Roman" panose="02020603050405020304" pitchFamily="18" charset="0"/>
              </a:rPr>
              <a:t>traitement précoces. </a:t>
            </a:r>
            <a:endParaRPr lang="fr-FR" dirty="0">
              <a:solidFill>
                <a:prstClr val="black"/>
              </a:solidFill>
              <a:latin typeface="Rockwell" panose="02060603020205020403" pitchFamily="18" charset="0"/>
              <a:ea typeface="Rockwell" panose="02060603020205020403" pitchFamily="18" charset="0"/>
              <a:cs typeface="Times New Roman" panose="02020603050405020304" pitchFamily="18" charset="0"/>
            </a:endParaRP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4810160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="" xmlns:a16="http://schemas.microsoft.com/office/drawing/2014/main" id="{16233CE7-AEB3-442A-B1AA-65E5AA38A8D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692727"/>
            <a:ext cx="9144000" cy="969818"/>
          </a:xfrm>
        </p:spPr>
        <p:txBody>
          <a:bodyPr>
            <a:normAutofit/>
          </a:bodyPr>
          <a:lstStyle/>
          <a:p>
            <a:r>
              <a:rPr lang="fr-FR" sz="40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 </a:t>
            </a:r>
            <a:r>
              <a:rPr lang="fr-FR" sz="4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– GENERALITES 2/4</a:t>
            </a:r>
            <a:endParaRPr lang="fr-FR" dirty="0"/>
          </a:p>
        </p:txBody>
      </p:sp>
      <p:sp>
        <p:nvSpPr>
          <p:cNvPr id="3" name="Sous-titre 2">
            <a:extLst>
              <a:ext uri="{FF2B5EF4-FFF2-40B4-BE49-F238E27FC236}">
                <a16:creationId xmlns="" xmlns:a16="http://schemas.microsoft.com/office/drawing/2014/main" id="{2EF14B1E-4AD4-487E-992B-98FDBC017D8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1782" y="1939635"/>
            <a:ext cx="10834254" cy="4087091"/>
          </a:xfrm>
        </p:spPr>
        <p:txBody>
          <a:bodyPr>
            <a:normAutofit/>
          </a:bodyPr>
          <a:lstStyle/>
          <a:p>
            <a:pPr marL="342900" lvl="0" indent="-342900" algn="just" defTabSz="914400">
              <a:lnSpc>
                <a:spcPct val="115000"/>
              </a:lnSpc>
              <a:buFont typeface="Wingdings" panose="05000000000000000000" pitchFamily="2" charset="2"/>
              <a:buChar char=""/>
            </a:pPr>
            <a:r>
              <a:rPr lang="fr-FR" sz="2800" dirty="0">
                <a:solidFill>
                  <a:srgbClr val="000000"/>
                </a:solidFill>
                <a:latin typeface="Times New Roman" panose="02020603050405020304" pitchFamily="18" charset="0"/>
                <a:ea typeface="Rockwell" panose="02060603020205020403" pitchFamily="18" charset="0"/>
                <a:cs typeface="Times New Roman" panose="02020603050405020304" pitchFamily="18" charset="0"/>
              </a:rPr>
              <a:t>Les signes généraux non spécifiques</a:t>
            </a:r>
            <a:endParaRPr lang="fr-FR" sz="2800" dirty="0">
              <a:solidFill>
                <a:prstClr val="black"/>
              </a:solidFill>
              <a:latin typeface="Rockwell" panose="02060603020205020403" pitchFamily="18" charset="0"/>
              <a:ea typeface="Rockwell" panose="02060603020205020403" pitchFamily="18" charset="0"/>
              <a:cs typeface="Times New Roman" panose="02020603050405020304" pitchFamily="18" charset="0"/>
            </a:endParaRPr>
          </a:p>
          <a:p>
            <a:pPr marL="342900" lvl="0" indent="-342900" algn="just" defTabSz="914400">
              <a:lnSpc>
                <a:spcPct val="115000"/>
              </a:lnSpc>
              <a:buFont typeface="Comic Sans MS" panose="030F0702030302020204" pitchFamily="66" charset="0"/>
              <a:buChar char="-"/>
            </a:pPr>
            <a:r>
              <a:rPr lang="fr-FR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Œdèmes</a:t>
            </a:r>
            <a:endParaRPr lang="fr-FR" sz="2800" dirty="0">
              <a:solidFill>
                <a:prstClr val="black"/>
              </a:solidFill>
              <a:latin typeface="Rockwell" panose="02060603020205020403" pitchFamily="18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342900" lvl="0" indent="-342900" algn="just" defTabSz="914400">
              <a:lnSpc>
                <a:spcPct val="115000"/>
              </a:lnSpc>
              <a:buFont typeface="Comic Sans MS" panose="030F0702030302020204" pitchFamily="66" charset="0"/>
              <a:buChar char="-"/>
            </a:pPr>
            <a:r>
              <a:rPr lang="fr-FR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Pâleur</a:t>
            </a:r>
            <a:endParaRPr lang="fr-FR" sz="2800" dirty="0">
              <a:solidFill>
                <a:prstClr val="black"/>
              </a:solidFill>
              <a:latin typeface="Rockwell" panose="02060603020205020403" pitchFamily="18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342900" lvl="0" indent="-342900" algn="just" defTabSz="914400">
              <a:lnSpc>
                <a:spcPct val="115000"/>
              </a:lnSpc>
              <a:buFont typeface="Comic Sans MS" panose="030F0702030302020204" pitchFamily="66" charset="0"/>
              <a:buChar char="-"/>
            </a:pPr>
            <a:r>
              <a:rPr lang="fr-FR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Hypertension artérielle</a:t>
            </a:r>
            <a:endParaRPr lang="fr-FR" sz="2800" dirty="0">
              <a:solidFill>
                <a:prstClr val="black"/>
              </a:solidFill>
              <a:latin typeface="Rockwell" panose="02060603020205020403" pitchFamily="18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342900" lvl="0" indent="-342900" algn="just" defTabSz="914400">
              <a:lnSpc>
                <a:spcPct val="115000"/>
              </a:lnSpc>
              <a:buFont typeface="Comic Sans MS" panose="030F0702030302020204" pitchFamily="66" charset="0"/>
              <a:buChar char="-"/>
            </a:pPr>
            <a:r>
              <a:rPr lang="fr-FR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Anorexie</a:t>
            </a:r>
            <a:endParaRPr lang="fr-FR" sz="2800" dirty="0">
              <a:solidFill>
                <a:prstClr val="black"/>
              </a:solidFill>
              <a:latin typeface="Rockwell" panose="02060603020205020403" pitchFamily="18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342900" lvl="0" indent="-342900" algn="just" defTabSz="914400">
              <a:lnSpc>
                <a:spcPct val="115000"/>
              </a:lnSpc>
              <a:buFont typeface="Comic Sans MS" panose="030F0702030302020204" pitchFamily="66" charset="0"/>
              <a:buChar char="-"/>
            </a:pPr>
            <a:r>
              <a:rPr lang="fr-FR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Asthénie </a:t>
            </a:r>
            <a:endParaRPr lang="fr-FR" sz="2800" dirty="0">
              <a:solidFill>
                <a:prstClr val="black"/>
              </a:solidFill>
              <a:latin typeface="Rockwell" panose="02060603020205020403" pitchFamily="18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26549443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401782"/>
            <a:ext cx="9144000" cy="678873"/>
          </a:xfrm>
        </p:spPr>
        <p:txBody>
          <a:bodyPr/>
          <a:lstStyle/>
          <a:p>
            <a:r>
              <a:rPr lang="fr-FR" sz="2400" b="1" kern="0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CONCLUSION</a:t>
            </a:r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678873" y="1690255"/>
            <a:ext cx="9989127" cy="4087090"/>
          </a:xfrm>
        </p:spPr>
        <p:txBody>
          <a:bodyPr>
            <a:normAutofit fontScale="92500"/>
          </a:bodyPr>
          <a:lstStyle/>
          <a:p>
            <a:pPr lvl="0" algn="just" defTabSz="914400">
              <a:lnSpc>
                <a:spcPct val="115000"/>
              </a:lnSpc>
              <a:spcAft>
                <a:spcPts val="1000"/>
              </a:spcAft>
            </a:pPr>
            <a:r>
              <a:rPr lang="fr-FR" sz="2800" dirty="0">
                <a:solidFill>
                  <a:prstClr val="black"/>
                </a:solidFill>
                <a:latin typeface="Times New Roman" panose="02020603050405020304" pitchFamily="18" charset="0"/>
                <a:ea typeface="Rockwell" panose="02060603020205020403" pitchFamily="18" charset="0"/>
                <a:cs typeface="Times New Roman" panose="02020603050405020304" pitchFamily="18" charset="0"/>
              </a:rPr>
              <a:t>Ce cours de sémiologie des pathologies médicales sans être exhaustif donne l’essentiel des signes cliniques pour permettre à l’étudiant de Licence I d’orienter un client. Il convient de préciser que ces signes quand ils sont bien circonscrits contribuent à poser un diagnostic qui est du ressort du médecin. Seuls les examens complémentaires permettent de confirmer tout diagnostic</a:t>
            </a:r>
            <a:r>
              <a:rPr lang="fr-FR" sz="2800" dirty="0" smtClean="0">
                <a:solidFill>
                  <a:prstClr val="black"/>
                </a:solidFill>
                <a:latin typeface="Times New Roman" panose="02020603050405020304" pitchFamily="18" charset="0"/>
                <a:ea typeface="Rockwell" panose="02060603020205020403" pitchFamily="18" charset="0"/>
                <a:cs typeface="Times New Roman" panose="02020603050405020304" pitchFamily="18" charset="0"/>
              </a:rPr>
              <a:t>. Toutefois, il est impératif pour l’infirmier et la sage-femme de se les approprier et de s’</a:t>
            </a:r>
            <a:r>
              <a:rPr lang="fr-FR" sz="2800" dirty="0" err="1" smtClean="0">
                <a:solidFill>
                  <a:prstClr val="black"/>
                </a:solidFill>
                <a:latin typeface="Times New Roman" panose="02020603050405020304" pitchFamily="18" charset="0"/>
                <a:ea typeface="Rockwell" panose="02060603020205020403" pitchFamily="18" charset="0"/>
                <a:cs typeface="Times New Roman" panose="02020603050405020304" pitchFamily="18" charset="0"/>
              </a:rPr>
              <a:t>e’n</a:t>
            </a:r>
            <a:r>
              <a:rPr lang="fr-FR" sz="2800" dirty="0" smtClean="0">
                <a:solidFill>
                  <a:prstClr val="black"/>
                </a:solidFill>
                <a:latin typeface="Times New Roman" panose="02020603050405020304" pitchFamily="18" charset="0"/>
                <a:ea typeface="Rockwell" panose="02060603020205020403" pitchFamily="18" charset="0"/>
                <a:cs typeface="Times New Roman" panose="02020603050405020304" pitchFamily="18" charset="0"/>
              </a:rPr>
              <a:t> familiariser </a:t>
            </a:r>
            <a:r>
              <a:rPr lang="fr-FR" sz="2800" dirty="0" err="1" smtClean="0">
                <a:solidFill>
                  <a:prstClr val="black"/>
                </a:solidFill>
                <a:latin typeface="Times New Roman" panose="02020603050405020304" pitchFamily="18" charset="0"/>
                <a:ea typeface="Rockwell" panose="02060603020205020403" pitchFamily="18" charset="0"/>
                <a:cs typeface="Times New Roman" panose="02020603050405020304" pitchFamily="18" charset="0"/>
              </a:rPr>
              <a:t>parcequ’elles</a:t>
            </a:r>
            <a:r>
              <a:rPr lang="fr-FR" sz="2800" dirty="0" smtClean="0">
                <a:solidFill>
                  <a:prstClr val="black"/>
                </a:solidFill>
                <a:latin typeface="Times New Roman" panose="02020603050405020304" pitchFamily="18" charset="0"/>
                <a:ea typeface="Rockwell" panose="02060603020205020403" pitchFamily="18" charset="0"/>
                <a:cs typeface="Times New Roman" panose="02020603050405020304" pitchFamily="18" charset="0"/>
              </a:rPr>
              <a:t> aident à reconnaitre des pathologies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7903927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="" xmlns:a16="http://schemas.microsoft.com/office/drawing/2014/main" id="{C6F4AC38-3748-4DFD-B766-9C44756AC3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z="40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 – </a:t>
            </a:r>
            <a:r>
              <a:rPr lang="fr-FR" sz="4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GENERALITES 3/ </a:t>
            </a:r>
            <a:r>
              <a:rPr lang="fr-FR" sz="40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748145" y="1951673"/>
            <a:ext cx="10435672" cy="3706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>
              <a:lnSpc>
                <a:spcPct val="115000"/>
              </a:lnSpc>
              <a:spcBef>
                <a:spcPts val="1000"/>
              </a:spcBef>
              <a:buFont typeface="Wingdings" panose="05000000000000000000" pitchFamily="2" charset="2"/>
              <a:buChar char=""/>
            </a:pPr>
            <a:r>
              <a:rPr lang="fr-FR" sz="2800" dirty="0">
                <a:solidFill>
                  <a:srgbClr val="000000"/>
                </a:solidFill>
                <a:latin typeface="Times New Roman" panose="02020603050405020304" pitchFamily="18" charset="0"/>
                <a:ea typeface="Rockwell" panose="02060603020205020403" pitchFamily="18" charset="0"/>
                <a:cs typeface="Times New Roman" panose="02020603050405020304" pitchFamily="18" charset="0"/>
              </a:rPr>
              <a:t>Les symptômes spécifiques  la sphère urinaires comme</a:t>
            </a:r>
            <a:endParaRPr lang="fr-FR" sz="2800" dirty="0">
              <a:solidFill>
                <a:prstClr val="black"/>
              </a:solidFill>
              <a:latin typeface="Rockwell" panose="02060603020205020403" pitchFamily="18" charset="0"/>
              <a:ea typeface="Rockwell" panose="02060603020205020403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Bef>
                <a:spcPts val="1000"/>
              </a:spcBef>
              <a:buFont typeface="Comic Sans MS" panose="030F0702030302020204" pitchFamily="66" charset="0"/>
              <a:buChar char="-"/>
            </a:pPr>
            <a:r>
              <a:rPr lang="fr-FR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Hématurie </a:t>
            </a:r>
            <a:endParaRPr lang="fr-FR" sz="2800" dirty="0" smtClean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lvl="0" algn="just">
              <a:lnSpc>
                <a:spcPct val="115000"/>
              </a:lnSpc>
              <a:spcBef>
                <a:spcPts val="1000"/>
              </a:spcBef>
            </a:pPr>
            <a:endParaRPr lang="fr-FR" sz="2800" dirty="0">
              <a:solidFill>
                <a:prstClr val="black"/>
              </a:solidFill>
              <a:latin typeface="Rockwell" panose="02060603020205020403" pitchFamily="18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342900" lvl="0" indent="-342900" algn="just">
              <a:lnSpc>
                <a:spcPct val="115000"/>
              </a:lnSpc>
              <a:spcBef>
                <a:spcPts val="1000"/>
              </a:spcBef>
              <a:buFont typeface="Comic Sans MS" panose="030F0702030302020204" pitchFamily="66" charset="0"/>
              <a:buChar char="-"/>
            </a:pPr>
            <a:r>
              <a:rPr lang="fr-FR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Douleur </a:t>
            </a:r>
            <a:r>
              <a:rPr lang="fr-FR" sz="28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localisée</a:t>
            </a:r>
          </a:p>
          <a:p>
            <a:pPr lvl="0" algn="just">
              <a:lnSpc>
                <a:spcPct val="115000"/>
              </a:lnSpc>
              <a:spcBef>
                <a:spcPts val="1000"/>
              </a:spcBef>
            </a:pPr>
            <a:endParaRPr lang="fr-FR" sz="2800" dirty="0">
              <a:solidFill>
                <a:prstClr val="black"/>
              </a:solidFill>
              <a:latin typeface="Rockwell" panose="02060603020205020403" pitchFamily="18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342900" lvl="0" indent="-342900" algn="just">
              <a:lnSpc>
                <a:spcPct val="115000"/>
              </a:lnSpc>
              <a:spcBef>
                <a:spcPts val="1000"/>
              </a:spcBef>
              <a:buFont typeface="Comic Sans MS" panose="030F0702030302020204" pitchFamily="66" charset="0"/>
              <a:buChar char="-"/>
            </a:pPr>
            <a:r>
              <a:rPr lang="fr-FR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Troubles de la miction</a:t>
            </a:r>
            <a:endParaRPr lang="fr-FR" sz="2800" dirty="0">
              <a:solidFill>
                <a:prstClr val="black"/>
              </a:solidFill>
              <a:latin typeface="Rockwell" panose="02060603020205020403" pitchFamily="18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528880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="" xmlns:a16="http://schemas.microsoft.com/office/drawing/2014/main" id="{E8E9D29A-AF99-4BD0-9CC6-05435C76D2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6337" y="180110"/>
            <a:ext cx="10317480" cy="761999"/>
          </a:xfrm>
        </p:spPr>
        <p:txBody>
          <a:bodyPr/>
          <a:lstStyle/>
          <a:p>
            <a:r>
              <a:rPr lang="fr-FR" sz="40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 – </a:t>
            </a:r>
            <a:r>
              <a:rPr lang="fr-FR" sz="4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GENERALITES 4/4</a:t>
            </a:r>
            <a:endParaRPr lang="fr-FR" dirty="0"/>
          </a:p>
        </p:txBody>
      </p:sp>
      <p:sp>
        <p:nvSpPr>
          <p:cNvPr id="3" name="Rectangle 2"/>
          <p:cNvSpPr/>
          <p:nvPr/>
        </p:nvSpPr>
        <p:spPr>
          <a:xfrm>
            <a:off x="665018" y="1208392"/>
            <a:ext cx="9518073" cy="35784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>
              <a:lnSpc>
                <a:spcPct val="115000"/>
              </a:lnSpc>
              <a:spcBef>
                <a:spcPts val="1000"/>
              </a:spcBef>
              <a:buFont typeface="Wingdings" panose="05000000000000000000" pitchFamily="2" charset="2"/>
              <a:buChar char=""/>
            </a:pPr>
            <a:r>
              <a:rPr lang="fr-FR" sz="2800" dirty="0">
                <a:solidFill>
                  <a:srgbClr val="000000"/>
                </a:solidFill>
                <a:latin typeface="Times New Roman" panose="02020603050405020304" pitchFamily="18" charset="0"/>
                <a:ea typeface="Rockwell" panose="02060603020205020403" pitchFamily="18" charset="0"/>
                <a:cs typeface="Times New Roman" panose="02020603050405020304" pitchFamily="18" charset="0"/>
              </a:rPr>
              <a:t>Les anomalies découvertes lors d’un examen sanguin ou urinaire de routine en l’occurrence </a:t>
            </a:r>
            <a:endParaRPr lang="fr-FR" sz="2400" dirty="0">
              <a:solidFill>
                <a:prstClr val="black"/>
              </a:solidFill>
              <a:latin typeface="Rockwell" panose="02060603020205020403" pitchFamily="18" charset="0"/>
              <a:ea typeface="Rockwell" panose="02060603020205020403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Bef>
                <a:spcPts val="1000"/>
              </a:spcBef>
              <a:buFont typeface="Comic Sans MS" panose="030F0702030302020204" pitchFamily="66" charset="0"/>
              <a:buChar char="-"/>
            </a:pPr>
            <a:r>
              <a:rPr lang="fr-FR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Hématurie microscopique  </a:t>
            </a:r>
            <a:r>
              <a:rPr lang="fr-FR" sz="2400" dirty="0">
                <a:solidFill>
                  <a:prstClr val="black"/>
                </a:solidFill>
                <a:latin typeface="Rockwell" panose="02060603020205020403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-  </a:t>
            </a:r>
            <a:r>
              <a:rPr lang="fr-FR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Protéinurie</a:t>
            </a:r>
            <a:endParaRPr lang="fr-FR" sz="2400" dirty="0">
              <a:solidFill>
                <a:prstClr val="black"/>
              </a:solidFill>
              <a:latin typeface="Rockwell" panose="02060603020205020403" pitchFamily="18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342900" lvl="0" indent="-342900" algn="just">
              <a:lnSpc>
                <a:spcPct val="115000"/>
              </a:lnSpc>
              <a:spcBef>
                <a:spcPts val="1000"/>
              </a:spcBef>
              <a:buFont typeface="Comic Sans MS" panose="030F0702030302020204" pitchFamily="66" charset="0"/>
              <a:buChar char="-"/>
            </a:pPr>
            <a:r>
              <a:rPr lang="fr-FR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Elévation de l’urée ou de la créatinine sanguine</a:t>
            </a:r>
            <a:endParaRPr lang="fr-FR" sz="2400" dirty="0">
              <a:solidFill>
                <a:prstClr val="black"/>
              </a:solidFill>
              <a:latin typeface="Rockwell" panose="02060603020205020403" pitchFamily="18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342900" lvl="0" indent="-342900" algn="just">
              <a:lnSpc>
                <a:spcPct val="115000"/>
              </a:lnSpc>
              <a:spcBef>
                <a:spcPts val="1000"/>
              </a:spcBef>
              <a:buFont typeface="Comic Sans MS" panose="030F0702030302020204" pitchFamily="66" charset="0"/>
              <a:buChar char="-"/>
            </a:pPr>
            <a:r>
              <a:rPr lang="fr-FR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Hypokaliémie </a:t>
            </a:r>
            <a:endParaRPr lang="fr-FR" sz="2800" dirty="0" smtClean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342900" lvl="0" indent="-342900" algn="just">
              <a:lnSpc>
                <a:spcPct val="115000"/>
              </a:lnSpc>
              <a:spcBef>
                <a:spcPts val="1000"/>
              </a:spcBef>
              <a:buFont typeface="Comic Sans MS" panose="030F0702030302020204" pitchFamily="66" charset="0"/>
              <a:buChar char="-"/>
            </a:pPr>
            <a:r>
              <a:rPr lang="fr-FR" sz="28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Hypercalcémie</a:t>
            </a:r>
            <a:endParaRPr lang="fr-FR" sz="2400" dirty="0">
              <a:solidFill>
                <a:prstClr val="black"/>
              </a:solidFill>
              <a:latin typeface="Rockwell" panose="02060603020205020403" pitchFamily="18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0574521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="" xmlns:a16="http://schemas.microsoft.com/office/drawing/2014/main" id="{B545F408-5092-4D4F-9A0D-EAB1BFCCA6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z="4000" b="1" dirty="0">
                <a:solidFill>
                  <a:srgbClr val="FF0000"/>
                </a:solidFill>
                <a:latin typeface="Times New Roman" panose="02020603050405020304" pitchFamily="18" charset="0"/>
                <a:ea typeface="Rockwell" panose="02060603020205020403" pitchFamily="18" charset="0"/>
                <a:cs typeface="Times New Roman" panose="02020603050405020304" pitchFamily="18" charset="0"/>
              </a:rPr>
              <a:t>II - LES SIGNES </a:t>
            </a:r>
            <a:r>
              <a:rPr lang="fr-FR" sz="4000" b="1" smtClean="0">
                <a:solidFill>
                  <a:srgbClr val="FF0000"/>
                </a:solidFill>
                <a:latin typeface="Times New Roman" panose="02020603050405020304" pitchFamily="18" charset="0"/>
                <a:ea typeface="Rockwell" panose="02060603020205020403" pitchFamily="18" charset="0"/>
                <a:cs typeface="Times New Roman" panose="02020603050405020304" pitchFamily="18" charset="0"/>
              </a:rPr>
              <a:t>FONCTIONNELS </a:t>
            </a:r>
            <a:r>
              <a:rPr lang="fr-FR" sz="4000" b="1" smtClean="0">
                <a:solidFill>
                  <a:srgbClr val="FF0000"/>
                </a:solidFill>
                <a:latin typeface="Times New Roman" panose="02020603050405020304" pitchFamily="18" charset="0"/>
                <a:ea typeface="Rockwell" panose="02060603020205020403" pitchFamily="18" charset="0"/>
                <a:cs typeface="Times New Roman" panose="02020603050405020304" pitchFamily="18" charset="0"/>
              </a:rPr>
              <a:t>1/20</a:t>
            </a:r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429491" y="2563092"/>
            <a:ext cx="9906000" cy="24591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>
              <a:lnSpc>
                <a:spcPct val="115000"/>
              </a:lnSpc>
              <a:spcBef>
                <a:spcPts val="1000"/>
              </a:spcBef>
              <a:buFont typeface="+mj-lt"/>
              <a:buAutoNum type="arabicPeriod"/>
            </a:pPr>
            <a:r>
              <a:rPr lang="fr-FR" sz="2800" b="1" dirty="0">
                <a:solidFill>
                  <a:srgbClr val="000000"/>
                </a:solidFill>
                <a:latin typeface="Times New Roman" panose="02020603050405020304" pitchFamily="18" charset="0"/>
                <a:ea typeface="Rockwell" panose="02060603020205020403" pitchFamily="18" charset="0"/>
                <a:cs typeface="Times New Roman" panose="02020603050405020304" pitchFamily="18" charset="0"/>
              </a:rPr>
              <a:t>Les Douleurs rénales</a:t>
            </a:r>
            <a:endParaRPr lang="fr-FR" sz="2400" dirty="0">
              <a:solidFill>
                <a:prstClr val="black"/>
              </a:solidFill>
              <a:latin typeface="Rockwell" panose="02060603020205020403" pitchFamily="18" charset="0"/>
              <a:ea typeface="Rockwell" panose="02060603020205020403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Bef>
                <a:spcPts val="1000"/>
              </a:spcBef>
              <a:buFont typeface="Wingdings" panose="05000000000000000000" pitchFamily="2" charset="2"/>
              <a:buChar char=""/>
            </a:pPr>
            <a:r>
              <a:rPr lang="fr-FR" sz="2800" b="1" dirty="0">
                <a:solidFill>
                  <a:srgbClr val="000000"/>
                </a:solidFill>
                <a:latin typeface="Times New Roman" panose="02020603050405020304" pitchFamily="18" charset="0"/>
                <a:ea typeface="Rockwell" panose="02060603020205020403" pitchFamily="18" charset="0"/>
                <a:cs typeface="Times New Roman" panose="02020603050405020304" pitchFamily="18" charset="0"/>
              </a:rPr>
              <a:t>La</a:t>
            </a:r>
            <a:r>
              <a:rPr lang="fr-FR" sz="2800" dirty="0">
                <a:solidFill>
                  <a:srgbClr val="000000"/>
                </a:solidFill>
                <a:latin typeface="Times New Roman" panose="02020603050405020304" pitchFamily="18" charset="0"/>
                <a:ea typeface="Rockwell" panose="02060603020205020403" pitchFamily="18" charset="0"/>
                <a:cs typeface="Times New Roman" panose="02020603050405020304" pitchFamily="18" charset="0"/>
              </a:rPr>
              <a:t> </a:t>
            </a:r>
            <a:r>
              <a:rPr lang="fr-FR" sz="2800" b="1" dirty="0">
                <a:solidFill>
                  <a:srgbClr val="000000"/>
                </a:solidFill>
                <a:latin typeface="Times New Roman" panose="02020603050405020304" pitchFamily="18" charset="0"/>
                <a:ea typeface="Rockwell" panose="02060603020205020403" pitchFamily="18" charset="0"/>
                <a:cs typeface="Times New Roman" panose="02020603050405020304" pitchFamily="18" charset="0"/>
              </a:rPr>
              <a:t>colique néphrétique</a:t>
            </a:r>
            <a:r>
              <a:rPr lang="fr-FR" sz="2800" dirty="0">
                <a:solidFill>
                  <a:srgbClr val="000000"/>
                </a:solidFill>
                <a:latin typeface="Times New Roman" panose="02020603050405020304" pitchFamily="18" charset="0"/>
                <a:ea typeface="Rockwell" panose="02060603020205020403" pitchFamily="18" charset="0"/>
                <a:cs typeface="Times New Roman" panose="02020603050405020304" pitchFamily="18" charset="0"/>
              </a:rPr>
              <a:t> est la douleur rénale typique.</a:t>
            </a:r>
            <a:endParaRPr lang="fr-FR" sz="2400" dirty="0">
              <a:solidFill>
                <a:prstClr val="black"/>
              </a:solidFill>
              <a:latin typeface="Rockwell" panose="02060603020205020403" pitchFamily="18" charset="0"/>
              <a:ea typeface="Rockwell" panose="02060603020205020403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Bef>
                <a:spcPts val="1000"/>
              </a:spcBef>
              <a:buFont typeface="Comic Sans MS" panose="030F0702030302020204" pitchFamily="66" charset="0"/>
              <a:buChar char="-"/>
            </a:pPr>
            <a:r>
              <a:rPr lang="fr-FR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Siège : lombaire, au niveau de l’angle </a:t>
            </a:r>
            <a:r>
              <a:rPr lang="fr-FR" sz="28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costo</a:t>
            </a:r>
            <a:r>
              <a:rPr lang="fr-FR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-vertébral</a:t>
            </a:r>
            <a:endParaRPr lang="fr-FR" sz="2400" dirty="0">
              <a:solidFill>
                <a:prstClr val="black"/>
              </a:solidFill>
              <a:latin typeface="Rockwell" panose="02060603020205020403" pitchFamily="18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342900" lvl="0" indent="-342900" algn="just">
              <a:lnSpc>
                <a:spcPct val="115000"/>
              </a:lnSpc>
              <a:spcBef>
                <a:spcPts val="1000"/>
              </a:spcBef>
              <a:buFont typeface="Comic Sans MS" panose="030F0702030302020204" pitchFamily="66" charset="0"/>
              <a:buChar char="-"/>
            </a:pPr>
            <a:r>
              <a:rPr lang="fr-FR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Intensité : intense avec des </a:t>
            </a:r>
            <a:r>
              <a:rPr lang="fr-FR" sz="28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paroxysmes</a:t>
            </a:r>
            <a:endParaRPr lang="fr-FR" sz="2400" dirty="0">
              <a:solidFill>
                <a:prstClr val="black"/>
              </a:solidFill>
              <a:latin typeface="Rockwell" panose="02060603020205020403" pitchFamily="18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1427021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318655"/>
            <a:ext cx="9144000" cy="1233054"/>
          </a:xfrm>
        </p:spPr>
        <p:txBody>
          <a:bodyPr/>
          <a:lstStyle/>
          <a:p>
            <a:r>
              <a:rPr lang="fr-FR" sz="4000" b="1" dirty="0">
                <a:solidFill>
                  <a:srgbClr val="FF0000"/>
                </a:solidFill>
                <a:latin typeface="Times New Roman" panose="02020603050405020304" pitchFamily="18" charset="0"/>
                <a:ea typeface="Rockwell" panose="02060603020205020403" pitchFamily="18" charset="0"/>
                <a:cs typeface="Times New Roman" panose="02020603050405020304" pitchFamily="18" charset="0"/>
              </a:rPr>
              <a:t>II - LES SIGNES </a:t>
            </a:r>
            <a:r>
              <a:rPr lang="fr-FR" sz="4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Rockwell" panose="02060603020205020403" pitchFamily="18" charset="0"/>
                <a:cs typeface="Times New Roman" panose="02020603050405020304" pitchFamily="18" charset="0"/>
              </a:rPr>
              <a:t>FONCTIONNELS </a:t>
            </a:r>
            <a:r>
              <a:rPr lang="fr-FR" sz="4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Rockwell" panose="02060603020205020403" pitchFamily="18" charset="0"/>
                <a:cs typeface="Times New Roman" panose="02020603050405020304" pitchFamily="18" charset="0"/>
              </a:rPr>
              <a:t>2/20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845127" y="1884219"/>
            <a:ext cx="10584873" cy="4724400"/>
          </a:xfrm>
        </p:spPr>
        <p:txBody>
          <a:bodyPr>
            <a:noAutofit/>
          </a:bodyPr>
          <a:lstStyle/>
          <a:p>
            <a:pPr marL="342900" lvl="0" indent="-342900" algn="just" defTabSz="914400">
              <a:lnSpc>
                <a:spcPct val="115000"/>
              </a:lnSpc>
              <a:buFont typeface="Comic Sans MS" panose="030F0702030302020204" pitchFamily="66" charset="0"/>
              <a:buChar char="-"/>
            </a:pPr>
            <a:r>
              <a:rPr lang="fr-FR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Irradiation : descendante et vers l’avant suivant le trajet de l’uretère, arrivant jusqu’au pli inguinal ou aux organes génitaux externe</a:t>
            </a:r>
            <a:endParaRPr lang="fr-FR" sz="2800" dirty="0">
              <a:solidFill>
                <a:prstClr val="black"/>
              </a:solidFill>
              <a:latin typeface="Rockwell" panose="02060603020205020403" pitchFamily="18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342900" lvl="0" indent="-342900" algn="just" defTabSz="914400">
              <a:lnSpc>
                <a:spcPct val="115000"/>
              </a:lnSpc>
              <a:buFont typeface="Comic Sans MS" panose="030F0702030302020204" pitchFamily="66" charset="0"/>
              <a:buChar char="-"/>
            </a:pPr>
            <a:r>
              <a:rPr lang="fr-FR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Signe d’accompagnement : agitation, vomissements </a:t>
            </a:r>
            <a:r>
              <a:rPr lang="fr-FR" sz="28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sub</a:t>
            </a:r>
            <a:r>
              <a:rPr lang="fr-FR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-occlusifs, brûlures mictionnelles, hématurie</a:t>
            </a:r>
            <a:endParaRPr lang="fr-FR" sz="2800" dirty="0">
              <a:solidFill>
                <a:prstClr val="black"/>
              </a:solidFill>
              <a:latin typeface="Rockwell" panose="02060603020205020403" pitchFamily="18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342900" lvl="0" indent="-342900" algn="just" defTabSz="914400">
              <a:lnSpc>
                <a:spcPct val="115000"/>
              </a:lnSpc>
              <a:buFont typeface="Comic Sans MS" panose="030F0702030302020204" pitchFamily="66" charset="0"/>
              <a:buChar char="-"/>
            </a:pPr>
            <a:r>
              <a:rPr lang="fr-FR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Sédation : quelques heures </a:t>
            </a:r>
            <a:r>
              <a:rPr lang="fr-FR" sz="28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accompagné </a:t>
            </a:r>
            <a:r>
              <a:rPr lang="fr-FR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d’une polyurie et parfois l’émission d’un calcul.</a:t>
            </a:r>
            <a:endParaRPr lang="fr-FR" sz="2800" dirty="0">
              <a:solidFill>
                <a:prstClr val="black"/>
              </a:solidFill>
              <a:latin typeface="Rockwell" panose="02060603020205020403" pitchFamily="18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995625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332509"/>
            <a:ext cx="9144000" cy="1177636"/>
          </a:xfrm>
        </p:spPr>
        <p:txBody>
          <a:bodyPr>
            <a:normAutofit fontScale="90000"/>
          </a:bodyPr>
          <a:lstStyle/>
          <a:p>
            <a:r>
              <a:rPr lang="fr-FR" sz="4000" b="1" dirty="0">
                <a:solidFill>
                  <a:srgbClr val="FF0000"/>
                </a:solidFill>
                <a:latin typeface="Times New Roman" panose="02020603050405020304" pitchFamily="18" charset="0"/>
                <a:ea typeface="Rockwell" panose="02060603020205020403" pitchFamily="18" charset="0"/>
                <a:cs typeface="Times New Roman" panose="02020603050405020304" pitchFamily="18" charset="0"/>
              </a:rPr>
              <a:t>II - LES SIGNES </a:t>
            </a:r>
            <a:r>
              <a:rPr lang="fr-FR" sz="4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Rockwell" panose="02060603020205020403" pitchFamily="18" charset="0"/>
                <a:cs typeface="Times New Roman" panose="02020603050405020304" pitchFamily="18" charset="0"/>
              </a:rPr>
              <a:t>FONCTIONNELS </a:t>
            </a:r>
            <a:r>
              <a:rPr lang="fr-FR" sz="4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Rockwell" panose="02060603020205020403" pitchFamily="18" charset="0"/>
                <a:cs typeface="Times New Roman" panose="02020603050405020304" pitchFamily="18" charset="0"/>
              </a:rPr>
              <a:t>3/20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387927" y="1690255"/>
            <a:ext cx="10280073" cy="4308763"/>
          </a:xfrm>
        </p:spPr>
        <p:txBody>
          <a:bodyPr>
            <a:normAutofit/>
          </a:bodyPr>
          <a:lstStyle/>
          <a:p>
            <a:pPr marL="342900" lvl="0" indent="-342900" algn="just" defTabSz="914400">
              <a:lnSpc>
                <a:spcPct val="115000"/>
              </a:lnSpc>
              <a:buFont typeface="Wingdings" panose="05000000000000000000" pitchFamily="2" charset="2"/>
              <a:buChar char=""/>
            </a:pPr>
            <a:r>
              <a:rPr lang="fr-FR" sz="2800" dirty="0">
                <a:solidFill>
                  <a:srgbClr val="000000"/>
                </a:solidFill>
                <a:latin typeface="Times New Roman" panose="02020603050405020304" pitchFamily="18" charset="0"/>
                <a:ea typeface="Rockwell" panose="02060603020205020403" pitchFamily="18" charset="0"/>
                <a:cs typeface="Times New Roman" panose="02020603050405020304" pitchFamily="18" charset="0"/>
              </a:rPr>
              <a:t>P</a:t>
            </a:r>
            <a:r>
              <a:rPr lang="fr-FR" sz="2800" b="1" dirty="0">
                <a:solidFill>
                  <a:srgbClr val="000000"/>
                </a:solidFill>
                <a:latin typeface="Times New Roman" panose="02020603050405020304" pitchFamily="18" charset="0"/>
                <a:ea typeface="Rockwell" panose="02060603020205020403" pitchFamily="18" charset="0"/>
                <a:cs typeface="Times New Roman" panose="02020603050405020304" pitchFamily="18" charset="0"/>
              </a:rPr>
              <a:t>esanteur lombaire</a:t>
            </a:r>
            <a:endParaRPr lang="fr-FR" sz="2800" dirty="0">
              <a:solidFill>
                <a:prstClr val="black"/>
              </a:solidFill>
              <a:latin typeface="Rockwell" panose="02060603020205020403" pitchFamily="18" charset="0"/>
              <a:ea typeface="Rockwell" panose="02060603020205020403" pitchFamily="18" charset="0"/>
              <a:cs typeface="Times New Roman" panose="02020603050405020304" pitchFamily="18" charset="0"/>
            </a:endParaRPr>
          </a:p>
          <a:p>
            <a:pPr marL="342900" lvl="0" indent="-342900" algn="just" defTabSz="914400">
              <a:lnSpc>
                <a:spcPct val="115000"/>
              </a:lnSpc>
              <a:buFont typeface="Comic Sans MS" panose="030F0702030302020204" pitchFamily="66" charset="0"/>
              <a:buChar char="-"/>
            </a:pPr>
            <a:r>
              <a:rPr lang="fr-FR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Douleur moins intense, continue,</a:t>
            </a:r>
            <a:endParaRPr lang="fr-FR" sz="2800" dirty="0">
              <a:solidFill>
                <a:prstClr val="black"/>
              </a:solidFill>
              <a:latin typeface="Rockwell" panose="02060603020205020403" pitchFamily="18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342900" lvl="0" indent="-342900" algn="just" defTabSz="914400">
              <a:lnSpc>
                <a:spcPct val="115000"/>
              </a:lnSpc>
              <a:buFont typeface="Comic Sans MS" panose="030F0702030302020204" pitchFamily="66" charset="0"/>
              <a:buChar char="-"/>
            </a:pPr>
            <a:r>
              <a:rPr lang="fr-FR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Parfois isolée</a:t>
            </a:r>
            <a:endParaRPr lang="fr-FR" sz="2800" dirty="0">
              <a:solidFill>
                <a:prstClr val="black"/>
              </a:solidFill>
              <a:latin typeface="Rockwell" panose="02060603020205020403" pitchFamily="18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342900" lvl="0" indent="-342900" algn="just" defTabSz="914400">
              <a:lnSpc>
                <a:spcPct val="115000"/>
              </a:lnSpc>
              <a:buFont typeface="Comic Sans MS" panose="030F0702030302020204" pitchFamily="66" charset="0"/>
              <a:buChar char="-"/>
            </a:pPr>
            <a:r>
              <a:rPr lang="fr-FR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Unilatérale, exacerbée au palper profond de la fosse lombaire</a:t>
            </a:r>
            <a:endParaRPr lang="fr-FR" sz="2800" dirty="0">
              <a:solidFill>
                <a:prstClr val="black"/>
              </a:solidFill>
              <a:latin typeface="Rockwell" panose="02060603020205020403" pitchFamily="18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342900" lvl="0" indent="-342900" algn="just" defTabSz="914400">
              <a:lnSpc>
                <a:spcPct val="115000"/>
              </a:lnSpc>
              <a:buFont typeface="Comic Sans MS" panose="030F0702030302020204" pitchFamily="66" charset="0"/>
              <a:buChar char="-"/>
            </a:pPr>
            <a:r>
              <a:rPr lang="fr-FR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Associée à des signes urinaires.</a:t>
            </a:r>
            <a:endParaRPr lang="fr-FR" sz="2800" dirty="0">
              <a:solidFill>
                <a:prstClr val="black"/>
              </a:solidFill>
              <a:latin typeface="Rockwell" panose="02060603020205020403" pitchFamily="18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74474449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INFAS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 Black-Arial">
      <a:majorFont>
        <a:latin typeface="Arial Black" panose="020B0A04020102020204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468</TotalTime>
  <Words>1474</Words>
  <Application>Microsoft Office PowerPoint</Application>
  <PresentationFormat>Grand écran</PresentationFormat>
  <Paragraphs>218</Paragraphs>
  <Slides>40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8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40</vt:i4>
      </vt:variant>
    </vt:vector>
  </HeadingPairs>
  <TitlesOfParts>
    <vt:vector size="49" baseType="lpstr">
      <vt:lpstr>Arial</vt:lpstr>
      <vt:lpstr>Arial Black</vt:lpstr>
      <vt:lpstr>Calibri</vt:lpstr>
      <vt:lpstr>Comic Sans MS</vt:lpstr>
      <vt:lpstr>Rockwell</vt:lpstr>
      <vt:lpstr>Symbol</vt:lpstr>
      <vt:lpstr>Times New Roman</vt:lpstr>
      <vt:lpstr>Wingdings</vt:lpstr>
      <vt:lpstr>Thème Office</vt:lpstr>
      <vt:lpstr> SEMIOLOGIE DES PATHOLOGIES MEDICALES  Filière, LICENCE 1, Semestre 1. </vt:lpstr>
      <vt:lpstr>CHAPITRE V: SEMIOLOGIE PATHOLOGIES EN URO NEPHROLOGIE</vt:lpstr>
      <vt:lpstr>I – GENERALITES 1/4</vt:lpstr>
      <vt:lpstr>I – GENERALITES 2/4</vt:lpstr>
      <vt:lpstr>I – GENERALITES 3/ 4</vt:lpstr>
      <vt:lpstr>I – GENERALITES 4/4</vt:lpstr>
      <vt:lpstr>II - LES SIGNES FONCTIONNELS 1/20</vt:lpstr>
      <vt:lpstr>II - LES SIGNES FONCTIONNELS 2/20</vt:lpstr>
      <vt:lpstr>II - LES SIGNES FONCTIONNELS 3/20</vt:lpstr>
      <vt:lpstr>II - LES SIGNES FONCTIONNELS 4/20</vt:lpstr>
      <vt:lpstr>II - LES SIGNES FONCTIONNELS 5/20</vt:lpstr>
      <vt:lpstr>II - LES SIGNES FONCTIONNELS 6/20</vt:lpstr>
      <vt:lpstr>II - LES SIGNES FONCTIONNELS 7/20</vt:lpstr>
      <vt:lpstr>II - LES SIGNES FONCTIONNELS 8/20</vt:lpstr>
      <vt:lpstr>II - LES SIGNES FONCTIONNELS 9/20</vt:lpstr>
      <vt:lpstr>II - LES SIGNES FONCTIONNELS 10/20</vt:lpstr>
      <vt:lpstr>II - LES SIGNES FONCTIONNELS 11/20</vt:lpstr>
      <vt:lpstr>II - LES SIGNES FONCTIONNELS 12/20</vt:lpstr>
      <vt:lpstr>II - LES SIGNES FONCTIONNELS 13/20</vt:lpstr>
      <vt:lpstr>II - LES SIGNES FONCTIONNELS14/20</vt:lpstr>
      <vt:lpstr>II - LES SIGNES FONCTIONNELS 15/20</vt:lpstr>
      <vt:lpstr>II - LES SIGNES FONCTIONNELS 16/20</vt:lpstr>
      <vt:lpstr>II - LES SIGNES FONCTIONNELS 17/20</vt:lpstr>
      <vt:lpstr>II - LES SIGNES FONCTIONNELS 18/20</vt:lpstr>
      <vt:lpstr>II - LES SIGNES FONCTIONNELS 19/20</vt:lpstr>
      <vt:lpstr>II - LES SIGNES FONCTIONNELS 20/20</vt:lpstr>
      <vt:lpstr>III. LES SIGNES PHYSIQUES</vt:lpstr>
      <vt:lpstr>III. LES SIGNES PHYSIQUES</vt:lpstr>
      <vt:lpstr>III. LES SIGNES PHYSIQUES</vt:lpstr>
      <vt:lpstr>III. LES SIGNES PHYSIQUES</vt:lpstr>
      <vt:lpstr>CHAPITRE VI : SEMIOLOGIE EN RHUMATOLOGIE</vt:lpstr>
      <vt:lpstr>I.  GENERALITES</vt:lpstr>
      <vt:lpstr>II. SIGNES FONCTIONNELS</vt:lpstr>
      <vt:lpstr>II. SIGNES FONCTIONNELS</vt:lpstr>
      <vt:lpstr>SIGNES FONCTIONNELS</vt:lpstr>
      <vt:lpstr>III. SIGNES PHYSIQUES</vt:lpstr>
      <vt:lpstr>III. SIGNES PHYSIQUES</vt:lpstr>
      <vt:lpstr>III. SIGNES PHYSIQUES</vt:lpstr>
      <vt:lpstr>III. SIGNES PHYSIQUES</vt:lpstr>
      <vt:lpstr>CONCLUSION</vt:lpstr>
    </vt:vector>
  </TitlesOfParts>
  <Company>SACC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Maher Fattouh</dc:creator>
  <cp:lastModifiedBy>HP PC</cp:lastModifiedBy>
  <cp:revision>51</cp:revision>
  <dcterms:created xsi:type="dcterms:W3CDTF">2018-07-17T00:49:38Z</dcterms:created>
  <dcterms:modified xsi:type="dcterms:W3CDTF">2021-03-07T23:07:40Z</dcterms:modified>
</cp:coreProperties>
</file>