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0"/>
  </p:notesMasterIdLst>
  <p:sldIdLst>
    <p:sldId id="816" r:id="rId3"/>
    <p:sldId id="1134" r:id="rId4"/>
    <p:sldId id="1135" r:id="rId5"/>
    <p:sldId id="1136" r:id="rId6"/>
    <p:sldId id="1137" r:id="rId7"/>
    <p:sldId id="1138" r:id="rId8"/>
    <p:sldId id="1139" r:id="rId9"/>
    <p:sldId id="1140" r:id="rId10"/>
    <p:sldId id="1141" r:id="rId11"/>
    <p:sldId id="1142" r:id="rId12"/>
    <p:sldId id="1143" r:id="rId13"/>
    <p:sldId id="1144" r:id="rId14"/>
    <p:sldId id="1145" r:id="rId15"/>
    <p:sldId id="1146" r:id="rId16"/>
    <p:sldId id="1147" r:id="rId17"/>
    <p:sldId id="1148" r:id="rId18"/>
    <p:sldId id="1149" r:id="rId19"/>
    <p:sldId id="1150" r:id="rId20"/>
    <p:sldId id="1151" r:id="rId21"/>
    <p:sldId id="1152" r:id="rId22"/>
    <p:sldId id="1153" r:id="rId23"/>
    <p:sldId id="1154" r:id="rId24"/>
    <p:sldId id="1155" r:id="rId25"/>
    <p:sldId id="1156" r:id="rId26"/>
    <p:sldId id="1157" r:id="rId27"/>
    <p:sldId id="1158" r:id="rId28"/>
    <p:sldId id="1159" r:id="rId29"/>
    <p:sldId id="1160" r:id="rId30"/>
    <p:sldId id="1161" r:id="rId31"/>
    <p:sldId id="1162" r:id="rId32"/>
    <p:sldId id="1163" r:id="rId33"/>
    <p:sldId id="1164" r:id="rId34"/>
    <p:sldId id="1165" r:id="rId35"/>
    <p:sldId id="1166" r:id="rId36"/>
    <p:sldId id="1167" r:id="rId37"/>
    <p:sldId id="1168" r:id="rId38"/>
    <p:sldId id="1169" r:id="rId39"/>
    <p:sldId id="1170" r:id="rId40"/>
    <p:sldId id="1171" r:id="rId41"/>
    <p:sldId id="1172" r:id="rId42"/>
    <p:sldId id="1173" r:id="rId43"/>
    <p:sldId id="1174" r:id="rId44"/>
    <p:sldId id="1175" r:id="rId45"/>
    <p:sldId id="1176" r:id="rId46"/>
    <p:sldId id="1177" r:id="rId47"/>
    <p:sldId id="1178" r:id="rId48"/>
    <p:sldId id="1179" r:id="rId49"/>
    <p:sldId id="1180" r:id="rId50"/>
    <p:sldId id="1181" r:id="rId51"/>
    <p:sldId id="1182" r:id="rId52"/>
    <p:sldId id="1183" r:id="rId53"/>
    <p:sldId id="1184" r:id="rId54"/>
    <p:sldId id="1185" r:id="rId55"/>
    <p:sldId id="1186" r:id="rId56"/>
    <p:sldId id="1187" r:id="rId57"/>
    <p:sldId id="1188" r:id="rId58"/>
    <p:sldId id="1189" r:id="rId59"/>
    <p:sldId id="1190" r:id="rId61"/>
    <p:sldId id="1191" r:id="rId62"/>
    <p:sldId id="1192" r:id="rId63"/>
    <p:sldId id="1193" r:id="rId64"/>
    <p:sldId id="1194" r:id="rId65"/>
    <p:sldId id="1195" r:id="rId66"/>
    <p:sldId id="1196" r:id="rId67"/>
    <p:sldId id="1197" r:id="rId68"/>
    <p:sldId id="1198" r:id="rId69"/>
    <p:sldId id="1199" r:id="rId70"/>
    <p:sldId id="1200" r:id="rId71"/>
    <p:sldId id="1201" r:id="rId72"/>
    <p:sldId id="1202" r:id="rId73"/>
    <p:sldId id="1203" r:id="rId74"/>
    <p:sldId id="1204" r:id="rId75"/>
    <p:sldId id="1205" r:id="rId76"/>
    <p:sldId id="1206" r:id="rId77"/>
    <p:sldId id="1207" r:id="rId78"/>
    <p:sldId id="1208" r:id="rId79"/>
    <p:sldId id="1209" r:id="rId80"/>
    <p:sldId id="1210" r:id="rId81"/>
    <p:sldId id="1211" r:id="rId82"/>
    <p:sldId id="1212" r:id="rId83"/>
    <p:sldId id="1398" r:id="rId8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FFCCCC"/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7" Type="http://schemas.openxmlformats.org/officeDocument/2006/relationships/tableStyles" Target="tableStyles.xml"/><Relationship Id="rId86" Type="http://schemas.openxmlformats.org/officeDocument/2006/relationships/viewProps" Target="viewProps.xml"/><Relationship Id="rId85" Type="http://schemas.openxmlformats.org/officeDocument/2006/relationships/presProps" Target="presProps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6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5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F0FC3-F4D7-4209-A14E-2B96978F1D67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D8C2E1-3C4F-4AAD-9A32-A1B50F3A9884}" type="datetimeFigureOut">
              <a:rPr lang="fr-FR" smtClean="0"/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989722A-4ADA-4315-8D24-9CB1334FCE42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</p:spPr>
        <p:txBody>
          <a:bodyPr/>
          <a:lstStyle/>
          <a:p>
            <a:fld id="{C69FB2F6-4493-4B9A-A304-9F2AADFBD5E3}" type="datetimeFigureOut">
              <a:rPr lang="fr-FR" smtClean="0"/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F2C1BA-0A26-4E80-B121-D3F8DD3366E0}" type="slidenum">
              <a:rPr lang="fr-FR" smtClean="0"/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  <a:endParaRPr lang="fr-FR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D00587D9-4EA9-442F-ABF1-BB1844FAE92F}" type="slidenum">
              <a:rPr lang="fr-FR"/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  <a:endParaRPr lang="fr-FR" dirty="0"/>
          </a:p>
          <a:p>
            <a:pPr lvl="1"/>
            <a:r>
              <a:rPr lang="fr-FR" dirty="0"/>
              <a:t>Deuxième niveau</a:t>
            </a:r>
            <a:endParaRPr lang="fr-FR" dirty="0"/>
          </a:p>
          <a:p>
            <a:pPr lvl="2"/>
            <a:r>
              <a:rPr lang="fr-FR" dirty="0"/>
              <a:t>Troisième niveau</a:t>
            </a:r>
            <a:endParaRPr lang="fr-FR" dirty="0"/>
          </a:p>
          <a:p>
            <a:pPr lvl="3"/>
            <a:r>
              <a:rPr lang="fr-FR" dirty="0"/>
              <a:t>Quatrième niveau</a:t>
            </a:r>
            <a:endParaRPr lang="fr-FR" dirty="0"/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anose="020B0A04020102020204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anose="020B0A04020102020204" pitchFamily="34" charset="0"/>
              </a:rPr>
              <a:t> de Marseille, 18 BP 720 Abidjan 18, Tel.: (225) 21005660 / 21001906 – Email: info@infas.ci – site web: www.infas.ci</a:t>
            </a:r>
            <a:endParaRPr lang="fr-FR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1400" dirty="0">
                <a:solidFill>
                  <a:schemeClr val="bg1"/>
                </a:solidFill>
                <a:latin typeface="Arial Black" panose="020B0A04020102020204" pitchFamily="34" charset="0"/>
              </a:rPr>
              <a:t>INSTITUT NATIONAL DE FORMATION DES AGENTS DE SANTE - INFAS </a:t>
            </a:r>
            <a:endParaRPr lang="fr-FR" sz="1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Image 8" descr="b"/>
          <p:cNvPicPr/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NULL" TargetMode="External"/><Relationship Id="rId2" Type="http://schemas.openxmlformats.org/officeDocument/2006/relationships/image" Target="../media/image16.png"/><Relationship Id="rId1" Type="http://schemas.openxmlformats.org/officeDocument/2006/relationships/hyperlink" Target="http://radiographics.rsna.org/content/27/5/1255/F5.expansion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NULL" TargetMode="External"/><Relationship Id="rId2" Type="http://schemas.openxmlformats.org/officeDocument/2006/relationships/image" Target="../media/image19.png"/><Relationship Id="rId1" Type="http://schemas.openxmlformats.org/officeDocument/2006/relationships/hyperlink" Target="http://radiographics.rsna.org/content/20/2/449/F7.large.jpg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1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5.jpeg"/><Relationship Id="rId2" Type="http://schemas.openxmlformats.org/officeDocument/2006/relationships/hyperlink" Target="http://fr.academic.ru/pictures/frwiki/73/IDR+.jpg" TargetMode="External"/><Relationship Id="rId1" Type="http://schemas.openxmlformats.org/officeDocument/2006/relationships/image" Target="../media/image24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9.jpe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1"/>
          <a:srcRect t="10218"/>
          <a:stretch>
            <a:fillRect/>
          </a:stretch>
        </p:blipFill>
        <p:spPr>
          <a:xfrm>
            <a:off x="0" y="3805897"/>
            <a:ext cx="5223510" cy="30521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7365" y="3904615"/>
            <a:ext cx="5015230" cy="2089150"/>
          </a:xfrm>
          <a:prstGeom prst="rect">
            <a:avLst/>
          </a:prstGeom>
          <a:ln w="57150">
            <a:solidFill>
              <a:schemeClr val="accent2"/>
            </a:solidFill>
          </a:ln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Unité </a:t>
            </a:r>
            <a:r>
              <a:rPr lang="fr-F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pédagogique de </a:t>
            </a: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soins Infirmiers en Médecine</a:t>
            </a:r>
            <a:endParaRPr lang="fr-F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fr-FR" sz="3000" dirty="0">
                <a:latin typeface="Arial" panose="020B0604020202020204" pitchFamily="34" charset="0"/>
                <a:cs typeface="Arial" panose="020B0604020202020204" pitchFamily="34" charset="0"/>
              </a:rPr>
              <a:t>INFAS ABIDJAN</a:t>
            </a:r>
            <a:endParaRPr lang="fr-FR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1896020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319405" y="1994535"/>
            <a:ext cx="11553190" cy="1811655"/>
          </a:xfrm>
          <a:prstGeom prst="rect">
            <a:avLst/>
          </a:prstGeom>
          <a:noFill/>
          <a:ln w="76200"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</a:gradFill>
          </a:ln>
        </p:spPr>
        <p:txBody>
          <a:bodyPr wrap="square" rtlCol="0" anchor="t">
            <a:noAutofit/>
          </a:bodyPr>
          <a:p>
            <a:pPr algn="ctr"/>
            <a:r>
              <a:rPr lang="fr-FR" sz="4000">
                <a:latin typeface="Arial Black" panose="020B0A04020102020204" pitchFamily="34" charset="0"/>
                <a:cs typeface="Arial Black" panose="020B0A04020102020204" pitchFamily="34" charset="0"/>
                <a:sym typeface="+mn-ea"/>
              </a:rPr>
              <a:t>SOINS INFIRMIERS DANS </a:t>
            </a:r>
            <a:br>
              <a:rPr lang="fr-FR" sz="4000">
                <a:latin typeface="Arial Black" panose="020B0A04020102020204" pitchFamily="34" charset="0"/>
                <a:cs typeface="Arial Black" panose="020B0A04020102020204" pitchFamily="34" charset="0"/>
                <a:sym typeface="+mn-ea"/>
              </a:rPr>
            </a:br>
            <a:r>
              <a:rPr lang="fr-FR" sz="4000">
                <a:latin typeface="Arial Black" panose="020B0A04020102020204" pitchFamily="34" charset="0"/>
                <a:cs typeface="Arial Black" panose="020B0A04020102020204" pitchFamily="34" charset="0"/>
                <a:sym typeface="+mn-ea"/>
              </a:rPr>
              <a:t>LES PATHOLOGIES </a:t>
            </a:r>
            <a:br>
              <a:rPr lang="fr-FR" sz="4000">
                <a:latin typeface="Arial Black" panose="020B0A04020102020204" pitchFamily="34" charset="0"/>
                <a:cs typeface="Arial Black" panose="020B0A04020102020204" pitchFamily="34" charset="0"/>
                <a:sym typeface="+mn-ea"/>
              </a:rPr>
            </a:br>
            <a:r>
              <a:rPr lang="fr-FR" sz="4000">
                <a:latin typeface="Arial Black" panose="020B0A04020102020204" pitchFamily="34" charset="0"/>
                <a:cs typeface="Arial Black" panose="020B0A04020102020204" pitchFamily="34" charset="0"/>
                <a:sym typeface="+mn-ea"/>
              </a:rPr>
              <a:t>BRONCHIQUES ET RESPIRATOIRES</a:t>
            </a:r>
            <a:endParaRPr lang="fr-FR" sz="4000">
              <a:latin typeface="Arial Black" panose="020B0A04020102020204" pitchFamily="34" charset="0"/>
              <a:cs typeface="Arial Black" panose="020B0A040201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50360" y="101600"/>
            <a:ext cx="3434080" cy="73152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cs typeface="Arial Black" panose="020B0A04020102020204" pitchFamily="34" charset="0"/>
              </a:rPr>
              <a:t>HISTORIQUE</a:t>
            </a:r>
            <a:endParaRPr lang="en-US" sz="3600" b="1" dirty="0" smtClean="0">
              <a:cs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215" y="713105"/>
            <a:ext cx="11342370" cy="5518150"/>
          </a:xfrm>
        </p:spPr>
        <p:txBody>
          <a:bodyPr>
            <a:noAutofit/>
          </a:bodyPr>
          <a:lstStyle/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fr-FR" baseline="50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siècle av. JC :Grecs la nommaient « phtisie », c’est à dire une consomption, la comparant à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 intérieur qui brûlait les viscères.  </a:t>
            </a:r>
            <a:r>
              <a:rPr lang="fr-FR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phtysie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Hippocrate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1882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Robert Koch identifie le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bacille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1921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première vaccination par le BCG (Calmette et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Guérin)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 du 20</a:t>
            </a:r>
            <a:r>
              <a:rPr lang="fr-FR" baseline="50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siècle : développement d’ATB efficaces (streptomycine 1943, rifampicine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1963)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années 1980 : réémergence de la maladie 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co-infection VIH/TB, bacilles multi résistant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19120" y="224790"/>
            <a:ext cx="3090545" cy="734060"/>
          </a:xfrm>
        </p:spPr>
        <p:txBody>
          <a:bodyPr>
            <a:normAutofit/>
          </a:bodyPr>
          <a:lstStyle/>
          <a:p>
            <a:r>
              <a:rPr lang="fr-FR" sz="4200" spc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I-Définition </a:t>
            </a:r>
            <a:endParaRPr lang="fr-FR" sz="4200" spc="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2100" y="1492885"/>
            <a:ext cx="6842125" cy="33820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32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maladie infectieuse, contagieuse,</a:t>
            </a:r>
            <a:endParaRPr lang="fr-FR" sz="3200" dirty="0" smtClean="0"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32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endémique </a:t>
            </a:r>
            <a:r>
              <a:rPr lang="fr-FR" sz="32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et cosmopolite </a:t>
            </a:r>
            <a:endParaRPr lang="fr-FR" sz="3200" dirty="0" smtClean="0"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32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 guérissable </a:t>
            </a:r>
            <a:endParaRPr lang="fr-FR" sz="3200" dirty="0">
              <a:latin typeface="Arial Rounded MT Bold" panose="020F0704030504030204" pitchFamily="34" charset="0"/>
              <a:ea typeface="Calibri" panose="020F0502020204030204" charset="0"/>
              <a:cs typeface="Times New Roman" panose="0202060305040502030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charset="0"/>
              <a:buChar char="-"/>
              <a:tabLst>
                <a:tab pos="457200" algn="l"/>
              </a:tabLst>
            </a:pPr>
            <a:endParaRPr lang="fr-FR" sz="1200" dirty="0">
              <a:latin typeface="Calibri" panose="020F05020202040302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fr-FR" sz="1600" dirty="0">
              <a:effectLst/>
              <a:latin typeface="Calibri" panose="020F0502020204030204" charset="0"/>
              <a:ea typeface="Calibri" panose="020F0502020204030204" charset="0"/>
              <a:cs typeface="Times New Roman" panose="02020603050405020304" charset="0"/>
            </a:endParaRPr>
          </a:p>
        </p:txBody>
      </p:sp>
      <p:pic>
        <p:nvPicPr>
          <p:cNvPr id="13" name="Image 12" descr="Pulmonaire Et Pit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817485" y="1651000"/>
            <a:ext cx="41973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3210" y="363855"/>
            <a:ext cx="3597275" cy="80835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7375" y="1172210"/>
            <a:ext cx="10603865" cy="4632325"/>
          </a:xfrm>
        </p:spPr>
        <p:txBody>
          <a:bodyPr>
            <a:normAutofit/>
          </a:bodyPr>
          <a:lstStyle/>
          <a:p>
            <a:pPr marL="0" lvl="0" indent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en-US" sz="2800" b="1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Incidence</a:t>
            </a:r>
            <a:endParaRPr lang="fr-FR" sz="2800" b="1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q"/>
            </a:pPr>
            <a:r>
              <a:rPr lang="fr-FR" sz="28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Mondiale</a:t>
            </a:r>
            <a:endParaRPr lang="fr-FR" sz="2800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incidence 8,8 millions en 2010 (=128 cas/100 000)</a:t>
            </a:r>
            <a:endParaRPr lang="fr-FR" sz="2800" dirty="0" smtClean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Pays en voie de développement +++ (Asie, Afrique…)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fr-FR" sz="2800" dirty="0" smtClean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co-infection </a:t>
            </a: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TB/VIH +++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- 1,1 millions de décès en 2010  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07139" y="363877"/>
            <a:ext cx="5470945" cy="962648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EPIDEMIOLOGIE(2)</a:t>
            </a:r>
            <a:endParaRPr lang="en-US" sz="36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6915" y="1492250"/>
            <a:ext cx="9766300" cy="306768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 Côte d’ivoire (Mars 2009):sur 24 047 cas dépistés 15 292 (63%) de formes contagieuses</a:t>
            </a:r>
            <a:endParaRPr lang="fr-FR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nombre de nouveaux cas augmente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de 10% chaque année.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5650" y="314960"/>
            <a:ext cx="4070350" cy="69596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EPIDEMIOLOGIE(3)</a:t>
            </a:r>
            <a:endParaRPr lang="en-US" sz="28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4080" y="1110615"/>
            <a:ext cx="10174605" cy="463677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En Côte d’Ivoire (OMS 2016) : 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une incidence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de 153 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cas pour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100.000 habitants et de 21.710 déclarés au total pour la même année, toutes formes 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confondues.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une mortalité estimée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à 23 pour 100.000 habitants en excluant les cas de co-infection VIH + tuberculose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,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fr-FR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07565" y="410845"/>
            <a:ext cx="4529455" cy="81915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EPIDEMIOLOGIE(4)</a:t>
            </a:r>
            <a:endParaRPr lang="en-US" sz="32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1030" y="1229995"/>
            <a:ext cx="10228580" cy="402336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et de 12 pour 100.000 habitants uniquement pour les </a:t>
            </a:r>
            <a:r>
              <a:rPr lang="fr-FR" sz="2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co-infections</a:t>
            </a: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VIH + tuberculose.</a:t>
            </a:r>
            <a:endParaRPr lang="fr-FR" sz="2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 nombre total de cas de tuberculose déclarés est passé « de </a:t>
            </a:r>
            <a:r>
              <a:rPr lang="fr-FR" sz="28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21.710</a:t>
            </a: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en 2016 à </a:t>
            </a:r>
            <a:r>
              <a:rPr lang="fr-FR" sz="2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21.309</a:t>
            </a: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en 2017 », </a:t>
            </a:r>
            <a:endParaRPr lang="fr-FR" sz="2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sur ce total recensé, 47 % vivent à Abidjan</a:t>
            </a:r>
            <a:endParaRPr lang="fr-FR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7325" y="236220"/>
            <a:ext cx="4156710" cy="75755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EPIDEMIOLOGIE(5)</a:t>
            </a:r>
            <a:endParaRPr lang="en-US" sz="32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9610" y="993775"/>
            <a:ext cx="10197465" cy="4881880"/>
          </a:xfrm>
        </p:spPr>
        <p:txBody>
          <a:bodyPr>
            <a:normAutofit fontScale="85000"/>
          </a:bodyPr>
          <a:lstStyle/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33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2- </a:t>
            </a:r>
            <a:r>
              <a:rPr lang="fr-FR" sz="33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Localisation</a:t>
            </a:r>
            <a:endParaRPr lang="fr-FR" sz="33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sz="33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</a:t>
            </a:r>
            <a:r>
              <a:rPr lang="fr-FR" sz="33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ocalisation </a:t>
            </a:r>
            <a:r>
              <a:rPr lang="fr-FR" sz="33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multiple</a:t>
            </a: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:</a:t>
            </a:r>
            <a:endParaRPr lang="fr-FR" sz="33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Localisation </a:t>
            </a:r>
            <a:r>
              <a:rPr lang="fr-FR" sz="3300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principale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: poumon (Tbc pulmonaire).</a:t>
            </a:r>
            <a:endParaRPr lang="fr-FR" sz="33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ocalisation osseuse : os (ou </a:t>
            </a: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mal de 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POTT).</a:t>
            </a:r>
            <a:endParaRPr lang="fr-FR" sz="33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ocalisation rénale ou </a:t>
            </a:r>
            <a:r>
              <a:rPr lang="fr-FR" sz="33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génitale </a:t>
            </a:r>
            <a:r>
              <a:rPr lang="fr-FR" sz="33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avec hématurie: reins, organes génitaux (Tbc urogénitale)</a:t>
            </a:r>
            <a:endParaRPr lang="fr-FR" sz="33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fr-FR" sz="3300" dirty="0" smtClean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98775" y="247015"/>
            <a:ext cx="5386705" cy="709295"/>
          </a:xfrm>
        </p:spPr>
        <p:txBody>
          <a:bodyPr>
            <a:noAutofit/>
          </a:bodyPr>
          <a:lstStyle/>
          <a:p>
            <a:pPr marL="91440" lvl="0" indent="-91440">
              <a:lnSpc>
                <a:spcPct val="115000"/>
              </a:lnSpc>
              <a:spcBef>
                <a:spcPts val="1200"/>
              </a:spcBef>
            </a:pPr>
            <a:r>
              <a:rPr lang="fr-FR" sz="3200" b="1" spc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EPIDEMIOLOGIE(6)</a:t>
            </a:r>
            <a:endParaRPr lang="fr-FR" sz="3200" b="1" spc="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9610" y="1165225"/>
            <a:ext cx="10323830" cy="4732655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None/>
              <a:tabLst>
                <a:tab pos="457200" algn="l"/>
              </a:tabLst>
            </a:pPr>
            <a:r>
              <a:rPr lang="en-US" sz="4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Localisation (suite)</a:t>
            </a:r>
            <a:endParaRPr lang="fr-FR" sz="400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fr-FR" sz="4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La Tbc génitale: contagieuse et </a:t>
            </a:r>
            <a:r>
              <a:rPr lang="fr-FR" sz="4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peut entraîner la </a:t>
            </a:r>
            <a:r>
              <a:rPr lang="fr-FR" sz="4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stérilité.</a:t>
            </a:r>
            <a:endParaRPr lang="fr-FR" sz="4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40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Cerveau</a:t>
            </a:r>
            <a:r>
              <a:rPr lang="fr-FR" sz="4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: Tbc  du cerveau</a:t>
            </a:r>
            <a:endParaRPr lang="fr-FR" sz="4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4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Localisation dans toutes les Séreuses: (plèvre, le péricarde, le péritoine)</a:t>
            </a:r>
            <a:endParaRPr lang="fr-FR" sz="4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40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Les méningites tuberculeuses.</a:t>
            </a:r>
            <a:endParaRPr lang="fr-FR" sz="40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90675" y="333375"/>
            <a:ext cx="6483350" cy="96266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AGENTS PATHOGENES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6510" y="1151861"/>
            <a:ext cx="11425791" cy="4786308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Provoquée par bactéries famille Mycobactérie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Complexe </a:t>
            </a:r>
            <a:r>
              <a:rPr lang="fr-FR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tuberculosis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(7 espèces)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espèces responsables des TB humaines : 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Mycobacterium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tuberculosis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hominis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(=bacille de </a:t>
            </a:r>
            <a:r>
              <a:rPr lang="fr-FR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Koch. BK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1882)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Mycobacterium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bovis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7855" y="146685"/>
            <a:ext cx="6308090" cy="80200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PATHOGENES/CAUSAUX</a:t>
            </a:r>
            <a:endParaRPr lang="en-US" sz="28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9052" y="1380870"/>
            <a:ext cx="9647546" cy="3807515"/>
          </a:xfrm>
        </p:spPr>
        <p:txBody>
          <a:bodyPr>
            <a:norm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sz="3025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Mycobacterium</a:t>
            </a:r>
            <a:r>
              <a:rPr lang="fr-FR" sz="302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025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africanum</a:t>
            </a:r>
            <a:r>
              <a:rPr lang="fr-FR" sz="302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(découvert </a:t>
            </a:r>
            <a:r>
              <a:rPr lang="fr-FR" sz="3025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1968)</a:t>
            </a:r>
            <a:endParaRPr lang="fr-FR" sz="3025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sz="3025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Mycobactérium</a:t>
            </a:r>
            <a:r>
              <a:rPr lang="fr-FR" sz="3025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</a:t>
            </a:r>
            <a:r>
              <a:rPr lang="fr-FR" sz="3025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canetti</a:t>
            </a:r>
            <a:r>
              <a:rPr lang="fr-FR" sz="3025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(essentiellement à </a:t>
            </a:r>
            <a:r>
              <a:rPr lang="fr-FR" sz="3025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Djibouti)</a:t>
            </a:r>
            <a:endParaRPr lang="fr-FR" sz="3025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sz="3025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FR" sz="302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acille intracellulaire facultatif, aérobie strict, </a:t>
            </a:r>
            <a:endParaRPr lang="fr-FR" sz="3025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2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FR" sz="3025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025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cido</a:t>
            </a:r>
            <a:r>
              <a:rPr lang="fr-FR" sz="3025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3025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025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lcoolo-</a:t>
            </a:r>
            <a:r>
              <a:rPr lang="fr-FR" sz="3025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025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3025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sistant</a:t>
            </a:r>
            <a:r>
              <a:rPr lang="fr-FR" sz="3025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02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(BAAR), croissance lente</a:t>
            </a:r>
            <a:endParaRPr lang="fr-FR" sz="3025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endParaRPr lang="fr-FR" sz="3025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E48312"/>
              </a:buClr>
            </a:pPr>
            <a:endParaRPr lang="fr-FR" sz="3025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0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8960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1" y="3118623"/>
            <a:ext cx="6125574" cy="35738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4588" y="2042778"/>
            <a:ext cx="7703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 TUBERCULOSE </a:t>
            </a:r>
            <a:endParaRPr lang="fr-FR" sz="5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771" y="1915887"/>
            <a:ext cx="4296229" cy="2379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3850274811_d1eb9d60bd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8" t="2650" r="10037" b="9920"/>
          <a:stretch>
            <a:fillRect/>
          </a:stretch>
        </p:blipFill>
        <p:spPr bwMode="auto">
          <a:xfrm>
            <a:off x="562610" y="387350"/>
            <a:ext cx="4511675" cy="436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107_bacil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165" y="367030"/>
            <a:ext cx="6073775" cy="438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022606"/>
            <a:ext cx="4898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BAAR au microscope optique</a:t>
            </a:r>
            <a:endParaRPr lang="fr-FR" altLang="fr-FR" sz="24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Coloration de </a:t>
            </a:r>
            <a:r>
              <a:rPr lang="fr-FR" altLang="fr-FR" sz="2400" dirty="0" err="1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Ziehl-Neelsen</a:t>
            </a:r>
            <a:endParaRPr lang="fr-FR" altLang="fr-FR" sz="24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94231" y="4945333"/>
            <a:ext cx="62977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8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BAAR au microscope électronique</a:t>
            </a:r>
            <a:endParaRPr lang="fr-FR" altLang="fr-FR" sz="28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8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Coloration à l’</a:t>
            </a:r>
            <a:r>
              <a:rPr lang="fr-FR" altLang="fr-FR" sz="2800" dirty="0" err="1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auramine</a:t>
            </a:r>
            <a:endParaRPr lang="fr-FR" altLang="fr-FR" sz="28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8205" y="246380"/>
            <a:ext cx="5172710" cy="805180"/>
          </a:xfrm>
        </p:spPr>
        <p:txBody>
          <a:bodyPr>
            <a:normAutofit/>
          </a:bodyPr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PHYSIOPATHOLOGIE (1)</a:t>
            </a:r>
            <a:endParaRPr lang="fr-FR" sz="3200" b="1" spc="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51025" y="1326515"/>
            <a:ext cx="7004685" cy="2988945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None/>
            </a:pPr>
            <a:r>
              <a:rPr lang="fr-FR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1-sources de contamination: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L’homme malade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L’animal malade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39035" y="116840"/>
            <a:ext cx="5454015" cy="911225"/>
          </a:xfrm>
        </p:spPr>
        <p:txBody>
          <a:bodyPr>
            <a:noAutofit/>
          </a:bodyPr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PHYSIOPATHOLOGIE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3725" y="1028065"/>
            <a:ext cx="10474325" cy="4886960"/>
          </a:xfrm>
        </p:spPr>
        <p:txBody>
          <a:bodyPr>
            <a:normAutofit/>
          </a:bodyPr>
          <a:lstStyle/>
          <a:p>
            <a:pPr marL="0" lvl="0" indent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2-Transmission /</a:t>
            </a:r>
            <a:r>
              <a:rPr lang="fr-FR" b="1" i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Mode de </a:t>
            </a:r>
            <a:r>
              <a:rPr lang="fr-FR" b="1" i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contamination</a:t>
            </a:r>
            <a:endParaRPr lang="fr-FR" b="1" i="1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contamination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est interhumaine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aérienne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directe (gouttelettes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sécrétions respiratoires  </a:t>
            </a:r>
            <a:r>
              <a:rPr lang="fr-FR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aérosolisées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émises par un patient  atteint de TB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voie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aérienne indirecte (crachat sec) </a:t>
            </a:r>
            <a:endParaRPr lang="fr-FR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16396" y="410278"/>
            <a:ext cx="6763830" cy="818866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PHYSIOPATHOLOGIE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8020" y="1229360"/>
            <a:ext cx="10351770" cy="4445635"/>
          </a:xfrm>
        </p:spPr>
        <p:txBody>
          <a:bodyPr>
            <a:norm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seules les TB </a:t>
            </a:r>
            <a:r>
              <a:rPr lang="fr-FR" b="1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pulmonaires et génitales</a:t>
            </a:r>
            <a:r>
              <a:rPr lang="fr-FR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sont donc contagieuses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risque plus important de transmission si le patient a un </a:t>
            </a:r>
            <a:r>
              <a:rPr lang="fr-FR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examen direct positif</a:t>
            </a:r>
            <a:r>
              <a:rPr lang="fr-FR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(= est bacillifère)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dans les prélèvements respiratoires (expectoration, aspiration bronchique, tubage gastrique)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5320" y="278765"/>
            <a:ext cx="5320030" cy="749935"/>
          </a:xfrm>
        </p:spPr>
        <p:txBody>
          <a:bodyPr>
            <a:noAutofit/>
          </a:bodyPr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PHYSIOPATHOLOGIE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1835" y="1028700"/>
            <a:ext cx="10902950" cy="4465320"/>
          </a:xfrm>
        </p:spPr>
        <p:txBody>
          <a:bodyPr>
            <a:normAutofit fontScale="25000"/>
          </a:bodyPr>
          <a:lstStyle/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11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voie digestive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: lait </a:t>
            </a: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de vache 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/</a:t>
            </a: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animal </a:t>
            </a: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malade 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;</a:t>
            </a:r>
            <a:endParaRPr lang="fr-FR" sz="1120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11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voie transcutanée(peau) 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: les excoriations</a:t>
            </a:r>
            <a:endParaRPr lang="fr-FR" sz="1120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L’entourage du </a:t>
            </a: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malade est exposé à la maladie.</a:t>
            </a:r>
            <a:endParaRPr lang="fr-FR" sz="112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  <a:buFont typeface="Courier New" panose="02070309020205020404" pitchFamily="49" charset="0"/>
              <a:buChar char="o"/>
            </a:pP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Un tuberculeux non traité </a:t>
            </a:r>
            <a:r>
              <a:rPr lang="fr-FR" sz="1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contaminera </a:t>
            </a: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5 personnes en 2 ans dont 2 vont devenir des tuberculeux et ainsi de suite.</a:t>
            </a:r>
            <a:endParaRPr lang="fr-FR" sz="112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112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</a:t>
            </a:r>
            <a:endParaRPr lang="fr-FR" sz="112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endParaRPr lang="fr-FR" sz="1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74306" y="237815"/>
            <a:ext cx="7454292" cy="769465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PHYSIOPATHOLOGIE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05510" y="803275"/>
            <a:ext cx="10463530" cy="5182870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Lésion primaire</a:t>
            </a:r>
            <a:endParaRPr lang="fr-FR" sz="2800" b="1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pénétration du bacille jusqu’aux alvéoles pulmonaires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phagocytose par les macrophages 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formation du GRANULOME </a:t>
            </a:r>
            <a:r>
              <a:rPr lang="fr-FR" sz="2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épithélioïde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et gigantocellulaire avec nécrose caséeuse au centre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migration éventuelle du bacille vers les relais ganglionnaires et/ou l’ensemble de </a:t>
            </a: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l’organisme</a:t>
            </a:r>
            <a:endParaRPr lang="fr-F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355" y="0"/>
            <a:ext cx="8324850" cy="447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32077" y="4474159"/>
            <a:ext cx="986951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Radiographie pulmonaire de face, primo-infection tuberculeuse</a:t>
            </a:r>
            <a:endParaRPr lang="fr-FR" altLang="fr-FR" sz="2800" b="1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400" b="1" dirty="0" smtClean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nodule </a:t>
            </a:r>
            <a:r>
              <a:rPr lang="fr-FR" altLang="fr-FR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calcifié dans la base droite, trajet </a:t>
            </a:r>
            <a:r>
              <a:rPr lang="fr-FR" altLang="fr-FR" sz="2400" b="1" dirty="0" err="1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lymphangitique</a:t>
            </a:r>
            <a:r>
              <a:rPr lang="fr-FR" altLang="fr-FR" sz="2400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 et adénopathie hilaire droite</a:t>
            </a:r>
            <a:r>
              <a:rPr lang="fr-FR" altLang="fr-FR" sz="24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 </a:t>
            </a:r>
            <a:endParaRPr lang="fr-FR" altLang="fr-FR" sz="24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46380"/>
            <a:ext cx="8419465" cy="832485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3-</a:t>
            </a:r>
            <a:r>
              <a:rPr lang="fr-FR" sz="2800" b="1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Facteurs favorisant l’évolution de la maladie</a:t>
            </a:r>
            <a:endParaRPr lang="fr-FR" sz="2800" b="1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11530" y="1199302"/>
            <a:ext cx="10216714" cy="4459533"/>
          </a:xfrm>
        </p:spPr>
        <p:txBody>
          <a:bodyPr>
            <a:normAutofit/>
          </a:bodyPr>
          <a:lstStyle/>
          <a:p>
            <a:pPr marL="822960" indent="-685800">
              <a:lnSpc>
                <a:spcPct val="16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promiscuité, personnes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sous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alimentés, prisonniers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822960" indent="-685800">
              <a:lnSpc>
                <a:spcPct val="16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avoir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une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IDR(-) et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quantité de BK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respirée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822960" indent="-685800">
              <a:lnSpc>
                <a:spcPct val="16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éthylisme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chronique,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diabète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,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grossesse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,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tabac corticothérapie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au long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cours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822960" indent="-685800">
              <a:lnSpc>
                <a:spcPct val="16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VIH</a:t>
            </a:r>
            <a:endParaRPr lang="fr-FR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fr-FR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3410" y="240665"/>
            <a:ext cx="5618480" cy="84645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MANIFESTATION CLINIQUE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6120" y="1087120"/>
            <a:ext cx="10606405" cy="4464685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1-Définition des concepts</a:t>
            </a:r>
            <a:endParaRPr lang="fr-FR" sz="3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Primo-infection</a:t>
            </a:r>
            <a:r>
              <a:rPr lang="fr-FR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1èr contact avec le bacille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symptomatique ou asymptomatique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tuberculeuse latente (ITL)</a:t>
            </a:r>
            <a:r>
              <a:rPr lang="fr-FR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infection sans signe clinique, bactériologique ou radiologique ;Test tuberculinique +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2945" y="424815"/>
            <a:ext cx="6939280" cy="613410"/>
          </a:xfrm>
        </p:spPr>
        <p:txBody>
          <a:bodyPr/>
          <a:lstStyle/>
          <a:p>
            <a:r>
              <a:rPr lang="en-US" sz="36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Définition des </a:t>
            </a:r>
            <a:r>
              <a:rPr lang="en-US" sz="3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concepts(2)</a:t>
            </a:r>
            <a:endParaRPr lang="en-US" sz="36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4075" y="1183640"/>
            <a:ext cx="10199370" cy="449072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Tuberculose maladie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infection active, présence de signes cliniques, radiologiques et bactériologiques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§"/>
            </a:pP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Index tuberculinique</a:t>
            </a: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: </a:t>
            </a: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nombre </a:t>
            </a: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d’enfants qui en 1 an voit leur IDR devenir spontanément positive.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4839496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INTRODUCTION</a:t>
            </a:r>
            <a:endParaRPr lang="fr-FR" dirty="0">
              <a:latin typeface="Arial Rounded MT Bold" panose="020F07040305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7902" y="1200755"/>
            <a:ext cx="9556206" cy="446798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maladie 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infectieuse </a:t>
            </a:r>
            <a:r>
              <a:rPr lang="fr-FR" sz="2800" b="1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contagieuse provoquée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par une mycobactérie du complexe </a:t>
            </a:r>
            <a:r>
              <a:rPr lang="fr-FR" sz="2800" dirty="0" err="1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tuberculosis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principalement le </a:t>
            </a:r>
            <a:r>
              <a:rPr lang="fr-FR" sz="2800" b="1" dirty="0" err="1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mycobacterium</a:t>
            </a:r>
            <a:r>
              <a:rPr lang="fr-FR" sz="2800" b="1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</a:t>
            </a:r>
            <a:r>
              <a:rPr lang="fr-FR" sz="2800" b="1" dirty="0" err="1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tuberculosis</a:t>
            </a:r>
            <a:r>
              <a:rPr lang="fr-FR" sz="2800" b="1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ou bacille de Koch</a:t>
            </a:r>
            <a:r>
              <a:rPr lang="fr-FR" sz="2800" b="1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.</a:t>
            </a:r>
            <a:endParaRPr lang="fr-FR" sz="2800" dirty="0" smtClean="0"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existe depuis plus de 120 siècles. </a:t>
            </a:r>
            <a:endParaRPr lang="fr-FR" sz="2800" dirty="0"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bacille 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de Koch </a:t>
            </a:r>
            <a:r>
              <a:rPr lang="fr-FR" sz="28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</a:t>
            </a:r>
            <a:r>
              <a:rPr lang="fr-FR" sz="2800" dirty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découvert au 19e siècle, précisément en 1882</a:t>
            </a:r>
            <a:r>
              <a:rPr lang="fr-FR" sz="2800" dirty="0" smtClean="0"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.</a:t>
            </a:r>
            <a:endParaRPr lang="fr-FR" sz="2800" dirty="0" smtClean="0"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endParaRPr lang="fr-F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43866" y="0"/>
            <a:ext cx="1948134" cy="1660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74875" y="229870"/>
            <a:ext cx="5336540" cy="669925"/>
          </a:xfrm>
        </p:spPr>
        <p:txBody>
          <a:bodyPr/>
          <a:lstStyle/>
          <a:p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Définition des concepts(2)</a:t>
            </a:r>
            <a:endParaRPr lang="en-US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530" y="1221740"/>
            <a:ext cx="11760835" cy="2743835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l’incidence</a:t>
            </a:r>
            <a:r>
              <a:rPr lang="fr-FR" sz="3200" dirty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</a:t>
            </a:r>
            <a:r>
              <a:rPr lang="fr-FR" sz="32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: c’est </a:t>
            </a:r>
            <a:r>
              <a:rPr lang="fr-FR" sz="3200" dirty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 nombre annuel de nouveau </a:t>
            </a:r>
            <a:r>
              <a:rPr lang="fr-FR" sz="32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cas  </a:t>
            </a:r>
            <a:endParaRPr lang="fr-FR" sz="3200" dirty="0" smtClean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la prévalence </a:t>
            </a:r>
            <a:r>
              <a:rPr lang="fr-FR" sz="32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: c’est le </a:t>
            </a:r>
            <a:r>
              <a:rPr lang="fr-FR" sz="3200" dirty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nombre total de patients </a:t>
            </a:r>
            <a:r>
              <a:rPr lang="fr-FR" sz="32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atteints</a:t>
            </a:r>
            <a:endParaRPr lang="fr-FR" sz="3200" dirty="0" smtClean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3200" dirty="0" smtClean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9710" y="259715"/>
            <a:ext cx="8446135" cy="751840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defRPr/>
            </a:pPr>
            <a:r>
              <a:rPr lang="fr-FR" sz="3200" b="1" spc="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FR" sz="3200" b="1" spc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rimo-infection tuberculeuse (PIT)</a:t>
            </a:r>
            <a:endParaRPr lang="fr-FR" sz="3200" b="1" spc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3860" y="1011555"/>
            <a:ext cx="10987405" cy="5139690"/>
          </a:xfrm>
        </p:spPr>
        <p:txBody>
          <a:bodyPr>
            <a:no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fr-FR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souvent asymptomatique ,silencieux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positivité de l’IDR  permet d’affirmer la primo-infection.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fièvre modérée, érythème noueux, pleurésie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évolution spontanément favorable dans 90% des cas 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évolution vers une TB maladie dans 10% des cas : 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	.dissémination par voie bronchique (TB pulmonaire) 	.dissémination hématogène (TB </a:t>
            </a:r>
            <a:r>
              <a:rPr lang="fr-FR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extra pulmonaire</a:t>
            </a: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respir.com/images/ErythemeNoueux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490" y="360031"/>
            <a:ext cx="9300770" cy="520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33348" y="5614376"/>
            <a:ext cx="3659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200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Erythème noueux</a:t>
            </a:r>
            <a:endParaRPr lang="fr-FR" altLang="fr-FR" sz="3200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2945" y="187325"/>
            <a:ext cx="6412865" cy="905510"/>
          </a:xfrm>
        </p:spPr>
        <p:txBody>
          <a:bodyPr>
            <a:normAutofit/>
          </a:bodyPr>
          <a:lstStyle/>
          <a:p>
            <a:pPr marL="91440" lvl="0" indent="-91440">
              <a:lnSpc>
                <a:spcPct val="115000"/>
              </a:lnSpc>
              <a:spcBef>
                <a:spcPts val="1200"/>
              </a:spcBef>
            </a:pPr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MANIFESTATION </a:t>
            </a:r>
            <a:r>
              <a:rPr lang="en-US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CLINIQUE(2)</a:t>
            </a:r>
            <a:endParaRPr lang="en-US" sz="3200" b="1" spc="0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13460" y="956945"/>
            <a:ext cx="9524365" cy="5120005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2</a:t>
            </a:r>
            <a:r>
              <a:rPr lang="fr-FR" b="1" baseline="300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ème</a:t>
            </a: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cas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: il y a des manifestations :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fièvre modérée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une asthénie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une anorexie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un amaigrissement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Cette personne peut tousser. </a:t>
            </a:r>
            <a:endParaRPr lang="fr-FR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primo-infection silencieuse latente guérit seule sans traitement.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61820" y="259080"/>
            <a:ext cx="6386195" cy="737235"/>
          </a:xfrm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MANIFESTATION </a:t>
            </a:r>
            <a:r>
              <a:rPr lang="en-US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CLINIQUE(3)</a:t>
            </a:r>
            <a:endParaRPr lang="en-US" sz="3200" b="1" dirty="0" smtClean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5420" y="996315"/>
            <a:ext cx="11567795" cy="4800600"/>
          </a:xfrm>
        </p:spPr>
        <p:txBody>
          <a:bodyPr>
            <a:noAutofit/>
          </a:bodyPr>
          <a:lstStyle/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2-Complications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- La miliaire tuberculeuse qui est dissémination du germe dans tout l’organisme.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- Les adénopathies fermées peuvent donner des compressions extrinsèques (extérieures) des bronches par le ganglion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- la fistulisation du ganglion dans le poumon avec rejet de pus et le BK.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buClr>
                <a:srgbClr val="E48312"/>
              </a:buClr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25295" y="219710"/>
            <a:ext cx="6182360" cy="737870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MANIFESTATION </a:t>
            </a:r>
            <a:r>
              <a:rPr 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CLINIQUE(4)</a:t>
            </a:r>
            <a:endParaRPr 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380" y="1247775"/>
            <a:ext cx="9558655" cy="402336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3200" b="1" dirty="0" smtClean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3-Test </a:t>
            </a:r>
            <a:r>
              <a:rPr lang="fr-FR" sz="3200" b="1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tuberculinique</a:t>
            </a:r>
            <a:endParaRPr lang="fr-FR" sz="3200" dirty="0">
              <a:solidFill>
                <a:schemeClr val="tx1"/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3200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Ce sont des </a:t>
            </a:r>
            <a:r>
              <a:rPr lang="fr-FR" sz="3200" b="1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réactions cutanées </a:t>
            </a:r>
            <a:r>
              <a:rPr lang="fr-FR" sz="3200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qui permettent de savoir si un individu a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déjà </a:t>
            </a:r>
            <a:r>
              <a:rPr lang="fr-FR" sz="3200" dirty="0">
                <a:solidFill>
                  <a:schemeClr val="tx1"/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été en contact avec le BK ou non.</a:t>
            </a:r>
            <a:endParaRPr lang="fr-FR" sz="3200" dirty="0">
              <a:solidFill>
                <a:schemeClr val="tx1"/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None/>
            </a:pPr>
            <a:endParaRPr lang="fr-FR" sz="3200" dirty="0">
              <a:solidFill>
                <a:schemeClr val="tx1"/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endParaRPr lang="fr-FR" sz="3200" dirty="0">
              <a:solidFill>
                <a:schemeClr val="tx1"/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40255" y="219075"/>
            <a:ext cx="5648960" cy="710565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Tuberculose pulmonaire</a:t>
            </a:r>
            <a:endParaRPr lang="fr-FR" sz="3200" b="1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85110" y="929640"/>
            <a:ext cx="6604635" cy="386016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1-Définition: </a:t>
            </a:r>
            <a:endParaRPr lang="fr-FR" b="1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tuberculose pulmonaire est une maladie infectieuse du poumon et de la plèvre due au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bacille de koch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. Elle est contagieuse.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pic>
        <p:nvPicPr>
          <p:cNvPr id="4" name="Image 3" descr="RADIOLOGIE LE SIGNE DU BRONCH"/>
          <p:cNvPicPr/>
          <p:nvPr/>
        </p:nvPicPr>
        <p:blipFill>
          <a:blip r:embed="rId1"/>
          <a:srcRect l="6259" t="10983" r="14568" b="10338"/>
          <a:stretch>
            <a:fillRect/>
          </a:stretch>
        </p:blipFill>
        <p:spPr bwMode="auto">
          <a:xfrm>
            <a:off x="0" y="1754807"/>
            <a:ext cx="2830195" cy="21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La tuberculose pulmonair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615" y="3866515"/>
            <a:ext cx="2191385" cy="247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5940" y="618490"/>
            <a:ext cx="11330305" cy="4274185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Tuberculose pulmonaire</a:t>
            </a:r>
            <a:endParaRPr lang="fr-FR" sz="2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touche préférentiellement les </a:t>
            </a:r>
            <a:r>
              <a:rPr lang="fr-FR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sommets</a:t>
            </a: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les segments postérieurs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signes respiratoires :</a:t>
            </a:r>
            <a:r>
              <a:rPr lang="fr-FR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toux</a:t>
            </a: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hémoptysies, dyspnée, douleur thoracique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signes généraux : </a:t>
            </a:r>
            <a:r>
              <a:rPr lang="fr-FR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fièvre, amaigrissement, </a:t>
            </a: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asthénie, sueurs nocturnes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>
            <a:hlinkClick r:id="rId1"/>
          </p:cNvPr>
          <p:cNvSpPr>
            <a:spLocks noChangeArrowheads="1"/>
          </p:cNvSpPr>
          <p:nvPr/>
        </p:nvSpPr>
        <p:spPr bwMode="auto">
          <a:xfrm>
            <a:off x="4667250" y="2009776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pic>
        <p:nvPicPr>
          <p:cNvPr id="35843" name="Picture 2" descr="Figure">
            <a:hlinkClick r:id="rId1"/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334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981200" y="3962401"/>
            <a:ext cx="370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000" b="1" u="sng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Radiographie pulmonaire de face</a:t>
            </a:r>
            <a:endParaRPr lang="fr-FR" altLang="fr-FR" sz="2000" b="1" u="sng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000" b="1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Infiltrat des 2 sommets</a:t>
            </a:r>
            <a:endParaRPr lang="fr-FR" altLang="fr-FR" sz="2000" b="1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4876800" y="2409826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pic>
        <p:nvPicPr>
          <p:cNvPr id="35846" name="Picture 5" descr="http://www.mypacs.net/repos/mpv3_repo/viz/full/0/8/63/8453912.jpg"/>
          <p:cNvPicPr>
            <a:picLocks noChangeAspect="1" noChangeArrowheads="1"/>
          </p:cNvPicPr>
          <p:nvPr/>
        </p:nvPicPr>
        <p:blipFill>
          <a:blip r:embed="rId4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525145"/>
            <a:ext cx="3203575" cy="294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8664575" y="841375"/>
            <a:ext cx="609600" cy="838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2667000" y="533400"/>
            <a:ext cx="1066800" cy="1143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3962400" y="609600"/>
            <a:ext cx="1066800" cy="1143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sp>
        <p:nvSpPr>
          <p:cNvPr id="35850" name="Rectangle 11"/>
          <p:cNvSpPr>
            <a:spLocks noChangeArrowheads="1"/>
          </p:cNvSpPr>
          <p:nvPr/>
        </p:nvSpPr>
        <p:spPr bwMode="auto">
          <a:xfrm>
            <a:off x="4876800" y="2576514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pic>
        <p:nvPicPr>
          <p:cNvPr id="35851" name="Picture 10" descr="http://www.mypacs.net/repos/mpv3_repo/viz/full/0/8/63/8453911.jpg"/>
          <p:cNvPicPr>
            <a:picLocks noChangeAspect="1" noChangeArrowheads="1"/>
          </p:cNvPicPr>
          <p:nvPr/>
        </p:nvPicPr>
        <p:blipFill>
          <a:blip r:embed="rId5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3527425"/>
            <a:ext cx="3216275" cy="196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4667250" y="5556569"/>
            <a:ext cx="629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000" b="1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                     </a:t>
            </a:r>
            <a:r>
              <a:rPr lang="fr-FR" altLang="fr-FR" sz="2000" b="1" u="sng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Radiographie et scanner thoracique</a:t>
            </a:r>
            <a:endParaRPr lang="fr-FR" altLang="fr-FR" sz="2000" b="1" u="sng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000" b="1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caverne dans le segment apical du lobe supérieur gauche </a:t>
            </a:r>
            <a:endParaRPr lang="fr-FR" altLang="fr-FR" sz="2000" b="1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8991600" y="4043363"/>
            <a:ext cx="4572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fr-FR" altLang="fr-FR" sz="320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0415" y="264160"/>
            <a:ext cx="4223385" cy="760730"/>
          </a:xfrm>
        </p:spPr>
        <p:txBody>
          <a:bodyPr>
            <a:normAutofit fontScale="90000"/>
          </a:bodyPr>
          <a:lstStyle/>
          <a:p>
            <a:pPr lvl="0"/>
            <a:r>
              <a:rPr lang="fr-FR" dirty="0">
                <a:solidFill>
                  <a:schemeClr val="tx1"/>
                </a:solidFill>
                <a:cs typeface="Arial Black" panose="020B0A04020102020204" pitchFamily="34" charset="0"/>
              </a:rPr>
              <a:t>Tuberculose miliaire</a:t>
            </a:r>
            <a:endParaRPr lang="fr-FR" dirty="0">
              <a:solidFill>
                <a:schemeClr val="tx1"/>
              </a:solidFill>
              <a:cs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9460" y="1024890"/>
            <a:ext cx="9899015" cy="4658360"/>
          </a:xfrm>
        </p:spPr>
        <p:txBody>
          <a:bodyPr>
            <a:normAutofit fontScale="90000"/>
          </a:bodyPr>
          <a:lstStyle/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= dissémination hématogène du bacille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Arial" panose="020B0604020202020204" pitchFamily="34" charset="0"/>
              <a:buChar char="•"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multiples organes atteints 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Arial" panose="020B0604020202020204" pitchFamily="34" charset="0"/>
              <a:buChar char="•"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multiples granulomes de la taille d’un grain de mil (miliaire)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Arial" panose="020B0604020202020204" pitchFamily="34" charset="0"/>
              <a:buChar char="•"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 immunodéprimés, personnes âgées, nourrissons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Arial" panose="020B0604020202020204" pitchFamily="34" charset="0"/>
              <a:buChar char="•"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fièvre, </a:t>
            </a:r>
            <a:r>
              <a:rPr lang="fr-FR" sz="302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 marquée, </a:t>
            </a: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dyspnée, signes neuro-méningés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5105" y="127000"/>
            <a:ext cx="4152265" cy="641350"/>
          </a:xfrm>
        </p:spPr>
        <p:txBody>
          <a:bodyPr/>
          <a:lstStyle/>
          <a:p>
            <a:r>
              <a:rPr lang="en-US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Arial Rounded MT Bold" panose="020F0704030504030204" pitchFamily="34" charset="0"/>
              </a:rPr>
              <a:t>INTRODUCTION</a:t>
            </a:r>
            <a:endParaRPr lang="en-US" sz="3600" dirty="0">
              <a:solidFill>
                <a:srgbClr val="000000">
                  <a:lumMod val="75000"/>
                  <a:lumOff val="25000"/>
                </a:srgb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3860" y="768350"/>
            <a:ext cx="11132820" cy="552196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Autrefois soignée dans les sanatoriums par des cures de soleil et de plein air, 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tuberculose a vu reculer son incidence au 20e siècle, grâce au développement de l’hygiène et à l’apparition des premiers antibiotiques tels que la streptomycine en 1943. 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En 2013, selon les estimations, 9 millions de personnes l’ont contractée et 1,5 million de personnes en sont </a:t>
            </a:r>
            <a:r>
              <a:rPr lang="fr-FR" sz="2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décédées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, dont 360 000 sujets VIH-positifs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.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</a:pP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81755" y="4786630"/>
            <a:ext cx="3827145" cy="756285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fr-FR" altLang="fr-FR" sz="2800" b="1" spc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Scanner thoracique</a:t>
            </a:r>
            <a:br>
              <a:rPr lang="fr-FR" altLang="fr-FR" sz="2800" b="1" spc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2800" b="1" spc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miliaire tuberculeuse</a:t>
            </a:r>
            <a:endParaRPr lang="fr-FR" altLang="fr-FR" sz="2800" b="1" spc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http://radiographics.rsna.org/content/20/2/449/F7.medium.gif">
            <a:hlinkClick r:id="rId1"/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317" y="424225"/>
            <a:ext cx="5562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1931" y="247054"/>
            <a:ext cx="6545466" cy="736978"/>
          </a:xfrm>
        </p:spPr>
        <p:txBody>
          <a:bodyPr>
            <a:normAutofit/>
          </a:bodyPr>
          <a:lstStyle/>
          <a:p>
            <a:pPr lvl="0"/>
            <a:r>
              <a:rPr lang="fr-F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Formes extra pulmonaires</a:t>
            </a:r>
            <a:endParaRPr lang="fr-FR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4215" y="984250"/>
            <a:ext cx="10364470" cy="4773295"/>
          </a:xfrm>
        </p:spPr>
        <p:txBody>
          <a:bodyPr>
            <a:normAutofit lnSpcReduction="10000"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organes peuvent être atteints !!!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moins fréquentes (25% des TB)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 ganglionnaire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adénopathie le plus souvent cervicale, unilatérale, volumineuse, pouvant  </a:t>
            </a:r>
            <a:r>
              <a:rPr lang="fr-FR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fistuliser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la peau (écoulement d’un liquide blanchâtre contenant du BK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fr-FR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Signes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généraux absents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0760" y="205740"/>
            <a:ext cx="6069330" cy="778510"/>
          </a:xfrm>
        </p:spPr>
        <p:txBody>
          <a:bodyPr/>
          <a:lstStyle/>
          <a:p>
            <a:r>
              <a:rPr lang="fr-FR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Formes extra </a:t>
            </a:r>
            <a:r>
              <a:rPr lang="fr-FR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pulmonaires (2)</a:t>
            </a:r>
            <a:endParaRPr lang="fr-FR" sz="3200" b="1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http://www.orlfrance.org/college/DCEMitems/Question291/image291/adp-tuberculeuse.gif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897" y="984349"/>
            <a:ext cx="6071469" cy="453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76034" y="5372516"/>
            <a:ext cx="5529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800" b="1" dirty="0">
                <a:solidFill>
                  <a:srgbClr val="FF0000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Adénopathie cervicale gauche</a:t>
            </a:r>
            <a:endParaRPr lang="fr-FR" altLang="fr-FR" sz="2800" b="1" dirty="0">
              <a:solidFill>
                <a:srgbClr val="FF0000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800" b="1" dirty="0">
                <a:solidFill>
                  <a:srgbClr val="FF0000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Tuberculose ganglionnaire</a:t>
            </a:r>
            <a:endParaRPr lang="fr-FR" altLang="fr-FR" sz="2800" b="1" dirty="0">
              <a:solidFill>
                <a:srgbClr val="FF0000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06220" y="321310"/>
            <a:ext cx="5840730" cy="833755"/>
          </a:xfrm>
        </p:spPr>
        <p:txBody>
          <a:bodyPr/>
          <a:lstStyle/>
          <a:p>
            <a:pPr lvl="0"/>
            <a:r>
              <a:rPr lang="fr-FR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Formes extra </a:t>
            </a:r>
            <a:r>
              <a:rPr lang="fr-FR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pulmonaires (3)</a:t>
            </a:r>
            <a:endParaRPr lang="fr-FR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2660" y="1154853"/>
            <a:ext cx="8625385" cy="4385909"/>
          </a:xfrm>
        </p:spPr>
        <p:txBody>
          <a:bodyPr>
            <a:normAutofit lnSpcReduction="20000"/>
          </a:bodyPr>
          <a:lstStyle/>
          <a:p>
            <a:pPr marL="342900" lvl="0" indent="-342900" defTabSz="457200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025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 </a:t>
            </a:r>
            <a:r>
              <a:rPr lang="fr-FR" sz="302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osseuse</a:t>
            </a: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302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spondylodiscite</a:t>
            </a: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tuberculeuse = mal de Pott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Risque de compression </a:t>
            </a:r>
            <a:r>
              <a:rPr lang="fr-FR" sz="302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médullaire </a:t>
            </a: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de déformation rachidienne (immobilisation, corset).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2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302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2" descr="http://www.acmc-ong.net/pics/avtapr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62" b="23004"/>
          <a:stretch>
            <a:fillRect/>
          </a:stretch>
        </p:blipFill>
        <p:spPr bwMode="auto">
          <a:xfrm>
            <a:off x="8712278" y="217805"/>
            <a:ext cx="3193971" cy="500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29848" y="5359637"/>
            <a:ext cx="4662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Déformation osseuse vertébrale en cyphose </a:t>
            </a:r>
            <a:endParaRPr lang="fr-FR" altLang="fr-FR" b="1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après un mal de Pott</a:t>
            </a:r>
            <a:endParaRPr lang="fr-FR" altLang="fr-FR" b="1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21940" y="247650"/>
            <a:ext cx="6548755" cy="52870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0270" y="5647690"/>
            <a:ext cx="570928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IRM du rachis Mal de Pott </a:t>
            </a:r>
            <a:endParaRPr lang="fr-FR" altLang="fr-FR" sz="2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iographie pulmonaire d'un patient tuberculeux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634" y="118056"/>
            <a:ext cx="5562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46934" y="3304054"/>
            <a:ext cx="62247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Radiographie pulmonaire de face</a:t>
            </a:r>
            <a:endParaRPr lang="fr-FR" altLang="fr-FR" sz="2800" b="1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800" b="1" dirty="0">
                <a:solidFill>
                  <a:prstClr val="black"/>
                </a:solidFill>
                <a:latin typeface="Arial Rounded MT Bold" panose="020F0704030504030204" pitchFamily="34" charset="0"/>
                <a:cs typeface="Calibri" panose="020F0502020204030204" charset="0"/>
              </a:rPr>
              <a:t>Epanchement pleural gauche, pleurésie tuberculeuse</a:t>
            </a:r>
            <a:endParaRPr lang="fr-FR" altLang="fr-FR" sz="2800" b="1" dirty="0">
              <a:solidFill>
                <a:prstClr val="black"/>
              </a:solidFill>
              <a:latin typeface="Arial Rounded MT Bold" panose="020F0704030504030204" pitchFamily="34" charset="0"/>
              <a:cs typeface="Calibri" panose="020F050202020403020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5845" y="288290"/>
            <a:ext cx="416496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Pleurésie tuberculeuse 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6585" y="192405"/>
            <a:ext cx="6911340" cy="774065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Formes extra pulmonaires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3165" y="966470"/>
            <a:ext cx="8559800" cy="3648710"/>
          </a:xfrm>
        </p:spPr>
        <p:txBody>
          <a:bodyPr>
            <a:normAutofit lnSpcReduction="10000"/>
          </a:bodyPr>
          <a:lstStyle/>
          <a:p>
            <a:pPr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sz="32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TB neuro-méningée</a:t>
            </a:r>
            <a:endParaRPr lang="fr-FR" sz="3200" b="1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fr-FR" sz="3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apparition progressive des symptômes, céphalées, irritabilité, troubles du comportement, atteinte des nerfs crâniens, fièvre, vomissements…</a:t>
            </a:r>
            <a:endParaRPr lang="fr-FR" sz="32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8700" y="193040"/>
            <a:ext cx="5527675" cy="628015"/>
          </a:xfrm>
        </p:spPr>
        <p:txBody>
          <a:bodyPr/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Formes extra pulmonaires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9932" y="916121"/>
            <a:ext cx="9889168" cy="4541420"/>
          </a:xfrm>
        </p:spPr>
        <p:txBody>
          <a:bodyPr>
            <a:normAutofit fontScale="85000" lnSpcReduction="10000"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600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	</a:t>
            </a:r>
            <a:r>
              <a:rPr lang="fr-FR" sz="2600" b="1" dirty="0">
                <a:solidFill>
                  <a:schemeClr val="tx1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  <a:r>
              <a:rPr lang="fr-FR" sz="31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TB uro-génitale : </a:t>
            </a: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signes fonctionnels urinaires Destruction du parenchyme rénal. </a:t>
            </a:r>
            <a:endParaRPr lang="fr-FR" sz="3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Forme génitale = cause de stérilité dans les PVD</a:t>
            </a:r>
            <a:endParaRPr lang="fr-FR" sz="3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fr-FR" sz="31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.TB péricardique : </a:t>
            </a: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fièvre, dyspnée, douleurs thoraciques. Epanchement péricardique</a:t>
            </a:r>
            <a:endParaRPr lang="fr-FR" sz="3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fr-FR" sz="3100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.TB abdominal : </a:t>
            </a:r>
            <a:r>
              <a:rPr lang="fr-FR" sz="31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péritoine, tube digestif, foie, rate…Douleurs abdominales, trouble du transit, parfois </a:t>
            </a:r>
            <a:r>
              <a:rPr lang="fr-FR" sz="3100" dirty="0" smtClean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ascite.</a:t>
            </a:r>
            <a:endParaRPr lang="fr-FR" sz="3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3100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5210" y="247015"/>
            <a:ext cx="4076065" cy="710565"/>
          </a:xfrm>
        </p:spPr>
        <p:txBody>
          <a:bodyPr/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8975" y="957580"/>
            <a:ext cx="10419715" cy="5316220"/>
          </a:xfrm>
        </p:spPr>
        <p:txBody>
          <a:bodyPr>
            <a:normAutofit/>
          </a:bodyPr>
          <a:lstStyle/>
          <a:p>
            <a:pPr lvl="0" defTabSz="457200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Contexte évocateur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notion de contage tuberculeux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provenance d’un pays de forte endémie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immunodépression (VIH, traitement immunosuppresseur)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pneumonie traînante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None/>
              <a:tabLst>
                <a:tab pos="457200" algn="l"/>
              </a:tabLst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Présence de signes généraux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évocateurs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(toux, amaigrissement, 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fièvre,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asthénie,anorexie)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48409" y="273809"/>
            <a:ext cx="4757609" cy="818866"/>
          </a:xfrm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6130" y="1230630"/>
            <a:ext cx="9272270" cy="45720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Contexte évocateur (suite)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Signes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respiratoires</a:t>
            </a:r>
            <a:endParaRPr lang="fr-FR" sz="2800" dirty="0" smtClean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28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toux s’aggravant </a:t>
            </a:r>
            <a:r>
              <a:rPr lang="fr-FR" sz="2800" dirty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avec le </a:t>
            </a:r>
            <a:r>
              <a:rPr lang="fr-FR" sz="28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temps</a:t>
            </a:r>
            <a:endParaRPr lang="fr-FR" sz="2800" dirty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28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expectoration muqueuse devenant </a:t>
            </a:r>
            <a:r>
              <a:rPr lang="fr-FR" sz="2800" dirty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muco-purulente et finalement purulente. </a:t>
            </a:r>
            <a:endParaRPr lang="fr-FR" sz="2800" dirty="0"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fr-FR" sz="28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Parfois expectoration </a:t>
            </a:r>
            <a:r>
              <a:rPr lang="fr-FR" sz="2800" dirty="0" err="1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hémoptoïque</a:t>
            </a:r>
            <a:r>
              <a:rPr lang="fr-FR" sz="2800" dirty="0" smtClean="0"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 et/ou</a:t>
            </a:r>
            <a:r>
              <a:rPr lang="fr-FR" sz="2800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sz="2800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hémoptysie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.</a:t>
            </a:r>
            <a:endParaRPr lang="fr-FR" sz="1600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3623" y="258572"/>
            <a:ext cx="5201920" cy="743911"/>
          </a:xfrm>
        </p:spPr>
        <p:txBody>
          <a:bodyPr/>
          <a:lstStyle/>
          <a:p>
            <a:r>
              <a:rPr lang="en-US" sz="4300" dirty="0">
                <a:solidFill>
                  <a:srgbClr val="000000">
                    <a:lumMod val="75000"/>
                    <a:lumOff val="25000"/>
                  </a:srgbClr>
                </a:solidFill>
                <a:latin typeface="Arial Rounded MT Bold" panose="020F0704030504030204" pitchFamily="34" charset="0"/>
              </a:rPr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38860" y="1369695"/>
            <a:ext cx="10279380" cy="4482465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Maladie recule 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lentement chaque année </a:t>
            </a:r>
            <a:endParaRPr lang="fr-FR" sz="2800" dirty="0" smtClean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et 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on estime que 37 millions de vies ont été́ sauvées entre 2000 et 2013 grâce </a:t>
            </a:r>
            <a:r>
              <a:rPr lang="fr-FR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à un traitement et un diagnostic efficaces (1). </a:t>
            </a:r>
            <a:endParaRPr lang="fr-FR" sz="2800" b="1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lvl="0">
              <a:lnSpc>
                <a:spcPct val="150000"/>
              </a:lnSpc>
              <a:spcAft>
                <a:spcPts val="80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Une des nouvelles caractéristiques de l’</a:t>
            </a:r>
            <a:r>
              <a:rPr lang="fr-FR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épidémie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 est une augmentation des souches </a:t>
            </a:r>
            <a:r>
              <a:rPr lang="fr-FR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multi-résistantes (2). </a:t>
            </a:r>
            <a:endParaRPr lang="fr-FR" sz="2800" b="1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</a:pP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1680" y="192405"/>
            <a:ext cx="5208270" cy="833120"/>
          </a:xfrm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5009" y="1179003"/>
            <a:ext cx="10058400" cy="4759782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douleur thoracique </a:t>
            </a:r>
            <a:r>
              <a:rPr lang="fr-FR" sz="2700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bilatérale</a:t>
            </a:r>
            <a:endParaRPr lang="fr-FR" sz="2700" b="1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dyspnée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dysphonie (changement de la tonalité de la voie)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aménorrhée chez la femme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fr-FR" sz="27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un </a:t>
            </a:r>
            <a:r>
              <a:rPr lang="fr-FR" sz="27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tuberculeux est une personne qui tousse depuis plusieurs mois avec un amaigrissement, une asthénie ou des sueurs nocturnes</a:t>
            </a:r>
            <a:endParaRPr lang="fr-FR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43580" y="156845"/>
            <a:ext cx="4003675" cy="653415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8480" y="635000"/>
            <a:ext cx="11078210" cy="5704205"/>
          </a:xfrm>
        </p:spPr>
        <p:txBody>
          <a:bodyPr>
            <a:normAutofit fontScale="25000"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Eléments paracliniques d’orientation</a:t>
            </a:r>
            <a:endParaRPr lang="fr-FR" sz="1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Radiographie pulmonaire </a:t>
            </a: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infiltrat des sommets, nodule, caverne, miliaire…</a:t>
            </a:r>
            <a:endParaRPr lang="fr-FR" sz="1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Scanner thoracique</a:t>
            </a: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utile en cas d’hémoptysie, d’atteinte ganglionnaire médiastinal, et dans le bilan d’extension des formes </a:t>
            </a:r>
            <a:r>
              <a:rPr lang="fr-FR" sz="1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pulmonaires</a:t>
            </a:r>
            <a:endParaRPr lang="fr-FR" sz="1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Biologie</a:t>
            </a:r>
            <a:r>
              <a:rPr lang="fr-FR" sz="1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rien de spécifique	</a:t>
            </a:r>
            <a:endParaRPr lang="fr-FR" sz="1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PROPOSER </a:t>
            </a: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SYSTEMATIQUEMENT UNE SEROLOGIE VIH</a:t>
            </a:r>
            <a:endParaRPr lang="fr-FR" sz="1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sz="1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1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94585" y="104775"/>
            <a:ext cx="3943350" cy="710565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2170" y="990600"/>
            <a:ext cx="10773410" cy="5273040"/>
          </a:xfrm>
        </p:spPr>
        <p:txBody>
          <a:bodyPr>
            <a:no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Confirmation du diagnostic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mise en évidence de la bactérie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Recherche de BAAR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l’examen microscopique du prélèvement 	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examen direct, réponse rapide) 	</a:t>
            </a:r>
            <a:endPara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culture (réponse plus tardive, de 15j à 3 mois)</a:t>
            </a:r>
            <a:endParaRPr lang="fr-FR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EXAMEN DIRECT NEGATIF N’ELIMINE PAS LE DG DE 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</a:t>
            </a:r>
            <a:endParaRPr lang="en-U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0695" y="217170"/>
            <a:ext cx="4170045" cy="643255"/>
          </a:xfrm>
        </p:spPr>
        <p:txBody>
          <a:bodyPr/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Diagnostic de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TBC 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7910" y="860425"/>
            <a:ext cx="9069070" cy="53308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Quels </a:t>
            </a: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prélèvements </a:t>
            </a: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faire ? </a:t>
            </a:r>
            <a:endParaRPr lang="fr-FR" alt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suspicion de </a:t>
            </a: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TBC </a:t>
            </a: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pulmonaire : </a:t>
            </a:r>
            <a:endParaRPr lang="fr-FR" alt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prélèvements 3 jours consécutifs des </a:t>
            </a:r>
            <a:r>
              <a:rPr lang="fr-FR" altLang="fr-FR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expectorations matinales</a:t>
            </a:r>
            <a:endParaRPr lang="fr-FR" altLang="fr-FR" sz="2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LBA (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Le lavage 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broncho alvéolaire </a:t>
            </a:r>
            <a:r>
              <a:rPr 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ou aspiration par fibroscopie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bronchique si forte suspicion de </a:t>
            </a: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TBC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et expectorations négatives</a:t>
            </a:r>
            <a:endParaRPr lang="fr-FR" alt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fr-FR" alt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21280" y="218440"/>
            <a:ext cx="3931920" cy="655955"/>
          </a:xfrm>
        </p:spPr>
        <p:txBody>
          <a:bodyPr/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9930" y="874395"/>
            <a:ext cx="9874885" cy="49237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suspicion de TB </a:t>
            </a:r>
            <a:r>
              <a:rPr lang="fr-FR" alt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extra pulmonaire </a:t>
            </a:r>
            <a:r>
              <a:rPr lang="fr-FR" altLang="fr-FR" sz="2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altLang="fr-F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rénale ￫ prélever la totalité de la miction du matin 3 </a:t>
            </a: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jours</a:t>
            </a:r>
            <a:endParaRPr lang="fr-FR" alt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méningée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￫ LCR (</a:t>
            </a: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PL)</a:t>
            </a:r>
            <a:endParaRPr lang="fr-FR" alt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ganglionnaire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￫ ponction, </a:t>
            </a: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exérèse</a:t>
            </a:r>
            <a:endParaRPr lang="fr-FR" alt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pleural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￫ ponction, </a:t>
            </a: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biopsies</a:t>
            </a:r>
            <a:endParaRPr lang="fr-FR" altLang="fr-F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altLang="fr-F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miliaire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￫ hémocultures (BACTEC ou ISOLATOR)</a:t>
            </a:r>
            <a:endParaRPr lang="fr-FR" alt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79980" y="216535"/>
            <a:ext cx="4315460" cy="791210"/>
          </a:xfrm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3570" y="1007745"/>
            <a:ext cx="10851515" cy="5535930"/>
          </a:xfrm>
        </p:spPr>
        <p:txBody>
          <a:bodyPr>
            <a:noAutofit/>
          </a:bodyPr>
          <a:lstStyle/>
          <a:p>
            <a:pPr lvl="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indirect</a:t>
            </a: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IDR à la tuberculine </a:t>
            </a:r>
            <a:r>
              <a:rPr lang="fr-FR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de 5UI (0,1ml) de tuberculine (TUBERTEST®) 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intradermique stricte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la face antérieure de l’avant-bras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à 72h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mesure du 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diamètre de l’induration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immunocompétent : IDR+ si &gt;10mm, IDR- si&lt;5mm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.Sujet immunodéprimé : IDR+ si&gt;5mm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ctr" defTabSz="45720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IDR </a:t>
            </a:r>
            <a:r>
              <a:rPr lang="fr-FR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phlycténulaire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TB active</a:t>
            </a:r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" descr="http://fr.academic.ru/pictures/frwiki/77/Mantoux_tuberculin_skin_test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41" y="682389"/>
            <a:ext cx="7561683" cy="48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1437526" y="5554285"/>
            <a:ext cx="4092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4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IDR – technique d’injection</a:t>
            </a:r>
            <a:endParaRPr lang="fr-FR" altLang="fr-FR" sz="2400" b="1" u="sng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2228" name="Group 8"/>
          <p:cNvGrpSpPr/>
          <p:nvPr/>
        </p:nvGrpSpPr>
        <p:grpSpPr bwMode="auto">
          <a:xfrm>
            <a:off x="1524000" y="2949575"/>
            <a:ext cx="9144000" cy="960438"/>
            <a:chOff x="0" y="43"/>
            <a:chExt cx="5760" cy="605"/>
          </a:xfrm>
        </p:grpSpPr>
        <p:sp>
          <p:nvSpPr>
            <p:cNvPr id="52231" name="Rectangle 5"/>
            <p:cNvSpPr>
              <a:spLocks noChangeArrowheads="1"/>
            </p:cNvSpPr>
            <p:nvPr/>
          </p:nvSpPr>
          <p:spPr bwMode="auto">
            <a:xfrm>
              <a:off x="0" y="43"/>
              <a:ext cx="576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>
                  <a:solidFill>
                    <a:srgbClr val="404040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600">
                  <a:solidFill>
                    <a:srgbClr val="404040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400">
                  <a:solidFill>
                    <a:srgbClr val="404040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fr-FR" altLang="fr-FR" sz="3200">
                <a:solidFill>
                  <a:prstClr val="black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52232" name="Rectangle 6"/>
            <p:cNvSpPr>
              <a:spLocks noChangeArrowheads="1"/>
            </p:cNvSpPr>
            <p:nvPr/>
          </p:nvSpPr>
          <p:spPr bwMode="auto">
            <a:xfrm>
              <a:off x="0" y="43"/>
              <a:ext cx="5760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>
                  <a:solidFill>
                    <a:srgbClr val="404040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600">
                  <a:solidFill>
                    <a:srgbClr val="404040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400">
                  <a:solidFill>
                    <a:srgbClr val="404040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5pPr>
              <a:lvl6pPr marL="25146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6pPr>
              <a:lvl7pPr marL="29718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7pPr>
              <a:lvl8pPr marL="34290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8pPr>
              <a:lvl9pPr marL="3886200" indent="-2286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Font typeface="Wingdings 3" panose="05040102010807070707" pitchFamily="18" charset="2"/>
                <a:buChar char=""/>
                <a:defRPr sz="1200">
                  <a:solidFill>
                    <a:srgbClr val="404040"/>
                  </a:solidFill>
                  <a:latin typeface="Century Gothic" panose="020B0502020202020204" pitchFamily="34" charset="0"/>
                </a:defRPr>
              </a:lvl9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fr-FR" altLang="fr-FR" sz="800">
                  <a:solidFill>
                    <a:prstClr val="black"/>
                  </a:solidFill>
                  <a:latin typeface="Arial" panose="020B0604020202020204" pitchFamily="34" charset="0"/>
                  <a:hlinkClick r:id="rId2"/>
                </a:rPr>
                <a:t>  </a:t>
              </a:r>
              <a:r>
                <a:rPr lang="fr-FR" altLang="fr-FR" sz="5700">
                  <a:solidFill>
                    <a:prstClr val="black"/>
                  </a:solidFill>
                  <a:latin typeface="Arial" panose="020B0604020202020204" pitchFamily="34" charset="0"/>
                </a:rPr>
                <a:t> </a:t>
              </a:r>
              <a:r>
                <a:rPr lang="fr-FR" altLang="fr-FR" sz="800">
                  <a:solidFill>
                    <a:prstClr val="black"/>
                  </a:solidFill>
                  <a:latin typeface="Arial" panose="020B0604020202020204" pitchFamily="34" charset="0"/>
                </a:rPr>
                <a:t>                                         </a:t>
              </a:r>
              <a:endParaRPr lang="fr-FR" altLang="fr-FR" sz="8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52229" name="Picture 10" descr="http://fr.academic.ru/pictures/frwiki/73/IDR%2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054" y="507829"/>
            <a:ext cx="4491192" cy="459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 Box 11"/>
          <p:cNvSpPr txBox="1">
            <a:spLocks noChangeArrowheads="1"/>
          </p:cNvSpPr>
          <p:nvPr/>
        </p:nvSpPr>
        <p:spPr bwMode="auto">
          <a:xfrm>
            <a:off x="9675439" y="5274291"/>
            <a:ext cx="1458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000" b="1" u="sng" dirty="0">
                <a:solidFill>
                  <a:srgbClr val="FF0000"/>
                </a:solidFill>
                <a:latin typeface="Calibri" panose="020F0502020204030204" charset="0"/>
                <a:cs typeface="Calibri" panose="020F0502020204030204" charset="0"/>
              </a:rPr>
              <a:t>IDR positive</a:t>
            </a:r>
            <a:endParaRPr lang="fr-FR" altLang="fr-FR" sz="2000" b="1" u="sng" dirty="0">
              <a:solidFill>
                <a:srgbClr val="FF0000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Image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33" t="66004" r="28001" b="10613"/>
          <a:stretch>
            <a:fillRect/>
          </a:stretch>
        </p:blipFill>
        <p:spPr bwMode="auto">
          <a:xfrm>
            <a:off x="1097280" y="2067951"/>
            <a:ext cx="11127545" cy="354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31490" y="150495"/>
            <a:ext cx="3933190" cy="737870"/>
          </a:xfrm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de TBC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5315" y="888365"/>
            <a:ext cx="11002645" cy="5193665"/>
          </a:xfrm>
        </p:spPr>
        <p:txBody>
          <a:bodyPr>
            <a:normAutofit lnSpcReduction="20000"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Interprétation de l’IDR</a:t>
            </a: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Tenir compte du statut vaccinal BCG et de la date de vaccination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non vacciné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toute IDR&gt;10mm traduit une infection tuberculeuse (latente ou active)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Sujet vacciné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interprétation plus délicate car le BCG peut entraîner une IDR&gt;10mm en l’absence de toute infection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Virage récent de l’IDR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augmentation de diamètre de 10mm entre 2 tests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75890" y="202565"/>
            <a:ext cx="2139315" cy="693420"/>
          </a:xfrm>
        </p:spPr>
        <p:txBody>
          <a:bodyPr/>
          <a:lstStyle/>
          <a:p>
            <a:r>
              <a:rPr lang="en-US" b="1" dirty="0" smtClean="0"/>
              <a:t>RECAP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0850" y="895985"/>
            <a:ext cx="10637520" cy="533019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Mise en évidence de BK  dans le crachat (ECBC positif)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B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on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crachat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avec des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particules purulentes 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prélevé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le matin sur un malade à jeun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.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tubages gastriques pour recueillir le crachat ou les secrétions bronchiques déglutis ou cours du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sommeil.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radiographie pulmonaire peut montrer des nodules infiltrations ou des cavernes (excavation) à un stade plus </a:t>
            </a: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tardif</a:t>
            </a:r>
            <a:endParaRPr lang="fr-FR" dirty="0" smtClean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dirty="0" smtClean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L’intradermoréaction </a:t>
            </a: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à la tuberculine est positive.</a:t>
            </a:r>
            <a:endParaRPr lang="fr-FR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fr-FR" dirty="0"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</a:t>
            </a:r>
            <a:endParaRPr lang="fr-FR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29111" y="226029"/>
            <a:ext cx="5367914" cy="846738"/>
          </a:xfrm>
        </p:spPr>
        <p:txBody>
          <a:bodyPr/>
          <a:lstStyle/>
          <a:p>
            <a:pPr marL="91440" lvl="0" indent="-91440">
              <a:lnSpc>
                <a:spcPct val="115000"/>
              </a:lnSpc>
              <a:spcBef>
                <a:spcPts val="1200"/>
              </a:spcBef>
            </a:pPr>
            <a:r>
              <a:rPr lang="fr-FR" sz="36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OBJECTIF GENERAL</a:t>
            </a:r>
            <a:r>
              <a:rPr lang="fr-FR" sz="5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charset="0"/>
                <a:ea typeface="Calibri" panose="020F0502020204030204" charset="0"/>
                <a:cs typeface="Times New Roman" panose="02020603050405020304" charset="0"/>
              </a:rPr>
              <a:t> :</a:t>
            </a:r>
            <a:endParaRPr lang="fr-FR" sz="400" spc="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 charset="0"/>
              <a:ea typeface="Calibri" panose="020F0502020204030204" charset="0"/>
              <a:cs typeface="Times New Roman" panose="0202060305040502030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1565" y="1493520"/>
            <a:ext cx="9638030" cy="4060825"/>
          </a:xfrm>
        </p:spPr>
        <p:txBody>
          <a:bodyPr>
            <a:normAutofit/>
          </a:bodyPr>
          <a:lstStyle/>
          <a:p>
            <a:pPr lvl="0">
              <a:lnSpc>
                <a:spcPct val="17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4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Ce cours vise à faire reconnaitre aux étudiants,un </a:t>
            </a:r>
            <a:r>
              <a:rPr lang="fr-FR" sz="410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patient présumé atteint de </a:t>
            </a:r>
            <a:r>
              <a:rPr lang="fr-FR" sz="41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tuberculose.</a:t>
            </a:r>
            <a:endParaRPr lang="fr-FR" sz="4100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pPr marL="0" marR="63500" lvl="0" indent="0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  <a:buNone/>
            </a:pPr>
            <a:endParaRPr lang="fr-FR" sz="3500" dirty="0">
              <a:solidFill>
                <a:srgbClr val="000000">
                  <a:lumMod val="75000"/>
                  <a:lumOff val="25000"/>
                </a:srgbClr>
              </a:solidFill>
              <a:latin typeface="Helvetica" panose="020B0604020202020204" pitchFamily="34" charset="0"/>
              <a:ea typeface="Calibri" panose="020F0502020204030204" charset="0"/>
              <a:cs typeface="Helvetica" panose="020B0604020202020204" pitchFamily="34" charset="0"/>
            </a:endParaRP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7355" y="215265"/>
            <a:ext cx="6480175" cy="815975"/>
          </a:xfrm>
        </p:spPr>
        <p:txBody>
          <a:bodyPr/>
          <a:lstStyle/>
          <a:p>
            <a:r>
              <a:rPr lang="en-US" b="1" dirty="0"/>
              <a:t>CONDUITE DU TRAITEMENT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90955" y="1031240"/>
            <a:ext cx="9343390" cy="46228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Règle </a:t>
            </a:r>
            <a:r>
              <a:rPr lang="fr-FR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du traitement </a:t>
            </a:r>
            <a:endParaRPr lang="fr-FR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on ne donne </a:t>
            </a:r>
            <a:r>
              <a:rPr lang="fr-FR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jamais un seul </a:t>
            </a: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médicament mais au moins deux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respecter les doses prescrites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 traitement doit </a:t>
            </a: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être régulier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 traitement est long au moins six mois.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8685" y="287163"/>
            <a:ext cx="7842004" cy="750627"/>
          </a:xfrm>
        </p:spPr>
        <p:txBody>
          <a:bodyPr/>
          <a:lstStyle/>
          <a:p>
            <a:r>
              <a:rPr lang="en-US" b="1" dirty="0"/>
              <a:t>CONDUITE DU </a:t>
            </a:r>
            <a:r>
              <a:rPr lang="en-US" b="1" dirty="0" smtClean="0"/>
              <a:t>TRAITEMENT(2)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02310" y="1037590"/>
            <a:ext cx="8468360" cy="4882515"/>
          </a:xfrm>
        </p:spPr>
        <p:txBody>
          <a:bodyPr>
            <a:normAutofit fontScale="25000" lnSpcReduction="20000"/>
          </a:bodyPr>
          <a:lstStyle/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sz="1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 curatif de la </a:t>
            </a:r>
            <a:r>
              <a:rPr lang="fr-FR" sz="1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 </a:t>
            </a:r>
            <a:r>
              <a:rPr lang="fr-FR" sz="1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maladie</a:t>
            </a:r>
            <a:endParaRPr lang="fr-FR" sz="112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1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QUADRITHERAPIE pendant 2 mois :</a:t>
            </a:r>
            <a:endParaRPr lang="fr-FR" sz="112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isoniazide (RIMIFON®) 5mg/kg/j (INH)</a:t>
            </a:r>
            <a:endParaRPr lang="fr-FR" sz="11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rifampicine (RIFADINE®) 10mg/kg/j (RMP)</a:t>
            </a:r>
            <a:endParaRPr lang="fr-FR" sz="11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1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ethambutol</a:t>
            </a: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(MYAMBUTOL®) 20mg/kg/j (EMB)</a:t>
            </a:r>
            <a:endParaRPr lang="fr-FR" sz="11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1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pyrazinamide</a:t>
            </a:r>
            <a:r>
              <a:rPr lang="fr-FR" sz="1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(PIRILENE®) 25mg/kg/j (PZA</a:t>
            </a:r>
            <a:r>
              <a:rPr lang="fr-FR" sz="1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1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24793" y="246798"/>
            <a:ext cx="8005777" cy="818866"/>
          </a:xfrm>
        </p:spPr>
        <p:txBody>
          <a:bodyPr/>
          <a:lstStyle/>
          <a:p>
            <a:r>
              <a:rPr lang="en-US" b="1" dirty="0"/>
              <a:t>CONDUITE DU </a:t>
            </a:r>
            <a:r>
              <a:rPr lang="en-US" b="1" dirty="0" smtClean="0"/>
              <a:t>TRAITEMENT(3)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0395" y="1065530"/>
            <a:ext cx="10515600" cy="3630295"/>
          </a:xfrm>
        </p:spPr>
        <p:txBody>
          <a:bodyPr/>
          <a:lstStyle/>
          <a:p>
            <a:pPr marL="0" lvl="0" indent="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BITHERAPIE isoniazide + rifampicine pendant les 4 à 10 mois   suivants (durée variable selon la localisation de la maladie : 6 mois si TB </a:t>
            </a:r>
            <a:r>
              <a:rPr lang="fr-FR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pulm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9 à 12 mois si TB neuro-méningée)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7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UNE PRISE LE MATIN A JEUN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E48312"/>
              </a:buClr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8275" y="164465"/>
            <a:ext cx="5980430" cy="914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CONDUITE DU </a:t>
            </a:r>
            <a:r>
              <a:rPr lang="en-US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TRAITEMENT(4)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0890" y="933874"/>
            <a:ext cx="10121180" cy="4459532"/>
          </a:xfrm>
        </p:spPr>
        <p:txBody>
          <a:bodyPr>
            <a:normAutofit lnSpcReduction="20000"/>
          </a:bodyPr>
          <a:lstStyle/>
          <a:p>
            <a:pPr lvl="0" defTabSz="457200" fontAlgn="base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</a:pP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Traitements adjuvants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Vitamine B6 en prévention de la neuropathie périphérique causée par l’isoniazide chez les patients à risque (grossesse, alcoolisme, dénutrition, insuffisance rénale, VIH)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Corticothérapie indiquée dans les méningites, les péricardites, les miliaires </a:t>
            </a:r>
            <a:r>
              <a:rPr lang="fr-FR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hypoxémiantes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Compléments alimentaires si dénutrition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6838" y="219198"/>
            <a:ext cx="7842004" cy="832513"/>
          </a:xfrm>
        </p:spPr>
        <p:txBody>
          <a:bodyPr/>
          <a:lstStyle/>
          <a:p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CONDUITE DU </a:t>
            </a:r>
            <a:r>
              <a:rPr lang="en-US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TRAITEMENT(5)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5825" y="1051560"/>
            <a:ext cx="10161270" cy="4882515"/>
          </a:xfrm>
        </p:spPr>
        <p:txBody>
          <a:bodyPr>
            <a:normAutofit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 particuliers</a:t>
            </a:r>
            <a:endParaRPr lang="fr-FR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 </a:t>
            </a:r>
            <a:r>
              <a:rPr lang="fr-FR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résistante</a:t>
            </a:r>
            <a:r>
              <a:rPr lang="fr-FR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(= R isoniazide et rifampicine) : 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à suspecter si le patient à déjà été traité pour une tuberculose, ou s’il est originaire d’un pays d’Europe de l’Est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antituberculeux de 2</a:t>
            </a:r>
            <a:r>
              <a:rPr lang="fr-FR" sz="2800" baseline="5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ligne : amikacine,  </a:t>
            </a:r>
            <a:r>
              <a:rPr lang="fr-FR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cyclosérine</a:t>
            </a: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moxifloxacine…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52245" y="233045"/>
            <a:ext cx="7924165" cy="764540"/>
          </a:xfrm>
        </p:spPr>
        <p:txBody>
          <a:bodyPr/>
          <a:lstStyle/>
          <a:p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CONDUITE DU TRAITEMENT(5)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07368" y="1233556"/>
            <a:ext cx="9575269" cy="4023360"/>
          </a:xfrm>
        </p:spPr>
        <p:txBody>
          <a:bodyPr>
            <a:norm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 ultrarésistante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(= multi résistante + R aminosides et quinolone)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co-infection</a:t>
            </a: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TB-VIH :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 aux interactions médicamenteuses avec le traitement antirétroviral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E48312"/>
              </a:buClr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91615" y="163830"/>
            <a:ext cx="6381750" cy="682625"/>
          </a:xfrm>
        </p:spPr>
        <p:txBody>
          <a:bodyPr/>
          <a:lstStyle/>
          <a:p>
            <a:r>
              <a:rPr lang="en-US" b="1" dirty="0" smtClean="0"/>
              <a:t>SUIVI DU TRAITEMENT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0115" y="1064895"/>
            <a:ext cx="11079480" cy="5201920"/>
          </a:xfrm>
        </p:spPr>
        <p:txBody>
          <a:bodyPr>
            <a:normAutofit lnSpcReduction="20000"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lang="fr-FR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Surveillance du traitement</a:t>
            </a:r>
            <a:endParaRPr lang="fr-FR" sz="28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</a:t>
            </a:r>
            <a:r>
              <a:rPr lang="fr-FR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observance</a:t>
            </a:r>
            <a:r>
              <a:rPr lang="fr-FR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(couleur des urines avec la rifampicine, dosage médicamenteux)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tolérance</a:t>
            </a:r>
            <a:r>
              <a:rPr lang="fr-FR" sz="28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réaction allergique cutanée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   </a:t>
            </a:r>
            <a:r>
              <a:rPr lang="fr-FR" sz="28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hépatotoxicité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– dosage régulier des transaminases  		  troubles visuels – champ visuel, vision des couleurs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efficacité</a:t>
            </a:r>
            <a:r>
              <a:rPr lang="fr-FR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RP (J15, J30, M2, M4, M6)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  examen bactériologique (entre J10 et J20)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75203" y="273836"/>
            <a:ext cx="6641001" cy="859809"/>
          </a:xfrm>
        </p:spPr>
        <p:txBody>
          <a:bodyPr/>
          <a:lstStyle/>
          <a:p>
            <a:r>
              <a:rPr lang="en-US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SUIVI DU TRAITEMENT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0115" y="1133475"/>
            <a:ext cx="10173970" cy="5126355"/>
          </a:xfrm>
        </p:spPr>
        <p:txBody>
          <a:bodyPr>
            <a:noAutofit/>
          </a:bodyPr>
          <a:lstStyle/>
          <a:p>
            <a:pPr lvl="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Isolement respiratoire</a:t>
            </a:r>
            <a:endParaRPr lang="fr-FR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 patient suspect de TB pulmonaire doit être placé en isolement respiratoire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Masque FFP1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Levée de l’isolement après négativation de l’examen direct des prélèvements respiratoires (10 à 20j de traitement généralement)</a:t>
            </a: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" descr="http://www.smsp.fr/images/Masque-FFP1-coque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6096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7" name="Picture 5" descr="http://www.masque-respiratoire.fr/img-masques-respiratoires/macopharma-masques/masque-FF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09600"/>
            <a:ext cx="3429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8" name="Text Box 6"/>
          <p:cNvSpPr txBox="1">
            <a:spLocks noChangeArrowheads="1"/>
          </p:cNvSpPr>
          <p:nvPr/>
        </p:nvSpPr>
        <p:spPr bwMode="auto">
          <a:xfrm>
            <a:off x="5105401" y="4495801"/>
            <a:ext cx="2170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fr-FR" altLang="fr-FR" sz="2800" b="1" u="sng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Masque FFP1</a:t>
            </a:r>
            <a:endParaRPr lang="fr-FR" altLang="fr-FR" sz="2800" b="1" u="sng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9166" y="259308"/>
            <a:ext cx="5972261" cy="914399"/>
          </a:xfrm>
        </p:spPr>
        <p:txBody>
          <a:bodyPr/>
          <a:lstStyle/>
          <a:p>
            <a:r>
              <a:rPr lang="fr-FR" sz="3600" b="1" spc="0" dirty="0">
                <a:solidFill>
                  <a:srgbClr val="26262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TRAITEMENT DE L’ITL (1)</a:t>
            </a:r>
            <a:endParaRPr lang="fr-FR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8975" y="1173480"/>
            <a:ext cx="10683875" cy="4991100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Il faut impérativement avoir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éliminé une TB maladie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pour pouvoir parler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d’Infection Tuberculeuse Latente ITL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(signes cliniques, RP, prélèvements respiratoires)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 systématique de l’ITL chez les enfants, les adolescents, les immunodéprimés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 des adultes ayant une IDR&gt;15mm ou un test interféron positif dans l’entourage d’un malade bacillifère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49214" y="241545"/>
            <a:ext cx="7492928" cy="782343"/>
          </a:xfrm>
        </p:spPr>
        <p:txBody>
          <a:bodyPr>
            <a:normAutofit/>
          </a:bodyPr>
          <a:lstStyle/>
          <a:p>
            <a:r>
              <a:rPr lang="fr-FR" sz="36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Helvetica" panose="020B0604020202020204" pitchFamily="34" charset="0"/>
                <a:ea typeface="Calibri" panose="020F0502020204030204" charset="0"/>
                <a:cs typeface="Helvetica" panose="020B0604020202020204" pitchFamily="34" charset="0"/>
              </a:rPr>
              <a:t>OBJECTIFS SPECIFIQUES</a:t>
            </a:r>
            <a:endParaRPr lang="fr-FR" sz="3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3865" y="1115060"/>
            <a:ext cx="10745470" cy="4627880"/>
          </a:xfrm>
        </p:spPr>
        <p:txBody>
          <a:bodyPr>
            <a:noAutofit/>
          </a:bodyPr>
          <a:lstStyle/>
          <a:p>
            <a:pPr marL="0" marR="63500" lvl="0" indent="0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  <a:buNone/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1-Définir la tuberculose et décrire les différentes localisations du bacille de koch 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R="63500"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2-Décrire l’épidémiologie  de </a:t>
            </a: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la tuberculose  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R="63500"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3-Caractériser la primo infection et les complications tuberculeuses 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6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4-Citer les signes généraux et respiratoires dans une atteinte de tuberculose pulmonaire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>
              <a:buClr>
                <a:srgbClr val="E48312"/>
              </a:buClr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4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65808" y="221700"/>
            <a:ext cx="5863078" cy="859809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TRAITEMENT DE L’ITL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1560" y="1294765"/>
            <a:ext cx="9385935" cy="3709035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schémas possibles :</a:t>
            </a: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ISONIAZIDE en monothérapie 5mg/kg/j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pendant 6 mois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RIFAMPICINE 10mg/kg/j + ISONIASIDE 5mg/kg/j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pendant 3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mois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7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7280" y="369570"/>
            <a:ext cx="6349365" cy="815975"/>
          </a:xfrm>
        </p:spPr>
        <p:txBody>
          <a:bodyPr/>
          <a:lstStyle/>
          <a:p>
            <a:r>
              <a:rPr lang="en-US" dirty="0" smtClean="0"/>
              <a:t>TRAITEMENT PREVENTIF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6005" y="1185545"/>
            <a:ext cx="10079990" cy="4419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Elle </a:t>
            </a: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comporte :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amélioration des conditions de vie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le dépistage précoce des cas, le dépistage chez les sujets en contact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vaccination par le BCG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IEC/CCC</a:t>
            </a: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lvl="0">
              <a:buClr>
                <a:srgbClr val="E48312"/>
              </a:buClr>
            </a:pPr>
            <a:endParaRPr lang="fr-FR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84171" y="325860"/>
            <a:ext cx="4593836" cy="928048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6010" y="1254125"/>
            <a:ext cx="9629775" cy="5018405"/>
          </a:xfrm>
        </p:spPr>
        <p:txBody>
          <a:bodyPr>
            <a:noAutofit/>
          </a:bodyPr>
          <a:lstStyle/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 par le BCG</a:t>
            </a:r>
            <a:endParaRPr lang="fr-FR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BCG = Bacille de Calmette et Guérin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Souche de </a:t>
            </a:r>
            <a:r>
              <a:rPr lang="fr-FR" i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fr-FR" i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bovis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dont la virulence a été atténuée par passage sur milieux de culture successifs. 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Vaccin vivant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31297" y="159766"/>
            <a:ext cx="4198052" cy="791570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2785" y="951230"/>
            <a:ext cx="10332720" cy="4869180"/>
          </a:xfrm>
        </p:spPr>
        <p:txBody>
          <a:bodyPr>
            <a:normAutofit fontScale="92500"/>
          </a:bodyPr>
          <a:lstStyle/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  <a:defRPr/>
            </a:pPr>
            <a:r>
              <a:rPr lang="fr-FR" sz="3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 par le BCG</a:t>
            </a:r>
            <a:endParaRPr lang="fr-FR" sz="3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Tx/>
              <a:buChar char="-"/>
              <a:defRPr/>
            </a:pPr>
            <a:r>
              <a:rPr lang="fr-FR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Protège </a:t>
            </a: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contre </a:t>
            </a:r>
            <a:r>
              <a:rPr lang="fr-FR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des infections disséminées ou neuro-méningé   	</a:t>
            </a:r>
            <a:r>
              <a:rPr lang="fr-FR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fr-FR" sz="3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Tx/>
              <a:buChar char="-"/>
              <a:defRPr/>
            </a:pPr>
            <a:r>
              <a:rPr lang="fr-FR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</a:t>
            </a: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des infections pulmonaires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Reste fortement recommandée dès le premier mois de vie si : 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.enfant né dans un pays de forte endémie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.enfant dont l’un des parents vient d’un pays de forte endémie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.ATCD familiaux de TB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.conditions socio-économiques défavorables</a:t>
            </a:r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3566" y="263375"/>
            <a:ext cx="4662075" cy="818866"/>
          </a:xfrm>
        </p:spPr>
        <p:txBody>
          <a:bodyPr/>
          <a:lstStyle/>
          <a:p>
            <a:r>
              <a:rPr lang="fr-FR" sz="3200" b="1" spc="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 </a:t>
            </a:r>
            <a:r>
              <a:rPr lang="fr-FR" sz="3200" b="1" spc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  <a:endParaRPr lang="fr-FR" sz="3200" b="1" spc="0" dirty="0" smtClean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22630" y="1082040"/>
            <a:ext cx="9991090" cy="4800600"/>
          </a:xfrm>
        </p:spPr>
        <p:txBody>
          <a:bodyPr>
            <a:normAutofit/>
          </a:bodyPr>
          <a:lstStyle/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Font typeface="Wingdings 3" panose="05040102010807070707" pitchFamily="18" charset="2"/>
              <a:buChar char=""/>
            </a:pPr>
            <a:r>
              <a:rPr lang="fr-FR" sz="28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Vaccination par le BCG</a:t>
            </a:r>
            <a:endParaRPr lang="fr-FR" sz="2800" b="1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Obligatoire pour les professionnels de santé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Contre-indiquée dans les déficits immunitaires 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injection intradermique stricte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 fontAlgn="base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>
                <a:srgbClr val="A53010"/>
              </a:buClr>
              <a:buSzTx/>
              <a:buNone/>
            </a:pP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fr-FR" sz="2800" b="1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BCG-ite</a:t>
            </a:r>
            <a:r>
              <a:rPr lang="fr-FR" sz="28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complication bénigne. Suppuration locale transitoire avec parfois adénopathie axillaire</a:t>
            </a:r>
            <a:endParaRPr lang="fr-FR" sz="28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static.blogstorage.hi-pi.com/photos/jen54.monbebeblog.com/images/gd/1222765439/aie-aie-aie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2"/>
          <a:stretch>
            <a:fillRect/>
          </a:stretch>
        </p:blipFill>
        <p:spPr bwMode="auto">
          <a:xfrm>
            <a:off x="2589662" y="895067"/>
            <a:ext cx="68580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66825" y="5582920"/>
            <a:ext cx="965771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fr-FR" sz="3600" b="1" dirty="0">
                <a:solidFill>
                  <a:prstClr val="black"/>
                </a:solidFill>
                <a:latin typeface="Calibri" panose="020F0502020204030204" charset="0"/>
                <a:cs typeface="Calibri" panose="020F0502020204030204" charset="0"/>
              </a:rPr>
              <a:t>BCG-ite: complication de la vaccination par le BCG</a:t>
            </a:r>
            <a:endParaRPr lang="fr-FR" altLang="fr-FR" sz="3600" b="1" dirty="0">
              <a:solidFill>
                <a:prstClr val="black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7270" y="178435"/>
            <a:ext cx="9930130" cy="6832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Rôle de l’Infirmier dans la conduite du traitement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1525" y="750570"/>
            <a:ext cx="10492740" cy="5599430"/>
          </a:xfrm>
        </p:spPr>
        <p:txBody>
          <a:bodyPr>
            <a:noAutofit/>
          </a:bodyPr>
          <a:lstStyle/>
          <a:p>
            <a:pPr marL="0" lvl="0" indent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1-Information </a:t>
            </a:r>
            <a:r>
              <a:rPr lang="fr-FR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éducation du patient</a:t>
            </a:r>
            <a:endParaRPr lang="fr-FR" sz="2800" b="1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endParaRPr lang="fr-FR" sz="28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expliquer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maladie</a:t>
            </a: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fr-FR" sz="28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mode de transmission, </a:t>
            </a:r>
            <a:endParaRPr lang="fr-FR" sz="28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nécessité d’un isolement respiratoire et éventuellement d’un séjour en  maison de convalescence</a:t>
            </a: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fr-FR" sz="28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traitement</a:t>
            </a: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fr-FR" sz="28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mise en œuvre d’un dépistage de l’entourage…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None/>
              <a:defRPr/>
            </a:pPr>
            <a:r>
              <a:rPr lang="fr-FR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sz="28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3610" y="300355"/>
            <a:ext cx="9893935" cy="78168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Rôle de l’Infirmier dans la conduite du traitement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78947" y="1340416"/>
            <a:ext cx="7828356" cy="2753562"/>
          </a:xfrm>
        </p:spPr>
        <p:txBody>
          <a:bodyPr>
            <a:normAutofit lnSpcReduction="10000"/>
          </a:bodyPr>
          <a:lstStyle/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fr-FR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éducation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expliquer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nécessité absolue d’une prise </a:t>
            </a:r>
            <a:r>
              <a:rPr lang="fr-F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quotidienne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traitement, </a:t>
            </a:r>
            <a:endParaRPr lang="fr-FR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" panose="05000000000000000000" pitchFamily="2" charset="2"/>
              <a:buChar char="ü"/>
              <a:defRPr/>
            </a:pP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durée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8555" y="238760"/>
            <a:ext cx="9914890" cy="80200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Rôle de l’Infirmier dans la conduite du traitement</a:t>
            </a:r>
            <a:endParaRPr 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50340"/>
            <a:ext cx="8898890" cy="4351655"/>
          </a:xfrm>
        </p:spPr>
        <p:txBody>
          <a:bodyPr/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28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2- Recueil </a:t>
            </a:r>
            <a:r>
              <a:rPr lang="fr-FR" sz="28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des crachats</a:t>
            </a:r>
            <a:endParaRPr lang="fr-FR" sz="2800" b="1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dans un crachoir stérile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mettre le malade à jeun avant le prélèvement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s’assurer qu’il s’agit de crachat et non  de salives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  <a:buFont typeface="Times New Roman" panose="02020603050405020304" charset="0"/>
              <a:buChar char="-"/>
              <a:tabLst>
                <a:tab pos="457200" algn="l"/>
              </a:tabLst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Times New Roman" panose="02020603050405020304" charset="0"/>
                <a:cs typeface="Arial" panose="020B0604020202020204" pitchFamily="34" charset="0"/>
              </a:rPr>
              <a:t>faire cracher trois fois.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Times New Roman" panose="0202060305040502030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03905" y="180975"/>
            <a:ext cx="3595370" cy="834390"/>
          </a:xfrm>
        </p:spPr>
        <p:txBody>
          <a:bodyPr/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endParaRPr lang="en-US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260" y="813435"/>
            <a:ext cx="10447655" cy="5497195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  <a:buClr>
                <a:srgbClr val="A53010"/>
              </a:buClr>
              <a:buSzTx/>
              <a:buFont typeface="Wingdings 3" panose="05040102010807070707" pitchFamily="18" charset="2"/>
              <a:buChar char="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Rappelons que la tuberculose est une maladie à déclaration obligatoire et qui est prise en charge à 100%.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buClr>
                <a:srgbClr val="A53010"/>
              </a:buClr>
              <a:buSzTx/>
              <a:buFont typeface="Wingdings 3" panose="05040102010807070707" pitchFamily="18" charset="2"/>
              <a:buChar char="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L’isolement  n’est nécessaire avec port de masque pour le malade et le personnel soignant les 15 premiers jours du traitement que si le patient est </a:t>
            </a:r>
            <a:r>
              <a:rPr lang="fr-FR" dirty="0" err="1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bacillifère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(examen direct positif des crachats)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buClr>
                <a:srgbClr val="A53010"/>
              </a:buClr>
              <a:buSzTx/>
              <a:buFont typeface="Wingdings 3" panose="05040102010807070707" pitchFamily="18" charset="2"/>
              <a:buChar char=""/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L’entourage doit être dépisté et la recherche d’une infection par le VIH systématique (tuberculose et VIH = SIDA).</a:t>
            </a: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88845" y="260350"/>
            <a:ext cx="5062855" cy="628650"/>
          </a:xfrm>
        </p:spPr>
        <p:txBody>
          <a:bodyPr/>
          <a:lstStyle/>
          <a:p>
            <a:r>
              <a:rPr lang="fr-FR" sz="2800" b="1" spc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OBJECTIFS SPECIFIQUES</a:t>
            </a:r>
            <a:endParaRPr lang="fr-FR" sz="2800" b="1" spc="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7550" y="1132205"/>
            <a:ext cx="10568940" cy="493395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5-Citer l’examen de certitude et d’orientation de la </a:t>
            </a: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Tbc pulmonaire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6-Décrire le schéma thérapeutique et la règle  du </a:t>
            </a:r>
            <a:r>
              <a:rPr lang="fr-FR" sz="280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ttt</a:t>
            </a: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 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de la Tbc pulmonaire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7-Donner le traitement préventif de la Tbc pulmonaire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8-Décrire le rôle de l’infirmier dans le </a:t>
            </a: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dg 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et la </a:t>
            </a:r>
            <a:r>
              <a:rPr lang="fr-FR" sz="2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PEC du </a:t>
            </a:r>
            <a:r>
              <a:rPr lang="fr-FR" sz="280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malade tuberculeux.</a:t>
            </a:r>
            <a:endParaRPr lang="fr-FR" sz="28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Clr>
                <a:srgbClr val="E48312"/>
              </a:buClr>
            </a:pPr>
            <a:r>
              <a:rPr lang="fr-FR" sz="3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ea typeface="Calibri" panose="020F0502020204030204" charset="0"/>
                <a:cs typeface="Arial" panose="020B0604020202020204" pitchFamily="34" charset="0"/>
              </a:rPr>
              <a:t> </a:t>
            </a:r>
            <a:endParaRPr lang="fr-FR" sz="320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ea typeface="Calibri" panose="020F0502020204030204" charset="0"/>
              <a:cs typeface="Arial" panose="020B0604020202020204" pitchFamily="34" charset="0"/>
            </a:endParaRP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93645" y="354330"/>
            <a:ext cx="3794760" cy="766445"/>
          </a:xfrm>
        </p:spPr>
        <p:txBody>
          <a:bodyPr/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(2)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9285" y="1028065"/>
            <a:ext cx="10476865" cy="480250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 mise en place d’un TRT nécessite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certitude bactériologique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ou anatomopathologique du diagnostic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Aucun TRT d’épreuve </a:t>
            </a: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n’est licite </a:t>
            </a:r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 TRT spécifique entrepris, il nécessite une </a:t>
            </a:r>
            <a:r>
              <a:rPr lang="en-US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surveillance clinique, biologique et radiologique</a:t>
            </a:r>
            <a:endParaRPr lang="en-US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Actuellement la chirurgie n’a plus qu’une place restreinte car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Tbc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doit être traitée au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stade de maladie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et non au stade de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séquelles.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9691" y="2330406"/>
            <a:ext cx="3455792" cy="1726440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tx1"/>
                </a:solidFill>
              </a:rPr>
              <a:t>JE VOUS REMERCIE</a:t>
            </a:r>
            <a:endParaRPr lang="fr-FR" sz="4400" b="1" dirty="0">
              <a:solidFill>
                <a:schemeClr val="tx1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1"/>
          <a:srcRect l="16158" t="4329" r="16305" b="4473"/>
          <a:stretch>
            <a:fillRect/>
          </a:stretch>
        </p:blipFill>
        <p:spPr>
          <a:xfrm>
            <a:off x="4095750" y="0"/>
            <a:ext cx="6978650" cy="6247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69940" y="379095"/>
            <a:ext cx="1327785" cy="505460"/>
          </a:xfrm>
          <a:ln w="38100"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PLAN</a:t>
            </a:r>
            <a:endParaRPr lang="en-US" sz="32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6535" y="1155700"/>
            <a:ext cx="5280025" cy="4356735"/>
          </a:xfrm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HISTORIQUE-DEFINITION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AGENT CAUSAL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PHYSIOPATHOLOGIE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MANIFESTATION CLINIQUE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 de texte 3"/>
          <p:cNvSpPr txBox="1"/>
          <p:nvPr/>
        </p:nvSpPr>
        <p:spPr>
          <a:xfrm>
            <a:off x="7646670" y="1767840"/>
            <a:ext cx="4123055" cy="332295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 anchor="t">
            <a:spAutoFit/>
          </a:bodyPr>
          <a:p>
            <a:pPr marL="457200" indent="-45720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DIAGNOSTIC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CONDUITE DU TRAITEMENT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SUIVI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PREVENTION</a:t>
            </a:r>
            <a:endParaRPr lang="en-US" altLang="en-US" sz="2800" dirty="0" smtClean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18162</Words>
  <Application>WPS Presentation</Application>
  <PresentationFormat>Grand écran</PresentationFormat>
  <Paragraphs>608</Paragraphs>
  <Slides>81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81</vt:i4>
      </vt:variant>
    </vt:vector>
  </HeadingPairs>
  <TitlesOfParts>
    <vt:vector size="101" baseType="lpstr">
      <vt:lpstr>Arial</vt:lpstr>
      <vt:lpstr>SimSun</vt:lpstr>
      <vt:lpstr>Wingdings</vt:lpstr>
      <vt:lpstr>Arial Black</vt:lpstr>
      <vt:lpstr>Wingdings</vt:lpstr>
      <vt:lpstr>Times New Roman</vt:lpstr>
      <vt:lpstr>Calibri</vt:lpstr>
      <vt:lpstr>Microsoft YaHei</vt:lpstr>
      <vt:lpstr>Arial Unicode MS</vt:lpstr>
      <vt:lpstr>Bookman Old Style</vt:lpstr>
      <vt:lpstr>Comic Sans MS</vt:lpstr>
      <vt:lpstr>Arial</vt:lpstr>
      <vt:lpstr>Arial Unicode MS</vt:lpstr>
      <vt:lpstr>Helvetica</vt:lpstr>
      <vt:lpstr>Arial Rounded MT Bold</vt:lpstr>
      <vt:lpstr>Wingdings 3</vt:lpstr>
      <vt:lpstr>Courier New</vt:lpstr>
      <vt:lpstr>Century Gothic</vt:lpstr>
      <vt:lpstr>Garamond</vt:lpstr>
      <vt:lpstr>Thème Office</vt:lpstr>
      <vt:lpstr>PowerPoint 演示文稿</vt:lpstr>
      <vt:lpstr>PowerPoint 演示文稿</vt:lpstr>
      <vt:lpstr>INTRODUCTION</vt:lpstr>
      <vt:lpstr>INTRODUCTION</vt:lpstr>
      <vt:lpstr>INTRODUCTION</vt:lpstr>
      <vt:lpstr>OBJECTIF GENERAL :</vt:lpstr>
      <vt:lpstr>OBJECTIFS SPECIFIQUES</vt:lpstr>
      <vt:lpstr>OBJECTIFS SPECIFIQUES</vt:lpstr>
      <vt:lpstr>PLAN</vt:lpstr>
      <vt:lpstr>HISTORIQUE</vt:lpstr>
      <vt:lpstr>I-Définition </vt:lpstr>
      <vt:lpstr>EPIDEMIOLOGIE</vt:lpstr>
      <vt:lpstr>EPIDEMIOLOGIE(2)</vt:lpstr>
      <vt:lpstr>EPIDEMIOLOGIE(3)</vt:lpstr>
      <vt:lpstr>EPIDEMIOLOGIE(4)</vt:lpstr>
      <vt:lpstr>EPIDEMIOLOGIE(5)</vt:lpstr>
      <vt:lpstr>EPIDEMIOLOGIE(6)</vt:lpstr>
      <vt:lpstr>AGENTS PATHOGENES</vt:lpstr>
      <vt:lpstr>AGENTS PATHOGENES/CAUSAUX</vt:lpstr>
      <vt:lpstr>PowerPoint 演示文稿</vt:lpstr>
      <vt:lpstr>PHYSIOPATHOLOGIE (1)</vt:lpstr>
      <vt:lpstr>PHYSIOPATHOLOGIE (2)</vt:lpstr>
      <vt:lpstr>PHYSIOPATHOLOGIE (3)</vt:lpstr>
      <vt:lpstr>PHYSIOPATHOLOGIE (4)</vt:lpstr>
      <vt:lpstr>PHYSIOPATHOLOGIE (5)</vt:lpstr>
      <vt:lpstr>PowerPoint 演示文稿</vt:lpstr>
      <vt:lpstr>3- Facteurs favorisant l’évolution de la maladie</vt:lpstr>
      <vt:lpstr>MANIFESTATION CLINIQUE</vt:lpstr>
      <vt:lpstr>Définition des concepts(2)</vt:lpstr>
      <vt:lpstr>Définition des concepts(2)</vt:lpstr>
      <vt:lpstr>Primo-infection tuberculeuse (PIT)</vt:lpstr>
      <vt:lpstr>PowerPoint 演示文稿</vt:lpstr>
      <vt:lpstr>MANIFESTATION CLINIQUE(2)</vt:lpstr>
      <vt:lpstr>MANIFESTATION CLINIQUE(3)</vt:lpstr>
      <vt:lpstr>MANIFESTATION CLINIQUE(4)</vt:lpstr>
      <vt:lpstr>La Tuberculose pulmonaire</vt:lpstr>
      <vt:lpstr>PowerPoint 演示文稿</vt:lpstr>
      <vt:lpstr>PowerPoint 演示文稿</vt:lpstr>
      <vt:lpstr>Tuberculose miliaire</vt:lpstr>
      <vt:lpstr>Scanner thoracique miliaire tuberculeuse</vt:lpstr>
      <vt:lpstr>Formes extra pulmonaires</vt:lpstr>
      <vt:lpstr>Formes extra pulmonaires (2)</vt:lpstr>
      <vt:lpstr>Formes extra pulmonaires (3)</vt:lpstr>
      <vt:lpstr>PowerPoint 演示文稿</vt:lpstr>
      <vt:lpstr>PowerPoint 演示文稿</vt:lpstr>
      <vt:lpstr>Formes extra pulmonaires</vt:lpstr>
      <vt:lpstr>Formes extra pulmonaires</vt:lpstr>
      <vt:lpstr>Diagnostic de TBC</vt:lpstr>
      <vt:lpstr>Diagnostic de TBC</vt:lpstr>
      <vt:lpstr>Diagnostic de TBC</vt:lpstr>
      <vt:lpstr>Diagnostic de TBC</vt:lpstr>
      <vt:lpstr>Diagnostic de TBC</vt:lpstr>
      <vt:lpstr>Diagnostic de TBC </vt:lpstr>
      <vt:lpstr>Diagnostic de TBC</vt:lpstr>
      <vt:lpstr>Diagnostic de TBC</vt:lpstr>
      <vt:lpstr>PowerPoint 演示文稿</vt:lpstr>
      <vt:lpstr>PowerPoint 演示文稿</vt:lpstr>
      <vt:lpstr>Diagnostic de TBC</vt:lpstr>
      <vt:lpstr>RECAP</vt:lpstr>
      <vt:lpstr>CONDUITE DU TRAITEMENT</vt:lpstr>
      <vt:lpstr>CONDUITE DU TRAITEMENT(2)</vt:lpstr>
      <vt:lpstr>CONDUITE DU TRAITEMENT(3)</vt:lpstr>
      <vt:lpstr>CONDUITE DU TRAITEMENT(4)</vt:lpstr>
      <vt:lpstr>CONDUITE DU TRAITEMENT(5)</vt:lpstr>
      <vt:lpstr>CONDUITE DU TRAITEMENT(5)</vt:lpstr>
      <vt:lpstr>SUIVI DU TRAITEMENT</vt:lpstr>
      <vt:lpstr>SUIVI DU TRAITEMENT</vt:lpstr>
      <vt:lpstr>PowerPoint 演示文稿</vt:lpstr>
      <vt:lpstr>TRAITEMENT DE L’ITL (1)</vt:lpstr>
      <vt:lpstr>TRAITEMENT DE L’ITL (2)</vt:lpstr>
      <vt:lpstr>TRAITEMENT PREVENTIF</vt:lpstr>
      <vt:lpstr>PREVENTION (2)</vt:lpstr>
      <vt:lpstr>PREVENTION (3)</vt:lpstr>
      <vt:lpstr>PREVENTION (4)</vt:lpstr>
      <vt:lpstr>PowerPoint 演示文稿</vt:lpstr>
      <vt:lpstr>Rôle de l’Infirmier dans la conduite du traitement</vt:lpstr>
      <vt:lpstr>Rôle de l’Infirmier dans la conduite du traitement</vt:lpstr>
      <vt:lpstr>Rôle de l’Infirmier dans la conduite du traitement</vt:lpstr>
      <vt:lpstr>CONCLUSION (1)</vt:lpstr>
      <vt:lpstr>CONCLUSION (2)</vt:lpstr>
      <vt:lpstr>JE VOUS REMERCIE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FELIX KOBENAN</cp:lastModifiedBy>
  <cp:revision>44</cp:revision>
  <dcterms:created xsi:type="dcterms:W3CDTF">2018-07-17T00:49:00Z</dcterms:created>
  <dcterms:modified xsi:type="dcterms:W3CDTF">2024-02-01T11:52:52Z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CDA42271B7484D6485F8E93EE14473A6_12</vt:lpwstr>
  </property>
  <property fmtid="{D5CDD505-2E9C-101B-9397-08002B2CF9AE}" pid="3" name="KSOProductBuildVer">
    <vt:lpwstr>1036-12.2.0.13431</vt:lpwstr>
  </property>
</Properties>
</file>