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74" r:id="rId4"/>
    <p:sldMasterId id="2147483676" r:id="rId5"/>
  </p:sldMasterIdLst>
  <p:notesMasterIdLst>
    <p:notesMasterId r:id="rId91"/>
  </p:notesMasterIdLst>
  <p:sldIdLst>
    <p:sldId id="256" r:id="rId6"/>
    <p:sldId id="257" r:id="rId7"/>
    <p:sldId id="265" r:id="rId8"/>
    <p:sldId id="267" r:id="rId9"/>
    <p:sldId id="272" r:id="rId10"/>
    <p:sldId id="271" r:id="rId11"/>
    <p:sldId id="270" r:id="rId12"/>
    <p:sldId id="273" r:id="rId13"/>
    <p:sldId id="274" r:id="rId14"/>
    <p:sldId id="275" r:id="rId15"/>
    <p:sldId id="276" r:id="rId16"/>
    <p:sldId id="286" r:id="rId17"/>
    <p:sldId id="285" r:id="rId18"/>
    <p:sldId id="278" r:id="rId19"/>
    <p:sldId id="279" r:id="rId20"/>
    <p:sldId id="287" r:id="rId21"/>
    <p:sldId id="280" r:id="rId22"/>
    <p:sldId id="289" r:id="rId23"/>
    <p:sldId id="290" r:id="rId24"/>
    <p:sldId id="281" r:id="rId25"/>
    <p:sldId id="288" r:id="rId26"/>
    <p:sldId id="282" r:id="rId27"/>
    <p:sldId id="291" r:id="rId28"/>
    <p:sldId id="283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0" r:id="rId38"/>
    <p:sldId id="301" r:id="rId39"/>
    <p:sldId id="303" r:id="rId40"/>
    <p:sldId id="304" r:id="rId41"/>
    <p:sldId id="305" r:id="rId42"/>
    <p:sldId id="306" r:id="rId43"/>
    <p:sldId id="307" r:id="rId44"/>
    <p:sldId id="308" r:id="rId45"/>
    <p:sldId id="309" r:id="rId46"/>
    <p:sldId id="310" r:id="rId47"/>
    <p:sldId id="311" r:id="rId48"/>
    <p:sldId id="312" r:id="rId49"/>
    <p:sldId id="313" r:id="rId50"/>
    <p:sldId id="314" r:id="rId51"/>
    <p:sldId id="315" r:id="rId52"/>
    <p:sldId id="316" r:id="rId53"/>
    <p:sldId id="317" r:id="rId54"/>
    <p:sldId id="318" r:id="rId55"/>
    <p:sldId id="319" r:id="rId56"/>
    <p:sldId id="320" r:id="rId57"/>
    <p:sldId id="321" r:id="rId58"/>
    <p:sldId id="322" r:id="rId59"/>
    <p:sldId id="323" r:id="rId60"/>
    <p:sldId id="324" r:id="rId61"/>
    <p:sldId id="325" r:id="rId62"/>
    <p:sldId id="326" r:id="rId63"/>
    <p:sldId id="327" r:id="rId64"/>
    <p:sldId id="328" r:id="rId65"/>
    <p:sldId id="329" r:id="rId66"/>
    <p:sldId id="330" r:id="rId67"/>
    <p:sldId id="331" r:id="rId68"/>
    <p:sldId id="332" r:id="rId69"/>
    <p:sldId id="333" r:id="rId70"/>
    <p:sldId id="334" r:id="rId71"/>
    <p:sldId id="347" r:id="rId72"/>
    <p:sldId id="348" r:id="rId73"/>
    <p:sldId id="349" r:id="rId74"/>
    <p:sldId id="350" r:id="rId75"/>
    <p:sldId id="351" r:id="rId76"/>
    <p:sldId id="352" r:id="rId77"/>
    <p:sldId id="353" r:id="rId78"/>
    <p:sldId id="354" r:id="rId79"/>
    <p:sldId id="355" r:id="rId80"/>
    <p:sldId id="356" r:id="rId81"/>
    <p:sldId id="357" r:id="rId82"/>
    <p:sldId id="358" r:id="rId83"/>
    <p:sldId id="359" r:id="rId84"/>
    <p:sldId id="360" r:id="rId85"/>
    <p:sldId id="339" r:id="rId86"/>
    <p:sldId id="343" r:id="rId87"/>
    <p:sldId id="344" r:id="rId88"/>
    <p:sldId id="346" r:id="rId89"/>
    <p:sldId id="284" r:id="rId9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2" d="100"/>
          <a:sy n="112" d="100"/>
        </p:scale>
        <p:origin x="-76" y="-2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76" Type="http://schemas.openxmlformats.org/officeDocument/2006/relationships/slide" Target="slides/slide71.xml"/><Relationship Id="rId84" Type="http://schemas.openxmlformats.org/officeDocument/2006/relationships/slide" Target="slides/slide79.xml"/><Relationship Id="rId89" Type="http://schemas.openxmlformats.org/officeDocument/2006/relationships/slide" Target="slides/slide84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9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slide" Target="slides/slide69.xml"/><Relationship Id="rId79" Type="http://schemas.openxmlformats.org/officeDocument/2006/relationships/slide" Target="slides/slide74.xml"/><Relationship Id="rId87" Type="http://schemas.openxmlformats.org/officeDocument/2006/relationships/slide" Target="slides/slide82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6.xml"/><Relationship Id="rId82" Type="http://schemas.openxmlformats.org/officeDocument/2006/relationships/slide" Target="slides/slide77.xml"/><Relationship Id="rId90" Type="http://schemas.openxmlformats.org/officeDocument/2006/relationships/slide" Target="slides/slide85.xml"/><Relationship Id="rId95" Type="http://schemas.openxmlformats.org/officeDocument/2006/relationships/tableStyles" Target="tableStyles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77" Type="http://schemas.openxmlformats.org/officeDocument/2006/relationships/slide" Target="slides/slide72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80" Type="http://schemas.openxmlformats.org/officeDocument/2006/relationships/slide" Target="slides/slide75.xml"/><Relationship Id="rId85" Type="http://schemas.openxmlformats.org/officeDocument/2006/relationships/slide" Target="slides/slide80.xml"/><Relationship Id="rId9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83" Type="http://schemas.openxmlformats.org/officeDocument/2006/relationships/slide" Target="slides/slide78.xml"/><Relationship Id="rId88" Type="http://schemas.openxmlformats.org/officeDocument/2006/relationships/slide" Target="slides/slide83.xml"/><Relationship Id="rId9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slide" Target="slides/slide73.xml"/><Relationship Id="rId81" Type="http://schemas.openxmlformats.org/officeDocument/2006/relationships/slide" Target="slides/slide76.xml"/><Relationship Id="rId86" Type="http://schemas.openxmlformats.org/officeDocument/2006/relationships/slide" Target="slides/slide81.xml"/><Relationship Id="rId9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6BCB66-8C68-46DD-A768-5CD4ED6FB916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C6CDBA-381F-43D6-884C-BD22E15079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4875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30B20B-E15D-4FC8-85E7-D6E173FB6A65}" type="slidenum">
              <a:rPr kumimoji="0" lang="fr-FR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72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872840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30B20B-E15D-4FC8-85E7-D6E173FB6A65}" type="slidenum">
              <a:rPr kumimoji="0" lang="fr-FR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72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705277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134E0-52CB-402A-A14A-A99DA71CB7D3}" type="datetimeFigureOut">
              <a:rPr lang="fr-FR" smtClean="0"/>
              <a:pPr/>
              <a:t>11/04/2024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696E8-D4BD-4E9A-B44D-D712D4755B6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134E0-52CB-402A-A14A-A99DA71CB7D3}" type="datetimeFigureOut">
              <a:rPr lang="fr-FR" smtClean="0"/>
              <a:pPr/>
              <a:t>11/04/2024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696E8-D4BD-4E9A-B44D-D712D4755B6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134E0-52CB-402A-A14A-A99DA71CB7D3}" type="datetimeFigureOut">
              <a:rPr lang="fr-FR" smtClean="0"/>
              <a:pPr/>
              <a:t>11/04/2024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696E8-D4BD-4E9A-B44D-D712D4755B6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07B02-743A-46A6-A3C9-8C005872D6DA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4AC2-11C5-45FC-8838-B94DF005A0B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344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07B02-743A-46A6-A3C9-8C005872D6DA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4AC2-11C5-45FC-8838-B94DF005A0B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479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07B02-743A-46A6-A3C9-8C005872D6DA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4AC2-11C5-45FC-8838-B94DF005A0B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3811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07B02-743A-46A6-A3C9-8C005872D6DA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4AC2-11C5-45FC-8838-B94DF005A0B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8192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07B02-743A-46A6-A3C9-8C005872D6DA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4AC2-11C5-45FC-8838-B94DF005A0B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3220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07B02-743A-46A6-A3C9-8C005872D6DA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4AC2-11C5-45FC-8838-B94DF005A0B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0459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07B02-743A-46A6-A3C9-8C005872D6DA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4AC2-11C5-45FC-8838-B94DF005A0B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483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07B02-743A-46A6-A3C9-8C005872D6DA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4AC2-11C5-45FC-8838-B94DF005A0B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847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134E0-52CB-402A-A14A-A99DA71CB7D3}" type="datetimeFigureOut">
              <a:rPr lang="fr-FR" smtClean="0"/>
              <a:pPr/>
              <a:t>11/04/2024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696E8-D4BD-4E9A-B44D-D712D4755B6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07B02-743A-46A6-A3C9-8C005872D6DA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4AC2-11C5-45FC-8838-B94DF005A0B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7673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07B02-743A-46A6-A3C9-8C005872D6DA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4AC2-11C5-45FC-8838-B94DF005A0B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184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07B02-743A-46A6-A3C9-8C005872D6DA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4AC2-11C5-45FC-8838-B94DF005A0B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7165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pt-B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pt-B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C2D10-9525-4F2F-ACAC-8141F77212B0}" type="slidenum">
              <a:rPr lang="fr-FR" altLang="fr-FR">
                <a:solidFill>
                  <a:srgbClr val="000000"/>
                </a:solidFill>
              </a:rPr>
              <a:pPr/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5244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0B05A-00E0-4EA8-A93B-4EEBB118C289}" type="slidenum">
              <a:rPr lang="en-GB" altLang="fr-FR"/>
              <a:pPr>
                <a:defRPr/>
              </a:pPr>
              <a:t>‹N°›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9444266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B82FF-F59A-4106-8385-A28D29B1BB7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28640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134E0-52CB-402A-A14A-A99DA71CB7D3}" type="datetimeFigureOut">
              <a:rPr lang="fr-FR" smtClean="0"/>
              <a:pPr/>
              <a:t>11/04/2024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696E8-D4BD-4E9A-B44D-D712D4755B6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134E0-52CB-402A-A14A-A99DA71CB7D3}" type="datetimeFigureOut">
              <a:rPr lang="fr-FR" smtClean="0"/>
              <a:pPr/>
              <a:t>11/04/2024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696E8-D4BD-4E9A-B44D-D712D4755B6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134E0-52CB-402A-A14A-A99DA71CB7D3}" type="datetimeFigureOut">
              <a:rPr lang="fr-FR" smtClean="0"/>
              <a:pPr/>
              <a:t>11/04/2024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696E8-D4BD-4E9A-B44D-D712D4755B6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134E0-52CB-402A-A14A-A99DA71CB7D3}" type="datetimeFigureOut">
              <a:rPr lang="fr-FR" smtClean="0"/>
              <a:pPr/>
              <a:t>11/04/2024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696E8-D4BD-4E9A-B44D-D712D4755B6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134E0-52CB-402A-A14A-A99DA71CB7D3}" type="datetimeFigureOut">
              <a:rPr lang="fr-FR" smtClean="0"/>
              <a:pPr/>
              <a:t>11/04/2024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696E8-D4BD-4E9A-B44D-D712D4755B6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134E0-52CB-402A-A14A-A99DA71CB7D3}" type="datetimeFigureOut">
              <a:rPr lang="fr-FR" smtClean="0"/>
              <a:pPr/>
              <a:t>11/04/2024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696E8-D4BD-4E9A-B44D-D712D4755B6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134E0-52CB-402A-A14A-A99DA71CB7D3}" type="datetimeFigureOut">
              <a:rPr lang="fr-FR" smtClean="0"/>
              <a:pPr/>
              <a:t>11/04/2024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696E8-D4BD-4E9A-B44D-D712D4755B6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134E0-52CB-402A-A14A-A99DA71CB7D3}" type="datetimeFigureOut">
              <a:rPr lang="fr-FR" smtClean="0"/>
              <a:pPr/>
              <a:t>11/04/2024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696E8-D4BD-4E9A-B44D-D712D4755B6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07B02-743A-46A6-A3C9-8C005872D6DA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4AC2-11C5-45FC-8838-B94DF005A0B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361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fr-FR" altLang="fr-FR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fr-FR" altLang="fr-FR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B18B1373-2CEA-4D1A-9155-0F742AC61E21}" type="slidenum">
              <a:rPr lang="fr-FR" altLang="fr-FR" smtClean="0">
                <a:solidFill>
                  <a:srgbClr val="000000"/>
                </a:solidFill>
                <a:cs typeface="Times New Roman" panose="02020603050405020304" pitchFamily="18" charset="0"/>
              </a:rPr>
              <a:pPr/>
              <a:t>‹N°›</a:t>
            </a:fld>
            <a:endParaRPr lang="fr-FR" altLang="fr-FR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545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modifier le style du titre du masque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modifier les styles du texte du masque</a:t>
            </a:r>
          </a:p>
          <a:p>
            <a:pPr lvl="1"/>
            <a:r>
              <a:rPr lang="en-GB" altLang="fr-FR"/>
              <a:t>Deuxième niveau</a:t>
            </a:r>
          </a:p>
          <a:p>
            <a:pPr lvl="2"/>
            <a:r>
              <a:rPr lang="en-GB" altLang="fr-FR"/>
              <a:t>Troisième niveau</a:t>
            </a:r>
          </a:p>
          <a:p>
            <a:pPr lvl="3"/>
            <a:r>
              <a:rPr lang="en-GB" altLang="fr-FR"/>
              <a:t>Quatrième niveau</a:t>
            </a:r>
          </a:p>
          <a:p>
            <a:pPr lvl="4"/>
            <a:r>
              <a:rPr lang="en-GB" altLang="fr-FR"/>
              <a:t>Cinquième niveau</a:t>
            </a:r>
          </a:p>
        </p:txBody>
      </p:sp>
      <p:sp>
        <p:nvSpPr>
          <p:cNvPr id="1658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58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58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8924BEB1-735C-4D45-A79D-99EB876D7AEC}" type="slidenum">
              <a:rPr lang="en-GB" altLang="fr-FR"/>
              <a:pPr>
                <a:defRPr/>
              </a:pPr>
              <a:t>‹N°›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214232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230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30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304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B1C9688-4805-432B-8A49-FA07EB85240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95284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8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8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8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8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8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8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8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8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SYSTEMATIQUE ET BIOLOGIE DES SERPENTS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3908648"/>
            <a:ext cx="9144000" cy="2688704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chemeClr val="tx1"/>
                </a:solidFill>
              </a:rPr>
              <a:t>Dr. AKAFFOU Marc Hermann</a:t>
            </a:r>
          </a:p>
          <a:p>
            <a:pPr algn="l"/>
            <a:r>
              <a:rPr lang="fr-FR" b="1" dirty="0">
                <a:solidFill>
                  <a:schemeClr val="tx1"/>
                </a:solidFill>
              </a:rPr>
              <a:t>Dr. Pharmacie</a:t>
            </a:r>
            <a:r>
              <a:rPr lang="fr-FR" dirty="0"/>
              <a:t>-</a:t>
            </a:r>
            <a:r>
              <a:rPr lang="fr-FR" dirty="0" err="1">
                <a:solidFill>
                  <a:schemeClr val="tx1"/>
                </a:solidFill>
              </a:rPr>
              <a:t>venimologie</a:t>
            </a:r>
            <a:r>
              <a:rPr lang="fr-FR" dirty="0"/>
              <a:t> </a:t>
            </a:r>
            <a:r>
              <a:rPr lang="fr-FR" b="1" dirty="0">
                <a:solidFill>
                  <a:schemeClr val="tx1"/>
                </a:solidFill>
              </a:rPr>
              <a:t>IPCI</a:t>
            </a:r>
          </a:p>
          <a:p>
            <a:pPr algn="l"/>
            <a:r>
              <a:rPr lang="fr-FR" b="1" dirty="0">
                <a:solidFill>
                  <a:schemeClr val="tx1"/>
                </a:solidFill>
              </a:rPr>
              <a:t>Dr. Zoologie </a:t>
            </a:r>
            <a:r>
              <a:rPr lang="fr-FR" dirty="0">
                <a:solidFill>
                  <a:schemeClr val="tx1"/>
                </a:solidFill>
              </a:rPr>
              <a:t>-Herpétologie </a:t>
            </a:r>
            <a:r>
              <a:rPr lang="fr-FR" b="1" dirty="0">
                <a:solidFill>
                  <a:srgbClr val="FF0000"/>
                </a:solidFill>
              </a:rPr>
              <a:t>Maître -Assistant </a:t>
            </a:r>
            <a:r>
              <a:rPr lang="fr-FR" b="1" dirty="0">
                <a:solidFill>
                  <a:schemeClr val="tx1"/>
                </a:solidFill>
              </a:rPr>
              <a:t>UFHB</a:t>
            </a:r>
          </a:p>
          <a:p>
            <a:r>
              <a:rPr lang="fr-FR" b="1" dirty="0">
                <a:solidFill>
                  <a:srgbClr val="FF0000"/>
                </a:solidFill>
              </a:rPr>
              <a:t>Président Afrique de l’Ouest SAV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erpent%20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714349" y="357166"/>
            <a:ext cx="7926284" cy="442915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Rectangle 4"/>
          <p:cNvSpPr/>
          <p:nvPr/>
        </p:nvSpPr>
        <p:spPr>
          <a:xfrm>
            <a:off x="1214414" y="5291752"/>
            <a:ext cx="692948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Naja </a:t>
            </a:r>
            <a:r>
              <a:rPr lang="fr-FR" sz="3200" i="1" dirty="0" err="1">
                <a:solidFill>
                  <a:prstClr val="black"/>
                </a:solidFill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guineensis</a:t>
            </a:r>
            <a:r>
              <a:rPr kumimoji="0" lang="fr-FR" sz="3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:      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le cobra des forêts  ELAPIDAE=</a:t>
            </a:r>
            <a:r>
              <a:rPr kumimoji="0" lang="fr-FR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proteroglyphes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ernard MT Condensed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+mn-ea"/>
                <a:cs typeface="Times New Roman" pitchFamily="18" charset="0"/>
              </a:rPr>
              <a:t>              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0695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429264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0" lang="fr-FR" sz="3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Naja </a:t>
            </a:r>
            <a:r>
              <a:rPr kumimoji="0" lang="fr-FR" sz="3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nigricollis</a:t>
            </a:r>
            <a:r>
              <a:rPr lang="fr-FR" sz="3600" i="1" dirty="0"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fr-FR" sz="3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:   cobra cracheur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 ELAPIDAE=</a:t>
            </a:r>
            <a:r>
              <a:rPr kumimoji="0" lang="fr-FR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proteroglyphes</a:t>
            </a:r>
            <a:b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</a:br>
            <a:br>
              <a:rPr kumimoji="0" lang="fr-FR" sz="3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</a:br>
            <a:br>
              <a:rPr kumimoji="0" lang="fr-FR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en-US" dirty="0"/>
          </a:p>
        </p:txBody>
      </p:sp>
      <p:pic>
        <p:nvPicPr>
          <p:cNvPr id="4" name="Espace réservé du contenu 3" descr="C:\Users\KANY\Desktop\Photothèque\IMG_0296.JPG"/>
          <p:cNvPicPr>
            <a:picLocks noGrp="1"/>
          </p:cNvPicPr>
          <p:nvPr>
            <p:ph idx="1"/>
          </p:nvPr>
        </p:nvPicPr>
        <p:blipFill>
          <a:blip r:embed="rId2">
            <a:lum bright="10000" contrast="10000"/>
          </a:blip>
          <a:srcRect/>
          <a:stretch>
            <a:fillRect/>
          </a:stretch>
        </p:blipFill>
        <p:spPr bwMode="auto">
          <a:xfrm>
            <a:off x="1142976" y="500042"/>
            <a:ext cx="7000924" cy="417085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8076226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89186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9B37BF3-1AE1-E7BC-0769-EB5751212E87}"/>
              </a:ext>
            </a:extLst>
          </p:cNvPr>
          <p:cNvSpPr txBox="1"/>
          <p:nvPr/>
        </p:nvSpPr>
        <p:spPr>
          <a:xfrm>
            <a:off x="386175" y="6290156"/>
            <a:ext cx="84342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fr-FR" sz="24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ENDROASPIS VIRIDIS</a:t>
            </a:r>
            <a:r>
              <a:rPr lang="fr-F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ELAPIDAE=PROTEROGLYPHE</a:t>
            </a:r>
          </a:p>
        </p:txBody>
      </p:sp>
    </p:spTree>
    <p:extLst>
      <p:ext uri="{BB962C8B-B14F-4D97-AF65-F5344CB8AC3E}">
        <p14:creationId xmlns:p14="http://schemas.microsoft.com/office/powerpoint/2010/main" val="3987433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286396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0" lang="fr-FR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</a:t>
            </a:r>
            <a:r>
              <a:rPr kumimoji="0" lang="fr-FR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Dendroaspis</a:t>
            </a:r>
            <a:r>
              <a:rPr kumimoji="0" lang="fr-FR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polylepis</a:t>
            </a:r>
            <a:r>
              <a:rPr lang="fr-FR" i="1" dirty="0"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fr-FR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:       </a:t>
            </a: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mamba noir 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 ELAPIDAE=</a:t>
            </a:r>
            <a:r>
              <a:rPr kumimoji="0" lang="fr-FR" sz="4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proteroglyphes</a:t>
            </a:r>
            <a:b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</a:br>
            <a:endParaRPr lang="en-US" dirty="0"/>
          </a:p>
        </p:txBody>
      </p:sp>
      <p:pic>
        <p:nvPicPr>
          <p:cNvPr id="4" name="Espace réservé du contenu 3" descr="C:\Users\KANY\Desktop\Photothèque\IMG_0309.JPG"/>
          <p:cNvPicPr>
            <a:picLocks noGrp="1"/>
          </p:cNvPicPr>
          <p:nvPr>
            <p:ph idx="1"/>
          </p:nvPr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1000100" y="428604"/>
            <a:ext cx="6858048" cy="444549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1858191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43520"/>
            <a:ext cx="8229600" cy="1143000"/>
          </a:xfrm>
        </p:spPr>
        <p:txBody>
          <a:bodyPr>
            <a:noAutofit/>
          </a:bodyPr>
          <a:lstStyle/>
          <a:p>
            <a:br>
              <a:rPr kumimoji="0" lang="fr-FR" sz="3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fr-FR" sz="32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Bitis</a:t>
            </a:r>
            <a:r>
              <a:rPr kumimoji="0" lang="fr-FR" sz="3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32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rhinoceros</a:t>
            </a:r>
            <a:r>
              <a:rPr lang="fr-FR" sz="3200" i="1" dirty="0"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fr-FR" sz="3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:   </a:t>
            </a:r>
            <a:r>
              <a:rPr kumimoji="0" lang="fr-FR" sz="32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vipère rhinocéros </a:t>
            </a:r>
            <a:br>
              <a:rPr lang="fr-FR" sz="3200" dirty="0">
                <a:latin typeface="Bernard MT Condensed" pitchFamily="18" charset="0"/>
                <a:ea typeface="Calibri" pitchFamily="34" charset="0"/>
                <a:cs typeface="Times New Roman" pitchFamily="18" charset="0"/>
              </a:rPr>
            </a:br>
            <a:r>
              <a:rPr lang="fr-FR" sz="3200" dirty="0"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VIPERIDAE=SOLENOGLYPHE = mixte</a:t>
            </a:r>
            <a:br>
              <a:rPr kumimoji="0" lang="fr-FR" sz="36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</a:br>
            <a:endParaRPr lang="en-US" sz="3600" dirty="0"/>
          </a:p>
        </p:txBody>
      </p:sp>
      <p:pic>
        <p:nvPicPr>
          <p:cNvPr id="4" name="Espace réservé du contenu 3" descr="C:\Users\KANY\Desktop\Photothèque\P7250006.JPG"/>
          <p:cNvPicPr>
            <a:picLocks noGrp="1"/>
          </p:cNvPicPr>
          <p:nvPr>
            <p:ph idx="1"/>
          </p:nvPr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1187624" y="404664"/>
            <a:ext cx="7286676" cy="442915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1992787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06996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500702"/>
            <a:ext cx="8229600" cy="1000132"/>
          </a:xfrm>
        </p:spPr>
        <p:txBody>
          <a:bodyPr>
            <a:normAutofit fontScale="90000"/>
          </a:bodyPr>
          <a:lstStyle/>
          <a:p>
            <a:r>
              <a:rPr kumimoji="0" lang="fr-FR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Bitis</a:t>
            </a:r>
            <a:r>
              <a:rPr kumimoji="0" lang="fr-FR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arietans</a:t>
            </a:r>
            <a:r>
              <a:rPr lang="fr-FR" i="1" dirty="0"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fr-FR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:    </a:t>
            </a:r>
            <a:r>
              <a:rPr kumimoji="0" lang="fr-FR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vipère </a:t>
            </a:r>
            <a:r>
              <a:rPr kumimoji="0" lang="fr-FR" b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heurtante</a:t>
            </a:r>
            <a:br>
              <a:rPr kumimoji="0" lang="fr-FR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fr-FR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VIPERIDAE = Savane</a:t>
            </a:r>
            <a:br>
              <a:rPr kumimoji="0" lang="fr-FR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</a:br>
            <a:endParaRPr lang="en-US" dirty="0"/>
          </a:p>
        </p:txBody>
      </p:sp>
      <p:pic>
        <p:nvPicPr>
          <p:cNvPr id="4" name="Espace réservé du contenu 3" descr="C:\Users\KANY\Desktop\Photothèque\P7250005.JPG"/>
          <p:cNvPicPr>
            <a:picLocks noGrp="1"/>
          </p:cNvPicPr>
          <p:nvPr>
            <p:ph idx="1"/>
          </p:nvPr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1000100" y="642918"/>
            <a:ext cx="7143800" cy="421484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2282788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03387"/>
          </a:xfrm>
        </p:spPr>
      </p:pic>
    </p:spTree>
    <p:extLst>
      <p:ext uri="{BB962C8B-B14F-4D97-AF65-F5344CB8AC3E}">
        <p14:creationId xmlns:p14="http://schemas.microsoft.com/office/powerpoint/2010/main" val="40143385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956728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OBJECTIFS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fr-FR" dirty="0"/>
          </a:p>
          <a:p>
            <a:endParaRPr lang="fr-FR" dirty="0"/>
          </a:p>
          <a:p>
            <a:r>
              <a:rPr lang="fr-FR" dirty="0"/>
              <a:t>Décrire les espèces Ophidiennes dangereuses Ivoiriennes</a:t>
            </a:r>
          </a:p>
          <a:p>
            <a:r>
              <a:rPr lang="fr-FR" dirty="0"/>
              <a:t>Décrire la denture des ophidiens</a:t>
            </a:r>
          </a:p>
          <a:p>
            <a:r>
              <a:rPr lang="fr-FR" b="1" dirty="0"/>
              <a:t>SERPENTS = OPHIDIENS= </a:t>
            </a:r>
            <a:r>
              <a:rPr lang="fr-FR" b="1" dirty="0">
                <a:solidFill>
                  <a:srgbClr val="FF0000"/>
                </a:solidFill>
              </a:rPr>
              <a:t>OPHIDISME</a:t>
            </a:r>
          </a:p>
          <a:p>
            <a:r>
              <a:rPr lang="fr-FR" b="1" dirty="0"/>
              <a:t>LEZARDS = LACERTILIENS</a:t>
            </a:r>
          </a:p>
          <a:p>
            <a:r>
              <a:rPr lang="fr-FR" b="1" dirty="0"/>
              <a:t>TORTUES = CHELONIENS</a:t>
            </a:r>
          </a:p>
          <a:p>
            <a:r>
              <a:rPr lang="fr-FR" b="1" dirty="0"/>
              <a:t>CROCODILES= CROCODILIENS</a:t>
            </a:r>
          </a:p>
          <a:p>
            <a:pPr>
              <a:buNone/>
            </a:pPr>
            <a:r>
              <a:rPr lang="fr-FR" dirty="0"/>
              <a:t>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390697"/>
            <a:ext cx="8229600" cy="1143000"/>
          </a:xfrm>
        </p:spPr>
        <p:txBody>
          <a:bodyPr>
            <a:noAutofit/>
          </a:bodyPr>
          <a:lstStyle/>
          <a:p>
            <a:br>
              <a:rPr kumimoji="0" lang="fr-FR" sz="3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fr-FR" sz="3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Bitis</a:t>
            </a:r>
            <a:r>
              <a:rPr kumimoji="0" lang="fr-FR" sz="3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3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nasicornis</a:t>
            </a:r>
            <a:r>
              <a:rPr lang="fr-FR" sz="3600" dirty="0"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fr-F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:    vipère cornue</a:t>
            </a:r>
            <a:br>
              <a:rPr kumimoji="0" lang="fr-F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fr-F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VIPERIDAE=</a:t>
            </a:r>
            <a:r>
              <a:rPr kumimoji="0" lang="fr-FR" sz="3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Solenoglyphe</a:t>
            </a:r>
            <a:br>
              <a:rPr kumimoji="0" lang="fr-F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</a:br>
            <a:endParaRPr lang="en-US" sz="3600" dirty="0"/>
          </a:p>
        </p:txBody>
      </p:sp>
      <p:pic>
        <p:nvPicPr>
          <p:cNvPr id="4" name="Picture 1" descr="sepent%20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1000100" y="214290"/>
            <a:ext cx="6929486" cy="460489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5948661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74386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286396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br>
              <a:rPr kumimoji="0" lang="fr-FR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fr-FR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Echis</a:t>
            </a:r>
            <a:r>
              <a:rPr kumimoji="0" lang="fr-FR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ocellatus</a:t>
            </a:r>
            <a:r>
              <a:rPr lang="fr-FR" i="1" dirty="0"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fr-FR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:         </a:t>
            </a:r>
            <a:r>
              <a:rPr lang="fr-FR" dirty="0" err="1"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E</a:t>
            </a:r>
            <a:r>
              <a:rPr kumimoji="0" lang="fr-FR" b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chide</a:t>
            </a:r>
            <a:r>
              <a:rPr kumimoji="0" lang="fr-FR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carénée</a:t>
            </a:r>
            <a:br>
              <a:rPr kumimoji="0" lang="fr-FR" b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fr-FR" b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VIPERIDAE</a:t>
            </a:r>
            <a:r>
              <a:rPr kumimoji="0" lang="fr-FR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fr-FR" b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Solenoglyphe</a:t>
            </a:r>
            <a:r>
              <a:rPr kumimoji="0" lang="fr-FR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=Savane</a:t>
            </a:r>
            <a:br>
              <a:rPr kumimoji="0" lang="fr-FR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</a:br>
            <a:br>
              <a:rPr kumimoji="0" lang="fr-FR" sz="40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en-US" dirty="0"/>
          </a:p>
        </p:txBody>
      </p:sp>
      <p:pic>
        <p:nvPicPr>
          <p:cNvPr id="4" name="Espace réservé du contenu 3" descr="C:\Users\KANY\Desktop\Photothèque\IMG_0311.JPG"/>
          <p:cNvPicPr>
            <a:picLocks noGrp="1"/>
          </p:cNvPicPr>
          <p:nvPr>
            <p:ph idx="1"/>
          </p:nvPr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1071538" y="357166"/>
            <a:ext cx="7358114" cy="428325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5731024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0"/>
            <a:ext cx="9108504" cy="6858000"/>
          </a:xfrm>
        </p:spPr>
      </p:pic>
    </p:spTree>
    <p:extLst>
      <p:ext uri="{BB962C8B-B14F-4D97-AF65-F5344CB8AC3E}">
        <p14:creationId xmlns:p14="http://schemas.microsoft.com/office/powerpoint/2010/main" val="35241120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Intérêts des serpents</a:t>
            </a:r>
            <a:endParaRPr lang="en-US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>
                <a:solidFill>
                  <a:srgbClr val="00B050"/>
                </a:solidFill>
              </a:rPr>
              <a:t>ECOLOGIQUE </a:t>
            </a:r>
            <a:r>
              <a:rPr lang="fr-FR" b="1" dirty="0"/>
              <a:t>: </a:t>
            </a:r>
            <a:r>
              <a:rPr lang="fr-FR" sz="2400" b="1" dirty="0">
                <a:solidFill>
                  <a:srgbClr val="0070C0"/>
                </a:solidFill>
              </a:rPr>
              <a:t>débarrassent les cultures des rongeurs</a:t>
            </a:r>
          </a:p>
          <a:p>
            <a:endParaRPr lang="fr-FR" sz="2400" b="1" dirty="0"/>
          </a:p>
          <a:p>
            <a:r>
              <a:rPr lang="fr-FR" b="1" dirty="0">
                <a:solidFill>
                  <a:srgbClr val="00B050"/>
                </a:solidFill>
              </a:rPr>
              <a:t>MEDICALE</a:t>
            </a:r>
            <a:r>
              <a:rPr lang="fr-FR" b="1" dirty="0"/>
              <a:t> : </a:t>
            </a:r>
            <a:r>
              <a:rPr lang="fr-FR" sz="2400" b="1" dirty="0">
                <a:solidFill>
                  <a:srgbClr val="0070C0"/>
                </a:solidFill>
              </a:rPr>
              <a:t>leurs venins contiennent des médicaments</a:t>
            </a:r>
          </a:p>
          <a:p>
            <a:endParaRPr lang="fr-FR" sz="2400" b="1" dirty="0"/>
          </a:p>
          <a:p>
            <a:r>
              <a:rPr lang="fr-FR" b="1" dirty="0">
                <a:solidFill>
                  <a:srgbClr val="00B050"/>
                </a:solidFill>
              </a:rPr>
              <a:t>NUTRITION</a:t>
            </a:r>
            <a:r>
              <a:rPr lang="fr-FR" b="1" dirty="0"/>
              <a:t> : </a:t>
            </a:r>
            <a:r>
              <a:rPr lang="fr-FR" sz="2400" b="1" dirty="0">
                <a:solidFill>
                  <a:srgbClr val="0070C0"/>
                </a:solidFill>
              </a:rPr>
              <a:t>pythons et vipères servent de gibiers</a:t>
            </a:r>
          </a:p>
          <a:p>
            <a:endParaRPr lang="fr-FR" sz="2400" b="1" dirty="0"/>
          </a:p>
          <a:p>
            <a:r>
              <a:rPr lang="fr-FR" b="1" dirty="0">
                <a:solidFill>
                  <a:srgbClr val="00B050"/>
                </a:solidFill>
              </a:rPr>
              <a:t>ECONOMIQUE</a:t>
            </a:r>
            <a:r>
              <a:rPr lang="fr-FR" b="1" dirty="0"/>
              <a:t> : </a:t>
            </a:r>
            <a:r>
              <a:rPr lang="fr-FR" sz="2400" b="1" dirty="0">
                <a:solidFill>
                  <a:srgbClr val="0070C0"/>
                </a:solidFill>
              </a:rPr>
              <a:t>leurs peaux sont utilisées en </a:t>
            </a:r>
          </a:p>
          <a:p>
            <a:pPr>
              <a:buNone/>
            </a:pPr>
            <a:r>
              <a:rPr lang="fr-FR" sz="2400" b="1" dirty="0">
                <a:solidFill>
                  <a:srgbClr val="0070C0"/>
                </a:solidFill>
              </a:rPr>
              <a:t>                                             maroquinerie (</a:t>
            </a:r>
            <a:r>
              <a:rPr lang="fr-FR" sz="2400" b="1" dirty="0">
                <a:solidFill>
                  <a:srgbClr val="C00000"/>
                </a:solidFill>
              </a:rPr>
              <a:t>sacs et chaussures</a:t>
            </a:r>
            <a:r>
              <a:rPr lang="fr-FR" sz="2400" b="1" dirty="0">
                <a:solidFill>
                  <a:srgbClr val="0070C0"/>
                </a:solidFill>
              </a:rPr>
              <a:t>)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2804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marL="0" indent="0" algn="ctr">
              <a:buNone/>
            </a:pPr>
            <a:r>
              <a:rPr lang="fr-FR" b="1" dirty="0"/>
              <a:t>RECONNAISSANCE DES SERPENTS</a:t>
            </a:r>
          </a:p>
        </p:txBody>
      </p:sp>
    </p:spTree>
    <p:extLst>
      <p:ext uri="{BB962C8B-B14F-4D97-AF65-F5344CB8AC3E}">
        <p14:creationId xmlns:p14="http://schemas.microsoft.com/office/powerpoint/2010/main" val="30419080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/>
              <a:t>PHOTOTEQUE  DES SERPENTS DE</a:t>
            </a:r>
            <a:br>
              <a:rPr lang="en-US" b="1" dirty="0"/>
            </a:br>
            <a:r>
              <a:rPr lang="fr-FR" b="1" dirty="0"/>
              <a:t>CÔTE D’IVOIRE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>
                <a:solidFill>
                  <a:srgbClr val="002060"/>
                </a:solidFill>
              </a:rPr>
              <a:t> Dr. AKAFFOU Marc Hermann</a:t>
            </a:r>
          </a:p>
          <a:p>
            <a:r>
              <a:rPr lang="fr-FR" dirty="0">
                <a:solidFill>
                  <a:srgbClr val="002060"/>
                </a:solidFill>
              </a:rPr>
              <a:t>Pharmacien- chercheur</a:t>
            </a:r>
            <a:br>
              <a:rPr lang="en-US" dirty="0">
                <a:solidFill>
                  <a:srgbClr val="002060"/>
                </a:solidFill>
              </a:rPr>
            </a:br>
            <a:r>
              <a:rPr lang="fr-FR" dirty="0">
                <a:solidFill>
                  <a:srgbClr val="002060"/>
                </a:solidFill>
              </a:rPr>
              <a:t>Institut Pasteur de Côte d’Ivoire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459792"/>
      </p:ext>
    </p:extLst>
  </p:cSld>
  <p:clrMapOvr>
    <a:masterClrMapping/>
  </p:clrMapOvr>
  <p:transition advClick="0" advTm="9886">
    <p:wheel spokes="1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fr-FR" dirty="0"/>
          </a:p>
          <a:p>
            <a:pPr algn="ctr">
              <a:buNone/>
            </a:pPr>
            <a:r>
              <a:rPr lang="fr-FR" sz="8000" b="1" dirty="0"/>
              <a:t>Les non venimeux</a:t>
            </a:r>
          </a:p>
          <a:p>
            <a:pPr algn="ctr">
              <a:buNone/>
            </a:pPr>
            <a:r>
              <a:rPr lang="fr-FR" sz="8000" b="1" dirty="0">
                <a:solidFill>
                  <a:srgbClr val="00B050"/>
                </a:solidFill>
              </a:rPr>
              <a:t>53/101 ESPECES</a:t>
            </a:r>
            <a:endParaRPr lang="en-US" sz="8000" b="1" dirty="0">
              <a:solidFill>
                <a:srgbClr val="00B05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009604"/>
      </p:ext>
    </p:extLst>
  </p:cSld>
  <p:clrMapOvr>
    <a:masterClrMapping/>
  </p:clrMapOvr>
  <p:transition advClick="0" advTm="1799">
    <p:wheel spokes="1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IMG_023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1071546"/>
            <a:ext cx="8643998" cy="557705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Leptotyphlops sp</a:t>
            </a: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952282"/>
      </p:ext>
    </p:extLst>
  </p:cSld>
  <p:clrMapOvr>
    <a:masterClrMapping/>
  </p:clrMapOvr>
  <p:transition advClick="0" advTm="25012">
    <p:wheel spokes="1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IMG_023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768140"/>
            <a:ext cx="8715436" cy="587557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42835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Typhlops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punctatus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 ( serpent à deux tête)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290967"/>
      </p:ext>
    </p:extLst>
  </p:cSld>
  <p:clrMapOvr>
    <a:masterClrMapping/>
  </p:clrMapOvr>
  <p:transition advClick="0" advTm="14218">
    <p:wheel spokes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0000"/>
                </a:solidFill>
              </a:rPr>
              <a:t>Arbre phylogénétique des Vertébrés(Amniotes)</a:t>
            </a:r>
          </a:p>
        </p:txBody>
      </p:sp>
      <p:pic>
        <p:nvPicPr>
          <p:cNvPr id="4098" name="Picture 2" descr="C:\Users\ACER\Pictures\vertebre1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395"/>
          <a:stretch>
            <a:fillRect/>
          </a:stretch>
        </p:blipFill>
        <p:spPr bwMode="auto">
          <a:xfrm>
            <a:off x="1571604" y="1714488"/>
            <a:ext cx="6086927" cy="4210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Python régui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9"/>
            <a:ext cx="8715436" cy="564360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7511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Python </a:t>
            </a: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regius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:  le python royal                                          Collection     IPCI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347811"/>
      </p:ext>
    </p:extLst>
  </p:cSld>
  <p:clrMapOvr>
    <a:masterClrMapping/>
  </p:clrMapOvr>
  <p:transition advClick="0" advTm="44251">
    <p:wheel spokes="1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IMG_02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785794"/>
            <a:ext cx="8786874" cy="585791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43733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Gongylophis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muelleri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:    le bois des sables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414338"/>
      </p:ext>
    </p:extLst>
  </p:cSld>
  <p:clrMapOvr>
    <a:masterClrMapping/>
  </p:clrMapOvr>
  <p:transition advClick="0" advTm="18">
    <p:wheel spokes="1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14290"/>
            <a:ext cx="83582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Python </a:t>
            </a:r>
            <a:r>
              <a:rPr kumimoji="0" lang="fr-FR" sz="24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sebae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 : serpent boa                                         Collection  IPCI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50" r="8000" b="19550"/>
          <a:stretch/>
        </p:blipFill>
        <p:spPr>
          <a:xfrm>
            <a:off x="0" y="745929"/>
            <a:ext cx="9144000" cy="615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033779"/>
      </p:ext>
    </p:extLst>
  </p:cSld>
  <p:clrMapOvr>
    <a:masterClrMapping/>
  </p:clrMapOvr>
  <p:transition advClick="0" advTm="40754">
    <p:wheel spokes="1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965004"/>
      </p:ext>
    </p:extLst>
  </p:cSld>
  <p:clrMapOvr>
    <a:masterClrMapping/>
  </p:clrMapOvr>
  <p:transition advClick="0" advTm="3000">
    <p:wheel spokes="1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IMG_026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122998"/>
            <a:ext cx="8858312" cy="552071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Gonionotophis grantii</a:t>
            </a: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505802"/>
      </p:ext>
    </p:extLst>
  </p:cSld>
  <p:clrMapOvr>
    <a:masterClrMapping/>
  </p:clrMapOvr>
  <p:transition advClick="0" advTm="8847">
    <p:wheel spokes="1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Lamprophis lineatu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898272"/>
            <a:ext cx="8715436" cy="574543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590866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Lamprophis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lineatus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                                 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Collection 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IPCI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109518"/>
      </p:ext>
    </p:extLst>
  </p:cSld>
  <p:clrMapOvr>
    <a:masterClrMapping/>
  </p:clrMapOvr>
  <p:transition advClick="0" advTm="8858">
    <p:wheel spokes="1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E:\DCIM\100PHOTO\SAM_032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923105"/>
            <a:ext cx="8715436" cy="572060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75009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Lamprophis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virgatus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COLLECTION   IPCI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024323"/>
      </p:ext>
    </p:extLst>
  </p:cSld>
  <p:clrMapOvr>
    <a:masterClrMapping/>
  </p:clrMapOvr>
  <p:transition advClick="0" advTm="923">
    <p:wheel spokes="1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IMG_026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2779"/>
            <a:ext cx="8715435" cy="529093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Lamprophis fuliginosis</a:t>
            </a: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947370"/>
      </p:ext>
    </p:extLst>
  </p:cSld>
  <p:clrMapOvr>
    <a:masterClrMapping/>
  </p:clrMapOvr>
  <p:transition advClick="0" advTm="893">
    <p:wheel spokes="1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IMG_027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8715436" cy="564360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Lycophidion irroratum</a:t>
            </a: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374831"/>
      </p:ext>
    </p:extLst>
  </p:cSld>
  <p:clrMapOvr>
    <a:masterClrMapping/>
  </p:clrMapOvr>
  <p:transition advClick="0" advTm="902">
    <p:wheel spokes="1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IMG_027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33591"/>
            <a:ext cx="8715436" cy="561011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Lycophidion semicinctum</a:t>
            </a: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057802"/>
      </p:ext>
    </p:extLst>
  </p:cSld>
  <p:clrMapOvr>
    <a:masterClrMapping/>
  </p:clrMapOvr>
  <p:transition advClick="0" advTm="1811">
    <p:wheel spokes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Position systématique des serpents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b="1" dirty="0"/>
              <a:t>Règne :</a:t>
            </a:r>
            <a:r>
              <a:rPr lang="fr-FR" dirty="0"/>
              <a:t> Animal</a:t>
            </a:r>
          </a:p>
          <a:p>
            <a:pPr>
              <a:buNone/>
            </a:pPr>
            <a:r>
              <a:rPr lang="fr-FR" dirty="0"/>
              <a:t>   </a:t>
            </a:r>
            <a:r>
              <a:rPr lang="fr-FR" b="1" dirty="0"/>
              <a:t>Embranchement</a:t>
            </a:r>
            <a:r>
              <a:rPr lang="fr-FR" dirty="0"/>
              <a:t> : Cordés (</a:t>
            </a:r>
            <a:r>
              <a:rPr lang="fr-FR" sz="2800" dirty="0" err="1"/>
              <a:t>Craniates</a:t>
            </a:r>
            <a:r>
              <a:rPr lang="fr-FR" sz="2800" dirty="0"/>
              <a:t> /</a:t>
            </a:r>
            <a:r>
              <a:rPr lang="fr-FR" sz="2800" dirty="0">
                <a:solidFill>
                  <a:srgbClr val="FF0000"/>
                </a:solidFill>
              </a:rPr>
              <a:t>vertébrés</a:t>
            </a:r>
            <a:r>
              <a:rPr lang="fr-FR" sz="2800" dirty="0"/>
              <a:t>)</a:t>
            </a:r>
          </a:p>
          <a:p>
            <a:pPr>
              <a:buNone/>
            </a:pPr>
            <a:r>
              <a:rPr lang="fr-FR" dirty="0"/>
              <a:t>      </a:t>
            </a:r>
            <a:r>
              <a:rPr lang="fr-FR" b="1" dirty="0"/>
              <a:t>Classe</a:t>
            </a:r>
            <a:r>
              <a:rPr lang="fr-FR" dirty="0"/>
              <a:t> : </a:t>
            </a:r>
            <a:r>
              <a:rPr lang="fr-FR" b="1" dirty="0">
                <a:solidFill>
                  <a:srgbClr val="FF0000"/>
                </a:solidFill>
              </a:rPr>
              <a:t>Sauropsidés</a:t>
            </a:r>
          </a:p>
          <a:p>
            <a:pPr>
              <a:buNone/>
            </a:pPr>
            <a:r>
              <a:rPr lang="fr-FR" dirty="0"/>
              <a:t>         </a:t>
            </a:r>
            <a:r>
              <a:rPr lang="fr-FR" b="1" dirty="0"/>
              <a:t>Sous –classe </a:t>
            </a:r>
            <a:r>
              <a:rPr lang="fr-FR" dirty="0"/>
              <a:t>: Diapsides</a:t>
            </a:r>
          </a:p>
          <a:p>
            <a:pPr>
              <a:buNone/>
            </a:pPr>
            <a:r>
              <a:rPr lang="fr-FR" dirty="0"/>
              <a:t>            </a:t>
            </a:r>
            <a:r>
              <a:rPr lang="fr-FR" b="1" dirty="0"/>
              <a:t>Infra-classe</a:t>
            </a:r>
            <a:r>
              <a:rPr lang="fr-FR" dirty="0"/>
              <a:t> : Lépidosauriens</a:t>
            </a:r>
          </a:p>
          <a:p>
            <a:pPr>
              <a:buNone/>
            </a:pPr>
            <a:r>
              <a:rPr lang="fr-FR" dirty="0"/>
              <a:t>                </a:t>
            </a:r>
            <a:r>
              <a:rPr lang="fr-FR" b="1" dirty="0" err="1"/>
              <a:t>Super-ordre</a:t>
            </a:r>
            <a:r>
              <a:rPr lang="fr-FR" dirty="0"/>
              <a:t>: Squamate</a:t>
            </a:r>
          </a:p>
          <a:p>
            <a:pPr>
              <a:buNone/>
            </a:pPr>
            <a:r>
              <a:rPr lang="fr-FR" dirty="0"/>
              <a:t>                     </a:t>
            </a:r>
            <a:r>
              <a:rPr lang="fr-FR" b="1" dirty="0"/>
              <a:t>Ordre </a:t>
            </a:r>
            <a:r>
              <a:rPr lang="fr-FR" dirty="0"/>
              <a:t>: </a:t>
            </a:r>
            <a:r>
              <a:rPr lang="fr-FR" b="1" dirty="0">
                <a:solidFill>
                  <a:srgbClr val="FF0000"/>
                </a:solidFill>
              </a:rPr>
              <a:t>Ophidiens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IMG_028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62634"/>
            <a:ext cx="8786874" cy="548107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Mehelya crossi</a:t>
            </a: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16065"/>
      </p:ext>
    </p:extLst>
  </p:cSld>
  <p:clrMapOvr>
    <a:masterClrMapping/>
  </p:clrMapOvr>
  <p:transition advClick="0" advTm="5297">
    <p:wheel spokes="1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IMG_026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34748"/>
            <a:ext cx="8715436" cy="560896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Grayia smythii</a:t>
            </a: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804060"/>
      </p:ext>
    </p:extLst>
  </p:cSld>
  <p:clrMapOvr>
    <a:masterClrMapping/>
  </p:clrMapOvr>
  <p:transition advClick="0" advTm="17702">
    <p:wheel spokes="1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IMG_024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8715436" cy="563188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48407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Afronatrix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anoscopus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:   la couleuvre aquatique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34806"/>
      </p:ext>
    </p:extLst>
  </p:cSld>
  <p:clrMapOvr>
    <a:masterClrMapping/>
  </p:clrMapOvr>
  <p:transition advClick="0" advTm="923">
    <p:wheel spokes="1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EB227183-9165-4709-812D-8F1F7F4A98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764704"/>
            <a:ext cx="8928992" cy="678599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6DADA37-16BB-4861-8490-4811C0B852BC}"/>
              </a:ext>
            </a:extLst>
          </p:cNvPr>
          <p:cNvSpPr txBox="1"/>
          <p:nvPr/>
        </p:nvSpPr>
        <p:spPr>
          <a:xfrm>
            <a:off x="35496" y="188640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+mn-ea"/>
                <a:cs typeface="Times New Roman" pitchFamily="18" charset="0"/>
              </a:rPr>
              <a:t>Afronatrix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+mn-ea"/>
                <a:cs typeface="Times New Roman" pitchFamily="18" charset="0"/>
              </a:rPr>
              <a:t>anoscopus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ernard MT Condensed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908593"/>
      </p:ext>
    </p:extLst>
  </p:cSld>
  <p:clrMapOvr>
    <a:masterClrMapping/>
  </p:clrMapOvr>
  <p:transition advClick="0" advTm="3000">
    <p:wheel spokes="1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F:\natriciteres variegat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857232"/>
            <a:ext cx="8715436" cy="578647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784157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Natriciteres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variegata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: 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la couleuvre des marais                      COLLECTION IPCI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829125"/>
      </p:ext>
    </p:extLst>
  </p:cSld>
  <p:clrMapOvr>
    <a:masterClrMapping/>
  </p:clrMapOvr>
  <p:transition advClick="0" advTm="17">
    <p:wheel spokes="1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IMG_025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1007249"/>
            <a:ext cx="8715436" cy="563646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0"/>
            <a:ext cx="437010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Dasypeltis </a:t>
            </a: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sp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: le serpent mangeur d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oeufs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340980"/>
      </p:ext>
    </p:extLst>
  </p:cSld>
  <p:clrMapOvr>
    <a:masterClrMapping/>
  </p:clrMapOvr>
  <p:transition advClick="0" advTm="920">
    <p:wheel spokes="1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IMG_028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982945"/>
            <a:ext cx="8715436" cy="566076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Meizodon coronatus</a:t>
            </a: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427068"/>
      </p:ext>
    </p:extLst>
  </p:cSld>
  <p:clrMapOvr>
    <a:masterClrMapping/>
  </p:clrMapOvr>
  <p:transition advClick="0" advTm="916">
    <p:wheel spokes="1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P52700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1978"/>
            <a:ext cx="8715435" cy="564173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0"/>
            <a:ext cx="83808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Hapsidophrys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smaragdina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: 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serpent des femmes                              COLLECTION IPCI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06545"/>
      </p:ext>
    </p:extLst>
  </p:cSld>
  <p:clrMapOvr>
    <a:masterClrMapping/>
  </p:clrMapOvr>
  <p:transition advClick="0" advTm="66338">
    <p:wheel spokes="1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IMG_0283.JPG"/>
          <p:cNvPicPr/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 flipH="1">
            <a:off x="214280" y="1000108"/>
            <a:ext cx="8715435" cy="564360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Philothamnus irregularis</a:t>
            </a: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559153"/>
      </p:ext>
    </p:extLst>
  </p:cSld>
  <p:clrMapOvr>
    <a:masterClrMapping/>
  </p:clrMapOvr>
  <p:transition advClick="0" advTm="85651">
    <p:wheel spokes="1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IMG_0287.JPG"/>
          <p:cNvPicPr/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214282" y="1071403"/>
            <a:ext cx="8715436" cy="557230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Philothamnus semivariegatus</a:t>
            </a: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60941"/>
      </p:ext>
    </p:extLst>
  </p:cSld>
  <p:clrMapOvr>
    <a:masterClrMapping/>
  </p:clrMapOvr>
  <p:transition advClick="0" advTm="18601">
    <p:wheel spokes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64292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/>
              <a:t>ELEMENTS DE BIOLOGIE (2)</a:t>
            </a:r>
            <a:br>
              <a:rPr lang="fr-FR" dirty="0"/>
            </a:br>
            <a:r>
              <a:rPr lang="fr-FR" dirty="0">
                <a:solidFill>
                  <a:srgbClr val="FF0000"/>
                </a:solidFill>
              </a:rPr>
              <a:t>Denture</a:t>
            </a:r>
            <a:br>
              <a:rPr lang="fr-FR" b="1" dirty="0">
                <a:latin typeface="Arial" pitchFamily="34" charset="0"/>
                <a:cs typeface="Arial" pitchFamily="34" charset="0"/>
              </a:rPr>
            </a:br>
            <a:endParaRPr lang="fr-FR" dirty="0"/>
          </a:p>
        </p:txBody>
      </p:sp>
      <p:pic>
        <p:nvPicPr>
          <p:cNvPr id="9218" name="Picture 2" descr="C:\Users\ACER\Pictures\osteo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206" y="1900757"/>
            <a:ext cx="6001588" cy="3924848"/>
          </a:xfrm>
          <a:prstGeom prst="rect">
            <a:avLst/>
          </a:prstGeom>
          <a:noFill/>
        </p:spPr>
      </p:pic>
      <p:sp>
        <p:nvSpPr>
          <p:cNvPr id="4" name="ZoneTexte 3"/>
          <p:cNvSpPr txBox="1"/>
          <p:nvPr/>
        </p:nvSpPr>
        <p:spPr>
          <a:xfrm>
            <a:off x="785786" y="2500306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Aglyphes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6929454" y="2214554"/>
            <a:ext cx="1663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Opisthoglyphes</a:t>
            </a: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28596" y="4429132"/>
            <a:ext cx="1633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Proteroglyphes</a:t>
            </a: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286644" y="4572008"/>
            <a:ext cx="15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Solenoglyphes</a:t>
            </a: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327357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Philothamnus.JPG"/>
          <p:cNvPicPr/>
          <p:nvPr/>
        </p:nvPicPr>
        <p:blipFill>
          <a:blip r:embed="rId2" cstate="print">
            <a:lum bright="10000" contrast="-10000"/>
          </a:blip>
          <a:srcRect/>
          <a:stretch>
            <a:fillRect/>
          </a:stretch>
        </p:blipFill>
        <p:spPr bwMode="auto">
          <a:xfrm>
            <a:off x="214282" y="1020694"/>
            <a:ext cx="8715436" cy="562301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0"/>
            <a:ext cx="7428316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Philithamnus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heterodermus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                                           COLLECTION    IPCI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517279"/>
      </p:ext>
    </p:extLst>
  </p:cSld>
  <p:clrMapOvr>
    <a:masterClrMapping/>
  </p:clrMapOvr>
  <p:transition advClick="0" advTm="18">
    <p:wheel spokes="1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IMG_029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57232"/>
            <a:ext cx="8715436" cy="578647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0"/>
            <a:ext cx="217046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Prosymna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Maleagris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80248"/>
      </p:ext>
    </p:extLst>
  </p:cSld>
  <p:clrMapOvr>
    <a:masterClrMapping/>
  </p:clrMapOvr>
  <p:transition advClick="0" advTm="26583">
    <p:wheel spokes="1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28729" y="1643050"/>
            <a:ext cx="664373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LES VENIMEUX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48/ 102 ESPECES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4552519"/>
      </p:ext>
    </p:extLst>
  </p:cSld>
  <p:clrMapOvr>
    <a:masterClrMapping/>
  </p:clrMapOvr>
  <p:transition advClick="0" advTm="18">
    <p:wheel spokes="1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IMG_028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546"/>
            <a:ext cx="8858312" cy="557216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Crotaphopeltis hotamboeia</a:t>
            </a: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4597427"/>
      </p:ext>
    </p:extLst>
  </p:cSld>
  <p:clrMapOvr>
    <a:masterClrMapping/>
  </p:clrMapOvr>
  <p:transition advClick="0" advTm="913">
    <p:wheel spokes="1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E:\DCIM\100OLYMP\P926004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00939"/>
            <a:ext cx="8715436" cy="571420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780534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Thelotornis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kirtlandii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:  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serpent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liane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                                  collection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IPCI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287659"/>
      </p:ext>
    </p:extLst>
  </p:cSld>
  <p:clrMapOvr>
    <a:masterClrMapping/>
  </p:clrMapOvr>
  <p:transition advClick="0" advTm="30973">
    <p:wheel spokes="1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P70500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14421"/>
            <a:ext cx="8715436" cy="542928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0" y="0"/>
            <a:ext cx="857252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Toxicodryas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blandingii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COLLECTION 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IPCI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826027"/>
      </p:ext>
    </p:extLst>
  </p:cSld>
  <p:clrMapOvr>
    <a:masterClrMapping/>
  </p:clrMapOvr>
  <p:transition advClick="0" advTm="27359">
    <p:wheel spokes="1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P72500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9"/>
            <a:ext cx="8715436" cy="571503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0"/>
            <a:ext cx="817467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Toxicodryas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pulverulenta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COLLECTION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IPCI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134394"/>
      </p:ext>
    </p:extLst>
  </p:cSld>
  <p:clrMapOvr>
    <a:masterClrMapping/>
  </p:clrMapOvr>
  <p:transition advClick="0" advTm="17">
    <p:wheel spokes="1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IMG_0260.JPG"/>
          <p:cNvPicPr/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214282" y="1214422"/>
            <a:ext cx="8715436" cy="542928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0" y="0"/>
            <a:ext cx="35974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Dispholidus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typus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:   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le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boosmlang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544792"/>
      </p:ext>
    </p:extLst>
  </p:cSld>
  <p:clrMapOvr>
    <a:masterClrMapping/>
  </p:clrMapOvr>
  <p:transition advClick="0" advTm="171646">
    <p:wheel spokes="1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IMG_0302.JPG"/>
          <p:cNvPicPr/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214282" y="1000108"/>
            <a:ext cx="8715436" cy="564360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Telescopus variegatus</a:t>
            </a: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86604"/>
      </p:ext>
    </p:extLst>
  </p:cSld>
  <p:clrMapOvr>
    <a:masterClrMapping/>
  </p:clrMapOvr>
  <p:transition advClick="0" advTm="1795">
    <p:wheel spokes="1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IMG_0263.JPG"/>
          <p:cNvPicPr/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214282" y="1073369"/>
            <a:ext cx="8715436" cy="557034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Dromophis praeornatus</a:t>
            </a: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31946"/>
      </p:ext>
    </p:extLst>
  </p:cSld>
  <p:clrMapOvr>
    <a:masterClrMapping/>
  </p:clrMapOvr>
  <p:transition advClick="0" advTm="16833">
    <p:wheel spokes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fr-FR" sz="2700" b="1" dirty="0">
                <a:latin typeface="Arial" pitchFamily="34" charset="0"/>
                <a:cs typeface="Arial" pitchFamily="34" charset="0"/>
              </a:rPr>
            </a:br>
            <a:br>
              <a:rPr lang="fr-FR" sz="2700" b="1" dirty="0">
                <a:latin typeface="Arial" pitchFamily="34" charset="0"/>
                <a:cs typeface="Arial" pitchFamily="34" charset="0"/>
              </a:rPr>
            </a:br>
            <a:r>
              <a:rPr lang="fr-FR" sz="4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Familles Ophidiennes connues de Côte d’Ivoire(catalogue of life, 2018)</a:t>
            </a:r>
            <a:br>
              <a:rPr lang="fr-FR" sz="4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fr-FR" u="sng" dirty="0"/>
              <a:t>Ophidiens primitifs ou serpents aveugles ou à deux têtes </a:t>
            </a:r>
          </a:p>
          <a:p>
            <a:pPr algn="ctr">
              <a:buNone/>
            </a:pPr>
            <a:r>
              <a:rPr lang="fr-FR" dirty="0"/>
              <a:t> </a:t>
            </a:r>
            <a:r>
              <a:rPr lang="fr-FR" b="1" dirty="0" err="1"/>
              <a:t>Typhlopidae</a:t>
            </a:r>
            <a:r>
              <a:rPr lang="fr-FR" dirty="0"/>
              <a:t> et </a:t>
            </a:r>
            <a:r>
              <a:rPr lang="fr-FR" b="1" dirty="0" err="1"/>
              <a:t>Leptotyphlopidae</a:t>
            </a:r>
            <a:endParaRPr lang="fr-FR" b="1" dirty="0"/>
          </a:p>
          <a:p>
            <a:r>
              <a:rPr lang="fr-FR" u="sng" dirty="0"/>
              <a:t>Ophidiens évolués</a:t>
            </a:r>
          </a:p>
          <a:p>
            <a:r>
              <a:rPr lang="fr-FR" b="1" u="sng" dirty="0" err="1"/>
              <a:t>Boidae</a:t>
            </a:r>
            <a:endParaRPr lang="fr-FR" b="1" u="sng" dirty="0"/>
          </a:p>
          <a:p>
            <a:r>
              <a:rPr lang="fr-FR" b="1" u="sng" dirty="0" err="1"/>
              <a:t>Pythonidae</a:t>
            </a:r>
            <a:endParaRPr lang="fr-FR" b="1" u="sng" dirty="0"/>
          </a:p>
          <a:p>
            <a:r>
              <a:rPr lang="fr-FR" b="1" u="sng" dirty="0" err="1"/>
              <a:t>Colubridae</a:t>
            </a:r>
            <a:r>
              <a:rPr lang="fr-FR" b="1" u="sng" dirty="0"/>
              <a:t> </a:t>
            </a:r>
          </a:p>
          <a:p>
            <a:r>
              <a:rPr lang="fr-FR" b="1" dirty="0" err="1"/>
              <a:t>Lamprophiidae</a:t>
            </a:r>
            <a:endParaRPr lang="fr-FR" b="1" u="sng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IMG_0232.JPG"/>
          <p:cNvPicPr/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214282" y="1000107"/>
            <a:ext cx="8715436" cy="564360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Rhamphiophis oxyrhycunchus</a:t>
            </a: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457096"/>
      </p:ext>
    </p:extLst>
  </p:cSld>
  <p:clrMapOvr>
    <a:masterClrMapping/>
  </p:clrMapOvr>
  <p:transition advClick="0" advTm="1773">
    <p:wheel spokes="1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IMG_0294.JPG"/>
          <p:cNvPicPr/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214282" y="909380"/>
            <a:ext cx="8715436" cy="575998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Psammophis elegans</a:t>
            </a: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578817"/>
      </p:ext>
    </p:extLst>
  </p:cSld>
  <p:clrMapOvr>
    <a:masterClrMapping/>
  </p:clrMapOvr>
  <p:transition advClick="0" advTm="6215">
    <p:wheel spokes="1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Psammophis.JPG"/>
          <p:cNvPicPr/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214282" y="1103415"/>
            <a:ext cx="8715436" cy="554029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83582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Psammophis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phillipsii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COLLECTION 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IPCI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62296"/>
      </p:ext>
    </p:extLst>
  </p:cSld>
  <p:clrMapOvr>
    <a:masterClrMapping/>
  </p:clrMapOvr>
  <p:transition advClick="0" advTm="7959">
    <p:wheel spokes="1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IMG_0303.JPG"/>
          <p:cNvPicPr/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214282" y="928670"/>
            <a:ext cx="8715436" cy="571504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Atractaspis aterrima</a:t>
            </a: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822164"/>
      </p:ext>
    </p:extLst>
  </p:cSld>
  <p:clrMapOvr>
    <a:masterClrMapping/>
  </p:clrMapOvr>
  <p:transition advClick="0" advTm="7118">
    <p:wheel spokes="1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IMG_0305.JPG"/>
          <p:cNvPicPr/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214282" y="1071546"/>
            <a:ext cx="8715436" cy="557216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Atractaspis dahomeyensis</a:t>
            </a: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168647"/>
      </p:ext>
    </p:extLst>
  </p:cSld>
  <p:clrMapOvr>
    <a:masterClrMapping/>
  </p:clrMapOvr>
  <p:transition advClick="0" advTm="59132">
    <p:wheel spokes="1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IMG_0307.JPG"/>
          <p:cNvPicPr/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214282" y="1285860"/>
            <a:ext cx="8786874" cy="542928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Polemon neuwiedi</a:t>
            </a: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752320"/>
      </p:ext>
    </p:extLst>
  </p:cSld>
  <p:clrMapOvr>
    <a:masterClrMapping/>
  </p:clrMapOvr>
  <p:transition advClick="0" advTm="17">
    <p:wheel spokes="1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IMG_0227.JPG"/>
          <p:cNvPicPr/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214282" y="1142984"/>
            <a:ext cx="8715436" cy="542928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Elapsoidea trapei</a:t>
            </a: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784818"/>
      </p:ext>
    </p:extLst>
  </p:cSld>
  <p:clrMapOvr>
    <a:masterClrMapping/>
  </p:clrMapOvr>
  <p:transition advClick="0" advTm="18">
    <p:wheel spokes="1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erpent%20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714349" y="357166"/>
            <a:ext cx="7926284" cy="442915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Rectangle 4"/>
          <p:cNvSpPr/>
          <p:nvPr/>
        </p:nvSpPr>
        <p:spPr>
          <a:xfrm>
            <a:off x="1214414" y="5291752"/>
            <a:ext cx="69294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Naja </a:t>
            </a:r>
            <a:r>
              <a:rPr kumimoji="0" lang="fr-FR" sz="3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melanoleuca</a:t>
            </a:r>
            <a:r>
              <a:rPr kumimoji="0" lang="fr-FR" sz="3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 :      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le cobra des forêts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+mn-ea"/>
                <a:cs typeface="Times New Roman" pitchFamily="18" charset="0"/>
              </a:rPr>
              <a:t>              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777488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429264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kumimoji="0" lang="fr-FR" sz="3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Naja </a:t>
            </a:r>
            <a:r>
              <a:rPr kumimoji="0" lang="fr-FR" sz="3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nigricollis</a:t>
            </a:r>
            <a:r>
              <a:rPr lang="fr-FR" sz="3600" i="1" dirty="0"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fr-FR" sz="3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:   cobra cracheur</a:t>
            </a:r>
            <a:br>
              <a:rPr kumimoji="0" lang="fr-FR" sz="3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</a:br>
            <a:br>
              <a:rPr kumimoji="0" lang="fr-FR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en-US" dirty="0"/>
          </a:p>
        </p:txBody>
      </p:sp>
      <p:pic>
        <p:nvPicPr>
          <p:cNvPr id="4" name="Espace réservé du contenu 3" descr="C:\Users\KANY\Desktop\Photothèque\IMG_0296.JPG"/>
          <p:cNvPicPr>
            <a:picLocks noGrp="1"/>
          </p:cNvPicPr>
          <p:nvPr>
            <p:ph idx="1"/>
          </p:nvPr>
        </p:nvPicPr>
        <p:blipFill>
          <a:blip r:embed="rId2">
            <a:lum bright="10000" contrast="10000"/>
          </a:blip>
          <a:srcRect/>
          <a:stretch>
            <a:fillRect/>
          </a:stretch>
        </p:blipFill>
        <p:spPr bwMode="auto">
          <a:xfrm>
            <a:off x="1142976" y="500042"/>
            <a:ext cx="7000924" cy="417085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92512375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7174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Familles Ophidiennes connues de Côte d’Ivoire(2)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b="1" dirty="0"/>
              <a:t> </a:t>
            </a:r>
          </a:p>
          <a:p>
            <a:r>
              <a:rPr lang="fr-FR" b="1" dirty="0">
                <a:solidFill>
                  <a:srgbClr val="FF0000"/>
                </a:solidFill>
              </a:rPr>
              <a:t>Elapidae</a:t>
            </a:r>
            <a:r>
              <a:rPr lang="fr-FR" b="1" dirty="0"/>
              <a:t> (Elapidés)= Cobras = Naja et Mambas= </a:t>
            </a:r>
            <a:r>
              <a:rPr lang="fr-FR" b="1" dirty="0" err="1"/>
              <a:t>Proteroglyphes</a:t>
            </a:r>
            <a:endParaRPr lang="fr-FR" b="1" dirty="0"/>
          </a:p>
          <a:p>
            <a:r>
              <a:rPr lang="fr-FR" b="1" dirty="0" err="1">
                <a:solidFill>
                  <a:srgbClr val="FF0000"/>
                </a:solidFill>
              </a:rPr>
              <a:t>Viperidae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/>
              <a:t>(Vipéridés)= Vipères = </a:t>
            </a:r>
            <a:r>
              <a:rPr lang="fr-FR" b="1" dirty="0" err="1"/>
              <a:t>Solenoglyphes</a:t>
            </a:r>
            <a:endParaRPr lang="fr-FR" b="1" dirty="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084455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286396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0" lang="fr-FR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Dendroaspis</a:t>
            </a:r>
            <a:r>
              <a:rPr kumimoji="0" lang="fr-FR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polylepis</a:t>
            </a:r>
            <a:r>
              <a:rPr lang="fr-FR" i="1" dirty="0"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fr-FR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:       </a:t>
            </a: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mamba noir</a:t>
            </a:r>
            <a:endParaRPr lang="en-US" dirty="0"/>
          </a:p>
        </p:txBody>
      </p:sp>
      <p:pic>
        <p:nvPicPr>
          <p:cNvPr id="4" name="Espace réservé du contenu 3" descr="C:\Users\KANY\Desktop\Photothèque\IMG_0309.JPG"/>
          <p:cNvPicPr>
            <a:picLocks noGrp="1"/>
          </p:cNvPicPr>
          <p:nvPr>
            <p:ph idx="1"/>
          </p:nvPr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1000100" y="428604"/>
            <a:ext cx="6858048" cy="444549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97167216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43520"/>
            <a:ext cx="8229600" cy="1143000"/>
          </a:xfrm>
        </p:spPr>
        <p:txBody>
          <a:bodyPr>
            <a:noAutofit/>
          </a:bodyPr>
          <a:lstStyle/>
          <a:p>
            <a:br>
              <a:rPr kumimoji="0" lang="fr-FR" sz="3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fr-FR" sz="32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Bitis</a:t>
            </a:r>
            <a:r>
              <a:rPr kumimoji="0" lang="fr-FR" sz="3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32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rhinoceros</a:t>
            </a:r>
            <a:r>
              <a:rPr lang="fr-FR" sz="3200" i="1" dirty="0"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fr-FR" sz="3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:   </a:t>
            </a:r>
            <a:r>
              <a:rPr kumimoji="0" lang="fr-FR" sz="32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vipère rhinocéros ou vipère du Gabon</a:t>
            </a:r>
            <a:br>
              <a:rPr kumimoji="0" lang="fr-FR" sz="36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</a:br>
            <a:endParaRPr lang="en-US" sz="3600" dirty="0"/>
          </a:p>
        </p:txBody>
      </p:sp>
      <p:pic>
        <p:nvPicPr>
          <p:cNvPr id="4" name="Espace réservé du contenu 3" descr="C:\Users\KANY\Desktop\Photothèque\P7250006.JPG"/>
          <p:cNvPicPr>
            <a:picLocks noGrp="1"/>
          </p:cNvPicPr>
          <p:nvPr>
            <p:ph idx="1"/>
          </p:nvPr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1187624" y="404664"/>
            <a:ext cx="7286676" cy="442915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97179990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928837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500702"/>
            <a:ext cx="8229600" cy="1000132"/>
          </a:xfrm>
        </p:spPr>
        <p:txBody>
          <a:bodyPr>
            <a:normAutofit fontScale="90000"/>
          </a:bodyPr>
          <a:lstStyle/>
          <a:p>
            <a:r>
              <a:rPr kumimoji="0" lang="fr-FR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Bitis</a:t>
            </a:r>
            <a:r>
              <a:rPr kumimoji="0" lang="fr-FR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arietans</a:t>
            </a:r>
            <a:r>
              <a:rPr lang="fr-FR" i="1" dirty="0"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fr-FR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:    </a:t>
            </a:r>
            <a:r>
              <a:rPr kumimoji="0" lang="fr-FR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vipère </a:t>
            </a:r>
            <a:r>
              <a:rPr kumimoji="0" lang="fr-FR" b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heurtante</a:t>
            </a:r>
            <a:br>
              <a:rPr kumimoji="0" lang="fr-FR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</a:br>
            <a:endParaRPr lang="en-US" dirty="0"/>
          </a:p>
        </p:txBody>
      </p:sp>
      <p:pic>
        <p:nvPicPr>
          <p:cNvPr id="4" name="Espace réservé du contenu 3" descr="C:\Users\KANY\Desktop\Photothèque\P7250005.JPG"/>
          <p:cNvPicPr>
            <a:picLocks noGrp="1"/>
          </p:cNvPicPr>
          <p:nvPr>
            <p:ph idx="1"/>
          </p:nvPr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1000100" y="642918"/>
            <a:ext cx="7143800" cy="421484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51141955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03387"/>
          </a:xfrm>
        </p:spPr>
      </p:pic>
    </p:spTree>
    <p:extLst>
      <p:ext uri="{BB962C8B-B14F-4D97-AF65-F5344CB8AC3E}">
        <p14:creationId xmlns:p14="http://schemas.microsoft.com/office/powerpoint/2010/main" val="348708320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60624035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390697"/>
            <a:ext cx="8229600" cy="1143000"/>
          </a:xfrm>
        </p:spPr>
        <p:txBody>
          <a:bodyPr>
            <a:noAutofit/>
          </a:bodyPr>
          <a:lstStyle/>
          <a:p>
            <a:br>
              <a:rPr kumimoji="0" lang="fr-FR" sz="3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fr-FR" sz="3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Bitis</a:t>
            </a:r>
            <a:r>
              <a:rPr kumimoji="0" lang="fr-FR" sz="3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3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nasicornis</a:t>
            </a:r>
            <a:r>
              <a:rPr lang="fr-FR" sz="3600" dirty="0"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fr-F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:    vipère cornue</a:t>
            </a:r>
            <a:br>
              <a:rPr kumimoji="0" lang="fr-F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</a:br>
            <a:endParaRPr lang="en-US" sz="3600" dirty="0"/>
          </a:p>
        </p:txBody>
      </p:sp>
      <p:pic>
        <p:nvPicPr>
          <p:cNvPr id="4" name="Picture 1" descr="sepent%20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1000100" y="214290"/>
            <a:ext cx="6929486" cy="460489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81094102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797709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286396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br>
              <a:rPr kumimoji="0" lang="fr-FR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fr-FR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Echis</a:t>
            </a:r>
            <a:r>
              <a:rPr kumimoji="0" lang="fr-FR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ocellatus</a:t>
            </a:r>
            <a:r>
              <a:rPr lang="fr-FR" i="1" dirty="0"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fr-FR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:         </a:t>
            </a:r>
            <a:r>
              <a:rPr lang="fr-FR" dirty="0" err="1"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E</a:t>
            </a:r>
            <a:r>
              <a:rPr kumimoji="0" lang="fr-FR" b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chide</a:t>
            </a:r>
            <a:r>
              <a:rPr kumimoji="0" lang="fr-FR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carénée</a:t>
            </a:r>
            <a:br>
              <a:rPr kumimoji="0" lang="fr-FR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Calibri" pitchFamily="34" charset="0"/>
                <a:cs typeface="Times New Roman" pitchFamily="18" charset="0"/>
              </a:rPr>
            </a:br>
            <a:br>
              <a:rPr kumimoji="0" lang="fr-FR" sz="40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en-US" dirty="0"/>
          </a:p>
        </p:txBody>
      </p:sp>
      <p:pic>
        <p:nvPicPr>
          <p:cNvPr id="4" name="Espace réservé du contenu 3" descr="C:\Users\KANY\Desktop\Photothèque\IMG_0311.JPG"/>
          <p:cNvPicPr>
            <a:picLocks noGrp="1"/>
          </p:cNvPicPr>
          <p:nvPr>
            <p:ph idx="1"/>
          </p:nvPr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1071538" y="357166"/>
            <a:ext cx="7358114" cy="428325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776868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LES OPHIDIENS (SERPENTS): ETAT DES CONNAISSANCES  ACTUELLES DE LA FAUNE IVOIRIENNE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>
                <a:solidFill>
                  <a:srgbClr val="00B050"/>
                </a:solidFill>
              </a:rPr>
              <a:t>DR AKAFFOU MARC H.</a:t>
            </a:r>
          </a:p>
          <a:p>
            <a:r>
              <a:rPr lang="fr-FR" dirty="0">
                <a:solidFill>
                  <a:srgbClr val="00B050"/>
                </a:solidFill>
              </a:rPr>
              <a:t>HERPETOLOGUE</a:t>
            </a:r>
          </a:p>
          <a:p>
            <a:r>
              <a:rPr lang="fr-FR" i="1" dirty="0">
                <a:solidFill>
                  <a:srgbClr val="FF0000"/>
                </a:solidFill>
              </a:rPr>
              <a:t>UNIVERSITE HOUPHOUET BOIGNY</a:t>
            </a:r>
          </a:p>
          <a:p>
            <a:r>
              <a:rPr lang="fr-FR" i="1" dirty="0">
                <a:solidFill>
                  <a:srgbClr val="FF0000"/>
                </a:solidFill>
              </a:rPr>
              <a:t>INSTITUT PASTEUR DE CÔTE D’IVOIRE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53100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0"/>
            <a:ext cx="9108504" cy="6858000"/>
          </a:xfrm>
        </p:spPr>
      </p:pic>
    </p:spTree>
    <p:extLst>
      <p:ext uri="{BB962C8B-B14F-4D97-AF65-F5344CB8AC3E}">
        <p14:creationId xmlns:p14="http://schemas.microsoft.com/office/powerpoint/2010/main" val="378415830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Acer\Desktop\P9260031.JPG"/>
          <p:cNvPicPr/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214282" y="1325880"/>
            <a:ext cx="8715436" cy="531783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0" y="0"/>
            <a:ext cx="784157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Atheris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sp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:     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la vipère des arbres                                      COLLECTION  IPCI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995301"/>
      </p:ext>
    </p:extLst>
  </p:cSld>
  <p:clrMapOvr>
    <a:masterClrMapping/>
  </p:clrMapOvr>
  <p:transition advClick="0" advTm="62653">
    <p:wheel spokes="1"/>
  </p:transition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KANY\Desktop\Photothèque\IMG_0311.JPG"/>
          <p:cNvPicPr/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214282" y="1357298"/>
            <a:ext cx="8715436" cy="528641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0" y="0"/>
            <a:ext cx="392767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Echis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ocellatus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:        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echide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carénée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624970"/>
      </p:ext>
    </p:extLst>
  </p:cSld>
  <p:clrMapOvr>
    <a:masterClrMapping/>
  </p:clrMapOvr>
  <p:transition advClick="0" advTm="17">
    <p:wheel spokes="1"/>
  </p:transition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2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214279" y="1357298"/>
            <a:ext cx="8715439" cy="528641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0" y="0"/>
            <a:ext cx="76591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Causus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maculatus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:      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la vipère des maisons                       COLLECTION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nard MT Condensed" pitchFamily="18" charset="0"/>
                <a:ea typeface="Calibri" pitchFamily="34" charset="0"/>
                <a:cs typeface="Times New Roman" pitchFamily="18" charset="0"/>
              </a:rPr>
              <a:t>IPCI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275005"/>
      </p:ext>
    </p:extLst>
  </p:cSld>
  <p:clrMapOvr>
    <a:masterClrMapping/>
  </p:clrMapOvr>
  <p:transition advClick="0" advTm="173612">
    <p:wheel spokes="1"/>
  </p:transition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r-FR" sz="8800" b="1" dirty="0">
                <a:solidFill>
                  <a:srgbClr val="C00000"/>
                </a:solidFill>
                <a:latin typeface="Baskerville Old Face" pitchFamily="18" charset="0"/>
              </a:rPr>
              <a:t>ARRETONS </a:t>
            </a:r>
          </a:p>
          <a:p>
            <a:pPr algn="ctr">
              <a:buNone/>
            </a:pPr>
            <a:r>
              <a:rPr lang="fr-FR" sz="8800" b="1" dirty="0">
                <a:solidFill>
                  <a:srgbClr val="C00000"/>
                </a:solidFill>
                <a:latin typeface="Baskerville Old Face" pitchFamily="18" charset="0"/>
              </a:rPr>
              <a:t>DE LES TUER </a:t>
            </a:r>
            <a:endParaRPr lang="en-US" sz="8800" b="1" dirty="0">
              <a:solidFill>
                <a:srgbClr val="C00000"/>
              </a:solidFill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854862"/>
      </p:ext>
    </p:extLst>
  </p:cSld>
  <p:clrMapOvr>
    <a:masterClrMapping/>
  </p:clrMapOvr>
  <p:transition advClick="0" advTm="7000">
    <p:wheel spokes="8"/>
  </p:transition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 1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83123"/>
            <a:ext cx="9144000" cy="6489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408363" y="1392231"/>
            <a:ext cx="23272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Merci</a:t>
            </a:r>
          </a:p>
        </p:txBody>
      </p:sp>
    </p:spTree>
    <p:extLst>
      <p:ext uri="{BB962C8B-B14F-4D97-AF65-F5344CB8AC3E}">
        <p14:creationId xmlns:p14="http://schemas.microsoft.com/office/powerpoint/2010/main" val="167222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 ESPECES D’INTERÊT MEDICAL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102 Espèces répertoriées en CI</a:t>
            </a:r>
          </a:p>
          <a:p>
            <a:r>
              <a:rPr lang="fr-FR" dirty="0"/>
              <a:t>53 espèces Aglyphes </a:t>
            </a:r>
          </a:p>
          <a:p>
            <a:r>
              <a:rPr lang="fr-FR" dirty="0">
                <a:solidFill>
                  <a:srgbClr val="FF0000"/>
                </a:solidFill>
              </a:rPr>
              <a:t>49 espèces venimeuses</a:t>
            </a:r>
          </a:p>
          <a:p>
            <a:r>
              <a:rPr lang="fr-FR" dirty="0">
                <a:solidFill>
                  <a:srgbClr val="FF0000"/>
                </a:solidFill>
              </a:rPr>
              <a:t>9 espèces potentiellement dangereuses </a:t>
            </a:r>
            <a:r>
              <a:rPr lang="fr-FR" dirty="0"/>
              <a:t>prises en compte par le sérum antivenimeux existant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862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7_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Times New Roman" panose="02020603050405020304" pitchFamily="18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3_Modèle par défaut">
  <a:themeElements>
    <a:clrScheme name="2_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2_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5_Modèle par défaut">
  <a:themeElements>
    <a:clrScheme name="9_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9_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9_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1207</TotalTime>
  <Words>613</Words>
  <Application>Microsoft Office PowerPoint</Application>
  <PresentationFormat>Affichage à l'écran (4:3)</PresentationFormat>
  <Paragraphs>134</Paragraphs>
  <Slides>85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85</vt:i4>
      </vt:variant>
    </vt:vector>
  </HeadingPairs>
  <TitlesOfParts>
    <vt:vector size="95" baseType="lpstr">
      <vt:lpstr>Arial</vt:lpstr>
      <vt:lpstr>Baskerville Old Face</vt:lpstr>
      <vt:lpstr>Bernard MT Condensed</vt:lpstr>
      <vt:lpstr>Calibri</vt:lpstr>
      <vt:lpstr>Times New Roman</vt:lpstr>
      <vt:lpstr>Thème Office</vt:lpstr>
      <vt:lpstr>1_Thème Office</vt:lpstr>
      <vt:lpstr>7_Modèle par défaut</vt:lpstr>
      <vt:lpstr>13_Modèle par défaut</vt:lpstr>
      <vt:lpstr>35_Modèle par défaut</vt:lpstr>
      <vt:lpstr>SYSTEMATIQUE ET BIOLOGIE DES SERPENTS</vt:lpstr>
      <vt:lpstr>OBJECTIFS</vt:lpstr>
      <vt:lpstr>Arbre phylogénétique des Vertébrés(Amniotes)</vt:lpstr>
      <vt:lpstr>Position systématique des serpents</vt:lpstr>
      <vt:lpstr>ELEMENTS DE BIOLOGIE (2) Denture </vt:lpstr>
      <vt:lpstr>  Familles Ophidiennes connues de Côte d’Ivoire(catalogue of life, 2018) </vt:lpstr>
      <vt:lpstr>Familles Ophidiennes connues de Côte d’Ivoire(2)</vt:lpstr>
      <vt:lpstr>LES OPHIDIENS (SERPENTS): ETAT DES CONNAISSANCES  ACTUELLES DE LA FAUNE IVOIRIENNE</vt:lpstr>
      <vt:lpstr> ESPECES D’INTERÊT MEDICAL</vt:lpstr>
      <vt:lpstr>Présentation PowerPoint</vt:lpstr>
      <vt:lpstr>                                                                                                           Naja nigricollis :   cobra cracheur   ELAPIDAE=proteroglyphes   </vt:lpstr>
      <vt:lpstr>Présentation PowerPoint</vt:lpstr>
      <vt:lpstr>Présentation PowerPoint</vt:lpstr>
      <vt:lpstr>                                                                             Dendroaspis polylepis :       mamba noir   ELAPIDAE=proteroglyphes </vt:lpstr>
      <vt:lpstr> Bitis rhinoceros :   vipère rhinocéros  VIPERIDAE=SOLENOGLYPHE = mixte </vt:lpstr>
      <vt:lpstr>Présentation PowerPoint</vt:lpstr>
      <vt:lpstr>Bitis arietans :    vipère heurtante VIPERIDAE = Savane </vt:lpstr>
      <vt:lpstr>Présentation PowerPoint</vt:lpstr>
      <vt:lpstr>Présentation PowerPoint</vt:lpstr>
      <vt:lpstr> Bitis nasicornis :    vipère cornue VIPERIDAE=Solenoglyphe </vt:lpstr>
      <vt:lpstr>Présentation PowerPoint</vt:lpstr>
      <vt:lpstr> Echis ocellatus :         Echide carénée VIPERIDAE=Solenoglyphe =Savane  </vt:lpstr>
      <vt:lpstr>Présentation PowerPoint</vt:lpstr>
      <vt:lpstr>Intérêts des serpents</vt:lpstr>
      <vt:lpstr>Présentation PowerPoint</vt:lpstr>
      <vt:lpstr>PHOTOTEQUE  DES SERPENTS DE CÔTE D’IVOIRE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Naja nigricollis :   cobra cracheur  </vt:lpstr>
      <vt:lpstr>Présentation PowerPoint</vt:lpstr>
      <vt:lpstr>Présentation PowerPoint</vt:lpstr>
      <vt:lpstr>Dendroaspis polylepis :       mamba noir</vt:lpstr>
      <vt:lpstr> Bitis rhinoceros :   vipère rhinocéros ou vipère du Gabon </vt:lpstr>
      <vt:lpstr>Présentation PowerPoint</vt:lpstr>
      <vt:lpstr>Bitis arietans :    vipère heurtante </vt:lpstr>
      <vt:lpstr>Présentation PowerPoint</vt:lpstr>
      <vt:lpstr>Présentation PowerPoint</vt:lpstr>
      <vt:lpstr> Bitis nasicornis :    vipère cornue </vt:lpstr>
      <vt:lpstr>Présentation PowerPoint</vt:lpstr>
      <vt:lpstr> Echis ocellatus :         Echide carénée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SYSTEMATIQUE DES SERPENTS</dc:title>
  <dc:creator>ACER</dc:creator>
  <cp:lastModifiedBy>Dr AKAFFOU</cp:lastModifiedBy>
  <cp:revision>64</cp:revision>
  <dcterms:created xsi:type="dcterms:W3CDTF">2016-01-12T08:48:48Z</dcterms:created>
  <dcterms:modified xsi:type="dcterms:W3CDTF">2024-04-11T10:36:15Z</dcterms:modified>
</cp:coreProperties>
</file>