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5" r:id="rId5"/>
    <p:sldId id="261" r:id="rId6"/>
    <p:sldId id="262" r:id="rId7"/>
    <p:sldId id="263" r:id="rId8"/>
    <p:sldId id="271" r:id="rId9"/>
    <p:sldId id="264" r:id="rId10"/>
    <p:sldId id="266" r:id="rId11"/>
    <p:sldId id="267" r:id="rId12"/>
    <p:sldId id="272" r:id="rId13"/>
    <p:sldId id="268" r:id="rId14"/>
    <p:sldId id="269" r:id="rId15"/>
    <p:sldId id="273" r:id="rId16"/>
    <p:sldId id="274" r:id="rId17"/>
    <p:sldId id="275" r:id="rId18"/>
    <p:sldId id="276" r:id="rId19"/>
    <p:sldId id="277" r:id="rId20"/>
    <p:sldId id="280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73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69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'accuei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06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3816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355230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33540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66337" y="773722"/>
            <a:ext cx="10317480" cy="8159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7" name="ZoneTexte 6"/>
          <p:cNvSpPr txBox="1"/>
          <p:nvPr userDrawn="1"/>
        </p:nvSpPr>
        <p:spPr>
          <a:xfrm>
            <a:off x="-2068" y="6628503"/>
            <a:ext cx="12204000" cy="252000"/>
          </a:xfrm>
          <a:prstGeom prst="rect">
            <a:avLst/>
          </a:prstGeom>
          <a:solidFill>
            <a:srgbClr val="00B050"/>
          </a:solidFill>
          <a:ln w="12700" cmpd="sng">
            <a:solidFill>
              <a:srgbClr val="00B050"/>
            </a:solidFill>
          </a:ln>
        </p:spPr>
        <p:txBody>
          <a:bodyPr wrap="square" tIns="0" bIns="0" rtlCol="0" anchor="b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400" dirty="0">
              <a:solidFill>
                <a:schemeClr val="bg1"/>
              </a:solidFill>
              <a:latin typeface="Arial Black" pitchFamily="34" charset="0"/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 err="1">
                <a:solidFill>
                  <a:schemeClr val="bg1"/>
                </a:solidFill>
                <a:latin typeface="Arial Black" pitchFamily="34" charset="0"/>
              </a:rPr>
              <a:t>Blvd</a:t>
            </a: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 de Marseille, 18 BP 720 Abidjan 18, Tel.: (225) 21005660 / 21001906 – Email: info@infas.ci – site web: www.infas.ci</a:t>
            </a:r>
          </a:p>
        </p:txBody>
      </p:sp>
      <p:sp>
        <p:nvSpPr>
          <p:cNvPr id="8" name="ZoneTexte 7"/>
          <p:cNvSpPr txBox="1"/>
          <p:nvPr userDrawn="1"/>
        </p:nvSpPr>
        <p:spPr>
          <a:xfrm>
            <a:off x="0" y="6274189"/>
            <a:ext cx="12192000" cy="307777"/>
          </a:xfrm>
          <a:prstGeom prst="rect">
            <a:avLst/>
          </a:prstGeom>
          <a:solidFill>
            <a:srgbClr val="EC7320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dirty="0">
                <a:solidFill>
                  <a:schemeClr val="bg1"/>
                </a:solidFill>
                <a:latin typeface="Arial Black" pitchFamily="34" charset="0"/>
              </a:rPr>
              <a:t>INSTITUT NATIONAL DE FORMATION DES AGENTS DE SANTE - INFAS </a:t>
            </a:r>
          </a:p>
        </p:txBody>
      </p:sp>
      <p:pic>
        <p:nvPicPr>
          <p:cNvPr id="9" name="Image 8" descr="b"/>
          <p:cNvPicPr/>
          <p:nvPr userDrawn="1"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068" y="20791"/>
            <a:ext cx="928467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Image 9" descr="Résultat de recherche d'images pour &quot;logo mshp&quot;"/>
          <p:cNvPicPr/>
          <p:nvPr userDrawn="1"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029070" y="33240"/>
            <a:ext cx="1148861" cy="8805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5739855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000" kern="1200">
          <a:solidFill>
            <a:schemeClr val="tx1"/>
          </a:solidFill>
          <a:latin typeface="Arial Black" panose="020B0A04020102020204" pitchFamily="34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4860397"/>
            <a:ext cx="5173579" cy="1323833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n-US" sz="3200" dirty="0"/>
              <a:t>NANSE  FE,</a:t>
            </a:r>
          </a:p>
          <a:p>
            <a:pPr algn="l"/>
            <a:r>
              <a:rPr lang="en-US" sz="3200" dirty="0"/>
              <a:t>Sage-femme, Puéricultrice,</a:t>
            </a:r>
          </a:p>
          <a:p>
            <a:pPr algn="l"/>
            <a:r>
              <a:rPr lang="en-US" sz="3200" dirty="0"/>
              <a:t>Master </a:t>
            </a:r>
            <a:r>
              <a:rPr lang="en-US" sz="3200" dirty="0" err="1"/>
              <a:t>en</a:t>
            </a:r>
            <a:r>
              <a:rPr lang="en-US" sz="3200" dirty="0"/>
              <a:t> sciences de la Santé  </a:t>
            </a:r>
          </a:p>
          <a:p>
            <a:pPr algn="l"/>
            <a:endParaRPr lang="en-US" sz="3200" dirty="0"/>
          </a:p>
        </p:txBody>
      </p:sp>
      <p:sp>
        <p:nvSpPr>
          <p:cNvPr id="4" name="Titre 5">
            <a:extLst>
              <a:ext uri="{FF2B5EF4-FFF2-40B4-BE49-F238E27FC236}">
                <a16:creationId xmlns:a16="http://schemas.microsoft.com/office/drawing/2014/main" id="{CE5792DB-C530-45D2-B903-0EEB26F09FB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4696" y="457201"/>
            <a:ext cx="11694694" cy="3801980"/>
          </a:xfrm>
          <a:solidFill>
            <a:srgbClr val="D9D9D9"/>
          </a:solidFill>
          <a:ln w="76200" cap="flat">
            <a:solidFill>
              <a:schemeClr val="accent1"/>
            </a:solidFill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>
            <a:noAutofit/>
          </a:bodyPr>
          <a:lstStyle/>
          <a:p>
            <a:pPr algn="l"/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b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12800" b="1" dirty="0"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fr-FR" sz="1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BAIN</a:t>
            </a:r>
            <a:br>
              <a:rPr lang="fr-FR" sz="107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7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LICENCE 1 IDE/SFM Semestre 1</a:t>
            </a:r>
            <a:br>
              <a:rPr lang="fr-FR" sz="72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fr-FR" altLang="fr-FR" sz="2000" b="1" dirty="0">
              <a:solidFill>
                <a:srgbClr val="7030A0"/>
              </a:solidFill>
              <a:latin typeface="Comic Sans MS" panose="030F0702030302020204" pitchFamily="66" charset="0"/>
              <a:ea typeface="Arial Black" pitchFamily="34" charset="0"/>
              <a:cs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49634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077453" y="0"/>
            <a:ext cx="6681537" cy="1079584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PRÉCAUTIONS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46221" y="1079583"/>
            <a:ext cx="9144000" cy="4839953"/>
          </a:xfrm>
        </p:spPr>
        <p:txBody>
          <a:bodyPr>
            <a:noAutofit/>
          </a:bodyPr>
          <a:lstStyle/>
          <a:p>
            <a:pPr marL="457200" indent="-457200" algn="l" fontAlgn="base">
              <a:lnSpc>
                <a:spcPct val="150000"/>
              </a:lnSpc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Eviter la baignoire familiale ;               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>
              <a:lnSpc>
                <a:spcPct val="150000"/>
              </a:lnSpc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-   Usage de tapis anti dérapant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fontAlgn="base">
              <a:lnSpc>
                <a:spcPct val="150000"/>
              </a:lnSpc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Laisser le niveau de l’eau à l’ombilic;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fontAlgn="base">
              <a:lnSpc>
                <a:spcPct val="150000"/>
              </a:lnSpc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S’assurer que l’eau n’est pas trop chaude, réunir le matériel</a:t>
            </a:r>
            <a:endParaRPr lang="fr-FR" sz="4000" dirty="0"/>
          </a:p>
        </p:txBody>
      </p:sp>
    </p:spTree>
    <p:extLst>
      <p:ext uri="{BB962C8B-B14F-4D97-AF65-F5344CB8AC3E}">
        <p14:creationId xmlns:p14="http://schemas.microsoft.com/office/powerpoint/2010/main" val="346992345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18873" y="0"/>
            <a:ext cx="6424863" cy="1103647"/>
          </a:xfrm>
        </p:spPr>
        <p:txBody>
          <a:bodyPr>
            <a:normAutofit/>
          </a:bodyPr>
          <a:lstStyle/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Matériel de soins</a:t>
            </a:r>
            <a:endParaRPr lang="en-GB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304" y="1103647"/>
            <a:ext cx="9144000" cy="5273090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savon doux glycériné 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shampoing pour nouveau-né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serviettes propres ;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gants de toilette propres ou deux morceaux de linge propre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brosse à cheveux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vêtements (brassière et cache brassière)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02 couches jetables ou en tissu propre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493018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1494" y="409073"/>
            <a:ext cx="6561222" cy="935205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Matériel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1494" y="1344278"/>
            <a:ext cx="9144000" cy="4310564"/>
          </a:xfrm>
        </p:spPr>
        <p:txBody>
          <a:bodyPr/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panier pour le linge sale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paire de ciseaux à bout rond si nécessaire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noisette de beurre de karité ou lait corporel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table à langer ou une paillasse propre recouverte d’une serviette à toilette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récipient (seau, cuvette) propre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268698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59305" y="0"/>
            <a:ext cx="9144000" cy="1031458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III. MATERIEL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59305" y="1388227"/>
            <a:ext cx="9144000" cy="4290678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 l’eau propre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cupule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poubelle ou un haricot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eau de toilette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01 baignoire.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37578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11179" y="312820"/>
            <a:ext cx="9144000" cy="983331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74295" y="1296151"/>
            <a:ext cx="9144000" cy="4984333"/>
          </a:xfrm>
        </p:spPr>
        <p:txBody>
          <a:bodyPr>
            <a:normAutofit lnSpcReduction="10000"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Aseptiser les mains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Essuyer les mains 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 faire aider en équipe</a:t>
            </a: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Contact avec le client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Saluer la mère et se présenter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Vérifier l’identité de l’enfant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S’informer sur son état de santé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Arranger la chambre et faire le lit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Informer la mère sur le soin à effectuer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Expliquer en quoi consiste le bain pour obtenir son adhésion et sa participation.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84136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58979" y="0"/>
            <a:ext cx="6248400" cy="1055521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94611" y="1055521"/>
            <a:ext cx="9144000" cy="5128711"/>
          </a:xfrm>
        </p:spPr>
        <p:txBody>
          <a:bodyPr>
            <a:normAutofit/>
          </a:bodyPr>
          <a:lstStyle/>
          <a:p>
            <a:pPr algn="just" fontAlgn="base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Contact avec le client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Saluer la mère et se présenter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Vérifier l’identité de l’enfant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S’informer sur son état de santé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Arranger la chambre et faire le lit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Informer la mère sur le soin à effectuer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Expliquer en quoi consiste le bain pour obtenir son adhésion et sa participation.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83227407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630905" y="288758"/>
            <a:ext cx="6104021" cy="983331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10915" y="1272088"/>
            <a:ext cx="9144000" cy="4623385"/>
          </a:xfrm>
        </p:spPr>
        <p:txBody>
          <a:bodyPr>
            <a:normAutofit/>
          </a:bodyPr>
          <a:lstStyle/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Déroulement du bain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Se laver les mains 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Réunir le matériel et le disposer à porter de main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Etaler une serviette propre sur la table à langer ou la paillasse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Installer l’enfant sur la table 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Déshabiller rapidement l’enfant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Nettoyer rapidement le siège s’il est souillé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684744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2463" y="0"/>
            <a:ext cx="6392779" cy="1007395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86852" y="1316037"/>
            <a:ext cx="9144000" cy="4651625"/>
          </a:xfrm>
        </p:spPr>
        <p:txBody>
          <a:bodyPr/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Utiliser un gant avec du savon afin de nettoyer l’enfant de la tête aux pieds en insistant sur les plis, puis terminer par le siège 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Pendant la 1ère Année prendre une bassine ou une baignoire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Mettre la main gauche sous la nuque de l’enfant et saisir les deux genoux avec la main droite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Poser l’enfant dans l’eau, la tête surélevée, les jambes et les fesses dans l’eau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937345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75284" y="192505"/>
            <a:ext cx="6031832" cy="1079584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219199" y="1272089"/>
            <a:ext cx="10018295" cy="4864016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Utiliser le 2ème gant pour le rincer 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Retirer l’enfant de l’eau après environs cinq (5) minutes de bain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Essuyer l’enfant avec une serviette propre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Lui passer le beurre de karité ou le lait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Rhabiller l’enfant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Brosser se cheveux ;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Passer son eau de toilette sur ses habits.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01749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582778" y="240632"/>
            <a:ext cx="6079958" cy="1079584"/>
          </a:xfrm>
        </p:spPr>
        <p:txBody>
          <a:bodyPr/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III-TECHNIQUE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50757" y="1320215"/>
            <a:ext cx="9144000" cy="4430879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Après le bain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Remettre l’enfant à sa mère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Notifier le soin dans le registre : date, heure, identité du soignant, signature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Donner à la mère des conseils éducatifs relatif au bain ;</a:t>
            </a:r>
          </a:p>
          <a:p>
            <a:pPr marL="457200" indent="-457200" algn="just" fontAlgn="base">
              <a:buFontTx/>
              <a:buChar char="-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Laver, nettoyer, essuyer et ranger le matériel.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09682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79094" y="163772"/>
            <a:ext cx="9821001" cy="643933"/>
          </a:xfrm>
        </p:spPr>
        <p:txBody>
          <a:bodyPr>
            <a:noAutofit/>
          </a:bodyPr>
          <a:lstStyle/>
          <a:p>
            <a:pPr algn="l" fontAlgn="base"/>
            <a:r>
              <a:rPr lang="fr-FR" sz="32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r>
              <a:rPr lang="fr-FR" sz="3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OBJECTIF GENERAL </a:t>
            </a:r>
            <a:endParaRPr lang="en-GB" sz="3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955344" y="1104497"/>
            <a:ext cx="10686196" cy="5146177"/>
          </a:xfrm>
        </p:spPr>
        <p:txBody>
          <a:bodyPr>
            <a:normAutofit/>
          </a:bodyPr>
          <a:lstStyle/>
          <a:p>
            <a:pPr algn="just" fontAlgn="base"/>
            <a:endParaRPr lang="fr-FR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</a:t>
            </a: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</a:t>
            </a:r>
          </a:p>
          <a:p>
            <a:pPr algn="just" fontAlgn="base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endParaRPr lang="fr-FR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l" fontAlgn="base"/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       connaitre le bain de l’enfant. 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558902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16568"/>
            <a:ext cx="9144000" cy="1199900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CONCLUSION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02106" y="1416468"/>
            <a:ext cx="9144000" cy="3083343"/>
          </a:xfrm>
        </p:spPr>
        <p:txBody>
          <a:bodyPr>
            <a:normAutofit/>
          </a:bodyPr>
          <a:lstStyle/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Le bain correctement exécuté prévient efficacement les infections. Elle s’impose à tous les agents de santé à cause de l’immaturité immunitaire de l’enfant.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65298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182806" y="232011"/>
            <a:ext cx="9144000" cy="794059"/>
          </a:xfrm>
        </p:spPr>
        <p:txBody>
          <a:bodyPr>
            <a:normAutofit/>
          </a:bodyPr>
          <a:lstStyle/>
          <a:p>
            <a:pPr algn="just" fontAlgn="base"/>
            <a:r>
              <a:rPr lang="fr-FR" sz="4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OJECTIFS SPÉCIFIQUES</a:t>
            </a:r>
            <a:endParaRPr lang="en-GB" sz="4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259307" y="1651379"/>
            <a:ext cx="11532359" cy="4572000"/>
          </a:xfrm>
        </p:spPr>
        <p:txBody>
          <a:bodyPr>
            <a:noAutofit/>
          </a:bodyPr>
          <a:lstStyle/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Définir correctement le bain de l’enfant selon le cours ;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Identifier sans erreurs les précautions à prendre pour la réalisation du bain chez un enfant ;</a:t>
            </a:r>
          </a:p>
          <a:p>
            <a:pPr marL="51435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Citer tout le matériel nécessaire au bain chez un enfant 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Décrire correctement la technique du bain chez un enfant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buFont typeface="+mj-lt"/>
              <a:buAutoNum type="arabicPeriod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198086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288758"/>
            <a:ext cx="9144000" cy="1015999"/>
          </a:xfrm>
        </p:spPr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PLAN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87116" y="1725112"/>
            <a:ext cx="9144000" cy="4266614"/>
          </a:xfrm>
        </p:spPr>
        <p:txBody>
          <a:bodyPr>
            <a:norm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INTRODUCTION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DEFINITION ;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PRÉCAUTIONS </a:t>
            </a: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MATÉRIEL  ;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lvl="0" indent="-514350" algn="l" fontAlgn="base">
              <a:lnSpc>
                <a:spcPct val="150000"/>
              </a:lnSpc>
              <a:buFont typeface="+mj-lt"/>
              <a:buAutoNum type="romanUcPeriod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TECHNIQUE</a:t>
            </a:r>
          </a:p>
          <a:p>
            <a:pPr lvl="0" algn="l" fontAlgn="base">
              <a:lnSpc>
                <a:spcPct val="150000"/>
              </a:lnSpc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CONCLUSION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romanUcPeriod"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482800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291988" y="136478"/>
            <a:ext cx="9144000" cy="641444"/>
          </a:xfrm>
        </p:spPr>
        <p:txBody>
          <a:bodyPr>
            <a:normAutofit/>
          </a:bodyPr>
          <a:lstStyle/>
          <a:p>
            <a:pPr algn="l"/>
            <a:r>
              <a:rPr lang="fr-FR" sz="2800" dirty="0">
                <a:solidFill>
                  <a:srgbClr val="FF0000"/>
                </a:solidFill>
              </a:rPr>
              <a:t>INTRODUCTION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1067" y="1323833"/>
            <a:ext cx="11832609" cy="4572000"/>
          </a:xfrm>
        </p:spPr>
        <p:txBody>
          <a:bodyPr>
            <a:noAutofit/>
          </a:bodyPr>
          <a:lstStyle/>
          <a:p>
            <a:pPr algn="l">
              <a:lnSpc>
                <a:spcPct val="170000"/>
              </a:lnSpc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Le bain fait  partie</a:t>
            </a:r>
            <a:r>
              <a:rPr lang="fr-FR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des quatorze besoins de Virginia Henderson. Un besoin  est un soin qui ne peu resté insatisfait.</a:t>
            </a:r>
          </a:p>
          <a:p>
            <a:pPr algn="l">
              <a:lnSpc>
                <a:spcPct val="170000"/>
              </a:lnSpc>
            </a:pPr>
            <a:r>
              <a:rPr lang="fr-FR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L’agent de santé doit, prendre conscience de ce fait, enfin de veiller à ce que, le bain soit exécuté en toute sécurité par la famille de l’enfants, sous ses conseils avisés.</a:t>
            </a:r>
          </a:p>
        </p:txBody>
      </p:sp>
    </p:spTree>
    <p:extLst>
      <p:ext uri="{BB962C8B-B14F-4D97-AF65-F5344CB8AC3E}">
        <p14:creationId xmlns:p14="http://schemas.microsoft.com/office/powerpoint/2010/main" val="1404010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034716" y="288758"/>
            <a:ext cx="9699247" cy="842210"/>
          </a:xfrm>
        </p:spPr>
        <p:txBody>
          <a:bodyPr>
            <a:noAutofit/>
          </a:bodyPr>
          <a:lstStyle/>
          <a:p>
            <a:pPr lvl="0" algn="l" fontAlgn="base">
              <a:lnSpc>
                <a:spcPct val="150000"/>
              </a:lnSpc>
            </a:pPr>
            <a:r>
              <a:rPr lang="fr-FR" sz="3200" u="sng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I. DEFINITION</a:t>
            </a:r>
            <a:endParaRPr lang="fr-FR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0125" y="1323474"/>
            <a:ext cx="11791665" cy="4954496"/>
          </a:xfrm>
        </p:spPr>
        <p:txBody>
          <a:bodyPr>
            <a:normAutofit/>
          </a:bodyPr>
          <a:lstStyle/>
          <a:p>
            <a:pPr algn="just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l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bain = l’immersion de l’enfant dans l’eau </a:t>
            </a:r>
          </a:p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= maintenir le corps en parfait état de propreté</a:t>
            </a:r>
          </a:p>
          <a:p>
            <a:pPr algn="l" fontAlgn="base"/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           = prévenir les lésions cutanées.</a:t>
            </a:r>
          </a:p>
          <a:p>
            <a:pPr marL="342900" indent="-342900" algn="l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trois types de bain : propreté, détente, thérapeutique.</a:t>
            </a:r>
          </a:p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 Intérêt = bien-être physique, moral; être propre et prévenir les infections 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474573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740326" y="24063"/>
            <a:ext cx="4574874" cy="766763"/>
          </a:xfrm>
        </p:spPr>
        <p:txBody>
          <a:bodyPr>
            <a:normAutofit/>
          </a:bodyPr>
          <a:lstStyle/>
          <a:p>
            <a:pPr algn="l"/>
            <a:r>
              <a:rPr lang="fr-FR" sz="36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II. PRÉCAUTIONS 1</a:t>
            </a:r>
            <a:endParaRPr lang="fr-FR" sz="3600" dirty="0">
              <a:solidFill>
                <a:srgbClr val="FF0000"/>
              </a:solidFill>
            </a:endParaRP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91069" y="1036258"/>
            <a:ext cx="11505061" cy="5132529"/>
          </a:xfrm>
        </p:spPr>
        <p:txBody>
          <a:bodyPr>
            <a:normAutofit/>
          </a:bodyPr>
          <a:lstStyle/>
          <a:p>
            <a:pPr marL="342900" indent="-342900" algn="just" fontAlgn="base">
              <a:buFont typeface="Wingdings" panose="05000000000000000000" pitchFamily="2" charset="2"/>
              <a:buChar char="Ø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Disposition de l’agent de santé / ACCUEIL DE L’ENFANT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Port de blouse propre ;</a:t>
            </a: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ongles coupés, courts et non vernis ;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Port de coiffe ou de calot ; </a:t>
            </a:r>
            <a:endParaRPr lang="en-GB" sz="4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Pas de bijoux (montre, bague, boucles d’oreilles pendantes ;)</a:t>
            </a:r>
          </a:p>
          <a:p>
            <a:pPr marL="457200" indent="-457200" algn="just" fontAlgn="base">
              <a:buFontTx/>
              <a:buChar char="-"/>
            </a:pPr>
            <a:r>
              <a:rPr lang="fr-FR" sz="4000" dirty="0">
                <a:latin typeface="Arial" panose="020B0604020202020204" pitchFamily="34" charset="0"/>
                <a:cs typeface="Arial" panose="020B0604020202020204" pitchFamily="34" charset="0"/>
              </a:rPr>
              <a:t>Port de cache-nez</a:t>
            </a:r>
            <a:r>
              <a:rPr lang="fr-FR" dirty="0">
                <a:latin typeface="Arial" panose="020B0604020202020204" pitchFamily="34" charset="0"/>
                <a:cs typeface="Arial" panose="020B0604020202020204" pitchFamily="34" charset="0"/>
              </a:rPr>
              <a:t> ;</a:t>
            </a:r>
          </a:p>
        </p:txBody>
      </p:sp>
    </p:spTree>
    <p:extLst>
      <p:ext uri="{BB962C8B-B14F-4D97-AF65-F5344CB8AC3E}">
        <p14:creationId xmlns:p14="http://schemas.microsoft.com/office/powerpoint/2010/main" val="8747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2462463" y="264695"/>
            <a:ext cx="6705600" cy="838952"/>
          </a:xfrm>
        </p:spPr>
        <p:txBody>
          <a:bodyPr>
            <a:normAutofit fontScale="90000"/>
          </a:bodyPr>
          <a:lstStyle/>
          <a:p>
            <a:pPr algn="l"/>
            <a:r>
              <a:rPr lang="fr-FR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II.PRÉCAUTIONS 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729916" y="1388227"/>
            <a:ext cx="9144000" cy="4627562"/>
          </a:xfrm>
        </p:spPr>
        <p:txBody>
          <a:bodyPr>
            <a:normAutofit/>
          </a:bodyPr>
          <a:lstStyle/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Pas de parfum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Asepsie des mains;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Usage d’essuie mains individuelle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Réunir le matériel.</a:t>
            </a: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pas de courants d’air</a:t>
            </a:r>
          </a:p>
          <a:p>
            <a:pPr marL="457200" indent="-457200" algn="just" fontAlgn="base">
              <a:buFontTx/>
              <a:buChar char="-"/>
            </a:pPr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salle de bain à température normale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fontAlgn="base"/>
            <a:r>
              <a:rPr lang="fr-FR" sz="3200" dirty="0">
                <a:latin typeface="Arial" panose="020B0604020202020204" pitchFamily="34" charset="0"/>
                <a:cs typeface="Arial" panose="020B0604020202020204" pitchFamily="34" charset="0"/>
              </a:rPr>
              <a:t>Assurer la sécurité de l’enfant ;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20736262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09182"/>
            <a:ext cx="6978555" cy="575694"/>
          </a:xfrm>
        </p:spPr>
        <p:txBody>
          <a:bodyPr>
            <a:normAutofit/>
          </a:bodyPr>
          <a:lstStyle/>
          <a:p>
            <a:pPr algn="l"/>
            <a:r>
              <a:rPr lang="fr-FR" sz="3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II. PRÉCAUTIONS 2</a:t>
            </a:r>
            <a:endParaRPr lang="fr-FR" sz="320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196453" y="927077"/>
            <a:ext cx="10209484" cy="5064290"/>
          </a:xfrm>
        </p:spPr>
        <p:txBody>
          <a:bodyPr>
            <a:normAutofit/>
          </a:bodyPr>
          <a:lstStyle/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hygiène et asepsie +++;</a:t>
            </a:r>
          </a:p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matériel adéquat et au complet ;</a:t>
            </a:r>
          </a:p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température de l’eau inférieure de 2° de celle du corps.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l" fontAlgn="base">
              <a:buFontTx/>
              <a:buChar char="-"/>
            </a:pPr>
            <a:r>
              <a:rPr lang="fr-FR" sz="3600" dirty="0">
                <a:latin typeface="Arial" panose="020B0604020202020204" pitchFamily="34" charset="0"/>
                <a:cs typeface="Arial" panose="020B0604020202020204" pitchFamily="34" charset="0"/>
              </a:rPr>
              <a:t>baignoire bien posée en hauteur ou par terre ;</a:t>
            </a: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 fontAlgn="base">
              <a:buFontTx/>
              <a:buChar char="-"/>
            </a:pPr>
            <a:endParaRPr lang="en-GB" sz="3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8982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INFA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817</TotalTime>
  <Words>876</Words>
  <Application>Microsoft Office PowerPoint</Application>
  <PresentationFormat>Grand écran</PresentationFormat>
  <Paragraphs>134</Paragraphs>
  <Slides>20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20</vt:i4>
      </vt:variant>
    </vt:vector>
  </HeadingPairs>
  <TitlesOfParts>
    <vt:vector size="26" baseType="lpstr">
      <vt:lpstr>Arial</vt:lpstr>
      <vt:lpstr>Arial Black</vt:lpstr>
      <vt:lpstr>Comic Sans MS</vt:lpstr>
      <vt:lpstr>Times New Roman</vt:lpstr>
      <vt:lpstr>Wingdings</vt:lpstr>
      <vt:lpstr>Thème Office</vt:lpstr>
      <vt:lpstr>           BAIN LICENCE 1 IDE/SFM Semestre 1 </vt:lpstr>
      <vt:lpstr>                    OBJECTIF GENERAL </vt:lpstr>
      <vt:lpstr>OJECTIFS SPÉCIFIQUES</vt:lpstr>
      <vt:lpstr>PLAN</vt:lpstr>
      <vt:lpstr>INTRODUCTION</vt:lpstr>
      <vt:lpstr>    I. DEFINITION</vt:lpstr>
      <vt:lpstr> II. PRÉCAUTIONS 1</vt:lpstr>
      <vt:lpstr>II.PRÉCAUTIONS </vt:lpstr>
      <vt:lpstr>II. PRÉCAUTIONS 2</vt:lpstr>
      <vt:lpstr>II. PRÉCAUTIONS </vt:lpstr>
      <vt:lpstr> Matériel de soins</vt:lpstr>
      <vt:lpstr>Matériel</vt:lpstr>
      <vt:lpstr>III. MATERIEL </vt:lpstr>
      <vt:lpstr>III-TECHNIQUE</vt:lpstr>
      <vt:lpstr>III-TECHNIQUE</vt:lpstr>
      <vt:lpstr>III-TECHNIQUE</vt:lpstr>
      <vt:lpstr>III-TECHNIQUE</vt:lpstr>
      <vt:lpstr>III-TECHNIQUE</vt:lpstr>
      <vt:lpstr>III-TECHNIQUE</vt:lpstr>
      <vt:lpstr>CONCLUSION</vt:lpstr>
    </vt:vector>
  </TitlesOfParts>
  <Company>SACC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Maher Fattouh</dc:creator>
  <cp:lastModifiedBy>NANSE épse FE Gnénéssia Jeanne</cp:lastModifiedBy>
  <cp:revision>85</cp:revision>
  <dcterms:created xsi:type="dcterms:W3CDTF">2018-07-17T00:49:38Z</dcterms:created>
  <dcterms:modified xsi:type="dcterms:W3CDTF">2023-06-26T02:16:10Z</dcterms:modified>
</cp:coreProperties>
</file>