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5" r:id="rId5"/>
    <p:sldId id="261" r:id="rId6"/>
    <p:sldId id="262" r:id="rId7"/>
    <p:sldId id="263" r:id="rId8"/>
    <p:sldId id="271" r:id="rId9"/>
    <p:sldId id="264" r:id="rId10"/>
    <p:sldId id="267" r:id="rId11"/>
    <p:sldId id="272" r:id="rId12"/>
    <p:sldId id="268" r:id="rId13"/>
    <p:sldId id="269" r:id="rId14"/>
    <p:sldId id="274" r:id="rId15"/>
    <p:sldId id="275" r:id="rId16"/>
    <p:sldId id="276" r:id="rId17"/>
    <p:sldId id="27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73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'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63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38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552301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3354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66337" y="773722"/>
            <a:ext cx="10317480" cy="815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7" name="ZoneTexte 6"/>
          <p:cNvSpPr txBox="1"/>
          <p:nvPr userDrawn="1"/>
        </p:nvSpPr>
        <p:spPr>
          <a:xfrm>
            <a:off x="-2068" y="6628503"/>
            <a:ext cx="12204000" cy="252000"/>
          </a:xfrm>
          <a:prstGeom prst="rect">
            <a:avLst/>
          </a:prstGeom>
          <a:solidFill>
            <a:srgbClr val="00B050"/>
          </a:solidFill>
          <a:ln w="12700" cmpd="sng">
            <a:solidFill>
              <a:srgbClr val="00B050"/>
            </a:solidFill>
          </a:ln>
        </p:spPr>
        <p:txBody>
          <a:bodyPr wrap="square" tIns="0" bIns="0" rtlCol="0" anchor="b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400" dirty="0">
              <a:solidFill>
                <a:schemeClr val="bg1"/>
              </a:solidFill>
              <a:latin typeface="Arial Black" pitchFamily="34" charset="0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 err="1">
                <a:solidFill>
                  <a:schemeClr val="bg1"/>
                </a:solidFill>
                <a:latin typeface="Arial Black" pitchFamily="34" charset="0"/>
              </a:rPr>
              <a:t>Blvd</a:t>
            </a:r>
            <a:r>
              <a:rPr lang="fr-FR" sz="1400" dirty="0">
                <a:solidFill>
                  <a:schemeClr val="bg1"/>
                </a:solidFill>
                <a:latin typeface="Arial Black" pitchFamily="34" charset="0"/>
              </a:rPr>
              <a:t> de Marseille, 18 BP 720 Abidjan 18, Tel.: (225) 21005660 / 21001906 – Email: info@infas.ci – site web: www.infas.ci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0" y="6274189"/>
            <a:ext cx="12192000" cy="307777"/>
          </a:xfrm>
          <a:prstGeom prst="rect">
            <a:avLst/>
          </a:prstGeom>
          <a:solidFill>
            <a:srgbClr val="EC7320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schemeClr val="bg1"/>
                </a:solidFill>
                <a:latin typeface="Arial Black" pitchFamily="34" charset="0"/>
              </a:rPr>
              <a:t>INSTITUT NATIONAL DE FORMATION DES AGENTS DE SANTE - INFAS </a:t>
            </a:r>
          </a:p>
        </p:txBody>
      </p:sp>
      <p:pic>
        <p:nvPicPr>
          <p:cNvPr id="9" name="Image 8" descr="b"/>
          <p:cNvPicPr/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68" y="20791"/>
            <a:ext cx="928467" cy="88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 descr="Résultat de recherche d'images pour &quot;logo mshp&quot;"/>
          <p:cNvPicPr/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029070" y="33240"/>
            <a:ext cx="1148861" cy="88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3985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4860397"/>
            <a:ext cx="5173579" cy="1323833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sz="3200" dirty="0"/>
              <a:t>NANSE  FE,</a:t>
            </a:r>
          </a:p>
          <a:p>
            <a:pPr algn="l"/>
            <a:r>
              <a:rPr lang="en-US" sz="3200" dirty="0"/>
              <a:t>Sage-femme, Puéricultrice,</a:t>
            </a:r>
          </a:p>
          <a:p>
            <a:pPr algn="l"/>
            <a:r>
              <a:rPr lang="en-US" sz="3200" dirty="0"/>
              <a:t>Master </a:t>
            </a:r>
            <a:r>
              <a:rPr lang="en-US" sz="3200" dirty="0" err="1"/>
              <a:t>en</a:t>
            </a:r>
            <a:r>
              <a:rPr lang="en-US" sz="3200" dirty="0"/>
              <a:t> sciences de la Santé  </a:t>
            </a:r>
          </a:p>
          <a:p>
            <a:pPr algn="l"/>
            <a:endParaRPr lang="en-US" sz="3200" dirty="0"/>
          </a:p>
        </p:txBody>
      </p:sp>
      <p:sp>
        <p:nvSpPr>
          <p:cNvPr id="4" name="Titre 5">
            <a:extLst>
              <a:ext uri="{FF2B5EF4-FFF2-40B4-BE49-F238E27FC236}">
                <a16:creationId xmlns:a16="http://schemas.microsoft.com/office/drawing/2014/main" id="{CE5792DB-C530-45D2-B903-0EEB26F09F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9705" y="360948"/>
            <a:ext cx="10708104" cy="3705726"/>
          </a:xfrm>
          <a:solidFill>
            <a:srgbClr val="D9D9D9"/>
          </a:solidFill>
          <a:ln w="76200" cap="flat">
            <a:solidFill>
              <a:schemeClr val="accent1"/>
            </a:solidFill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noAutofit/>
          </a:bodyPr>
          <a:lstStyle/>
          <a:p>
            <a:pPr algn="l"/>
            <a:br>
              <a:rPr lang="fr-FR" sz="1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1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1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1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1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1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1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TOILETTE DU NOUVEAU-NE</a:t>
            </a:r>
            <a:br>
              <a:rPr lang="fr-FR" sz="10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10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5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LICENCE 1 IDE/SFM Semestre 1</a:t>
            </a:r>
            <a:br>
              <a:rPr lang="fr-FR" sz="5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altLang="fr-FR" sz="2000" b="1" dirty="0">
              <a:solidFill>
                <a:srgbClr val="7030A0"/>
              </a:solidFill>
              <a:latin typeface="Comic Sans MS" panose="030F0702030302020204" pitchFamily="66" charset="0"/>
              <a:ea typeface="Arial Black" pitchFamily="34" charset="0"/>
              <a:cs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963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618873" y="0"/>
            <a:ext cx="6424863" cy="1103647"/>
          </a:xfrm>
        </p:spPr>
        <p:txBody>
          <a:bodyPr>
            <a:normAutofit/>
          </a:bodyPr>
          <a:lstStyle/>
          <a:p>
            <a:pPr algn="l" fontAlgn="base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Matériel de soins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59304" y="1103647"/>
            <a:ext cx="9144000" cy="5273090"/>
          </a:xfrm>
        </p:spPr>
        <p:txBody>
          <a:bodyPr>
            <a:normAutofit/>
          </a:bodyPr>
          <a:lstStyle/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01 savon doux glycériné ;</a:t>
            </a: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01 shampoing pour nouveau-né 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02 serviettes propres ; </a:t>
            </a: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02 gants de toilette propres ou deux morceaux de linge propre ;</a:t>
            </a: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01 brosse à cheveux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02 vêtements (brassière et cache brassière)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02 couches jetables ou en tissu propre ;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4930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1494" y="409073"/>
            <a:ext cx="6561222" cy="935205"/>
          </a:xfrm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Matériel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1494" y="1344278"/>
            <a:ext cx="9144000" cy="4310564"/>
          </a:xfrm>
        </p:spPr>
        <p:txBody>
          <a:bodyPr/>
          <a:lstStyle/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01 panier pour le linge sale ;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01 paire de ciseaux à bout rond si nécessaire ;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01 noisette de beurre de karité ou lait corporel 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01 table à langer ou une paillasse propre recouverte d’une serviette à toilette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01 récipient (seau, cuvette) propre ;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6869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59305" y="0"/>
            <a:ext cx="9144000" cy="1031458"/>
          </a:xfrm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III. MATERIEL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59305" y="1388227"/>
            <a:ext cx="9144000" cy="4290678"/>
          </a:xfrm>
        </p:spPr>
        <p:txBody>
          <a:bodyPr>
            <a:normAutofit/>
          </a:bodyPr>
          <a:lstStyle/>
          <a:p>
            <a:pPr marL="457200" indent="-457200" algn="just" fontAlgn="base">
              <a:buFontTx/>
              <a:buChar char="-"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De l’eau propre ;</a:t>
            </a: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01 cupule ;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01 poubelle ou un haricot ;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01 eau de toilette ;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757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10145" y="85850"/>
            <a:ext cx="8326582" cy="983331"/>
          </a:xfrm>
        </p:spPr>
        <p:txBody>
          <a:bodyPr>
            <a:normAutofit/>
          </a:bodyPr>
          <a:lstStyle/>
          <a:p>
            <a:pPr algn="l"/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III-TECHNIQUE 1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74295" y="1296151"/>
            <a:ext cx="9144000" cy="4984333"/>
          </a:xfrm>
        </p:spPr>
        <p:txBody>
          <a:bodyPr>
            <a:normAutofit lnSpcReduction="10000"/>
          </a:bodyPr>
          <a:lstStyle/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Aseptiser les mains </a:t>
            </a: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Essuyer les mains </a:t>
            </a: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Se faire aider en équipe</a:t>
            </a:r>
          </a:p>
          <a:p>
            <a:pPr algn="just" fontAlgn="base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Contact avec le client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Saluer la mère et se présenter ;</a:t>
            </a: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Vérifier l’identité de l’enfant 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S’informer sur son état de santé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Arranger la chambre et faire le lit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Informer la mère sur le soin à effectuer ;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Expliquer en quoi consiste le bain pour obtenir son adhésion et sa participation.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41367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630905" y="288758"/>
            <a:ext cx="6922169" cy="983331"/>
          </a:xfrm>
        </p:spPr>
        <p:txBody>
          <a:bodyPr>
            <a:normAutofit/>
          </a:bodyPr>
          <a:lstStyle/>
          <a:p>
            <a:pPr algn="l"/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III-TECHNIQUE 2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10915" y="1272088"/>
            <a:ext cx="9144000" cy="4623385"/>
          </a:xfrm>
        </p:spPr>
        <p:txBody>
          <a:bodyPr>
            <a:normAutofit fontScale="92500"/>
          </a:bodyPr>
          <a:lstStyle/>
          <a:p>
            <a:pPr algn="just" fontAlgn="base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l" fontAlgn="base">
              <a:buFont typeface="Wingdings" panose="05000000000000000000" pitchFamily="2" charset="2"/>
              <a:buChar char="Ø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Déroulement de la toilette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algn="l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Se laver les mains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algn="l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Déshabiller rapidement le nouveau-né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algn="l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Nettoyer rapidement le siège s’il est souillé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algn="l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Laver le cuir chevelu, l’assécher et le protéger avec un bonnet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algn="l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Savonner chaque partie du corps avec le gant imbibé d’eau propre ; 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algn="l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Laver le visage, le front, le nez, les joues et terminer par le menton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algn="l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Poursuivre la toilette avec :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50950" lvl="0" indent="-349250" algn="l" fontAlgn="base">
              <a:buFont typeface="Courier New" panose="02070309020205020404" pitchFamily="49" charset="0"/>
              <a:buChar char="o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le cou,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684744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462463" y="0"/>
            <a:ext cx="6392779" cy="1007395"/>
          </a:xfrm>
        </p:spPr>
        <p:txBody>
          <a:bodyPr>
            <a:normAutofit/>
          </a:bodyPr>
          <a:lstStyle/>
          <a:p>
            <a:pPr algn="l"/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III-TECHNIQUE 3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86852" y="1007395"/>
            <a:ext cx="9144000" cy="5176837"/>
          </a:xfrm>
        </p:spPr>
        <p:txBody>
          <a:bodyPr>
            <a:normAutofit fontScale="92500" lnSpcReduction="10000"/>
          </a:bodyPr>
          <a:lstStyle/>
          <a:p>
            <a:pPr marL="1344613" indent="-538163" algn="just" fontAlgn="base">
              <a:buFont typeface="Courier New" panose="02070309020205020404" pitchFamily="49" charset="0"/>
              <a:buChar char="o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le dos,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4613" indent="-538163" algn="just" fontAlgn="base">
              <a:buFont typeface="Courier New" panose="02070309020205020404" pitchFamily="49" charset="0"/>
              <a:buChar char="o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le thorax,</a:t>
            </a:r>
          </a:p>
          <a:p>
            <a:pPr marL="1344613" indent="-538163" algn="just" fontAlgn="base">
              <a:buFont typeface="Courier New" panose="02070309020205020404" pitchFamily="49" charset="0"/>
              <a:buChar char="o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les bras, les avant-bras et les mains puis protéger celles-ci avec des gants,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4613" indent="-538163" algn="just" fontAlgn="base">
              <a:buFont typeface="Courier New" panose="02070309020205020404" pitchFamily="49" charset="0"/>
              <a:buChar char="o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l’abdomen,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4613" indent="-538163" algn="just" fontAlgn="base">
              <a:buFont typeface="Courier New" panose="02070309020205020404" pitchFamily="49" charset="0"/>
              <a:buChar char="o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les jambes et les cuisses,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4613" indent="-538163" algn="just" fontAlgn="base">
              <a:buFont typeface="Courier New" panose="02070309020205020404" pitchFamily="49" charset="0"/>
              <a:buChar char="o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les pieds et les protéger avec des chaussons,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4613" indent="-538163" algn="just" fontAlgn="base">
              <a:buFont typeface="Courier New" panose="02070309020205020404" pitchFamily="49" charset="0"/>
              <a:buChar char="o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terminer par le siège.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Durant le déroulement de la toilette, il faut insister sur les plis.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Après l’avoir nettoyé, le mettre sur la serviette sèche et l’essuyer ; Appliquer le beurre de karité sur le corps du nouveau-né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L’habiller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Après l’habillement, passer aux soins des orifices.</a:t>
            </a:r>
          </a:p>
          <a:p>
            <a:pPr marL="457200" indent="-457200" algn="just" fontAlgn="base">
              <a:buFontTx/>
              <a:buChar char="-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37345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775283" y="192505"/>
            <a:ext cx="7475621" cy="1079584"/>
          </a:xfrm>
        </p:spPr>
        <p:txBody>
          <a:bodyPr/>
          <a:lstStyle/>
          <a:p>
            <a:pPr algn="l"/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III-TECHNIQUE 4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7009" y="1272089"/>
            <a:ext cx="10018295" cy="4864016"/>
          </a:xfrm>
        </p:spPr>
        <p:txBody>
          <a:bodyPr>
            <a:normAutofit/>
          </a:bodyPr>
          <a:lstStyle/>
          <a:p>
            <a:pPr algn="just" fontAlgn="base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Après la toilette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Notifier le soin dans le registre : date, heure, identité du soignant, signature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Donner à la mère des conseils éducatifs relatifs à la toilette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Laver, nettoyer, essuyer et ranger le matériel.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/>
              <a:t> </a:t>
            </a:r>
            <a:endParaRPr lang="en-GB" dirty="0"/>
          </a:p>
          <a:p>
            <a:pPr algn="just" fontAlgn="base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1749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308684" y="168442"/>
            <a:ext cx="5574632" cy="1106906"/>
          </a:xfrm>
        </p:spPr>
        <p:txBody>
          <a:bodyPr>
            <a:normAutofit/>
          </a:bodyPr>
          <a:lstStyle/>
          <a:p>
            <a:pPr algn="l" fontAlgn="base"/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1869490"/>
            <a:ext cx="9144000" cy="4025983"/>
          </a:xfrm>
        </p:spPr>
        <p:txBody>
          <a:bodyPr/>
          <a:lstStyle/>
          <a:p>
            <a:pPr algn="just" fontAlgn="base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>
              <a:lnSpc>
                <a:spcPct val="150000"/>
              </a:lnSpc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La toilette correctement exécutée prévient efficacement les infections post-natales. </a:t>
            </a:r>
          </a:p>
          <a:p>
            <a:pPr algn="just" fontAlgn="base">
              <a:lnSpc>
                <a:spcPct val="150000"/>
              </a:lnSpc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Elle s’impose à tous les agents de santé à cause de la fragilité  du nouveau-né.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lnSpc>
                <a:spcPct val="150000"/>
              </a:lnSpc>
              <a:buFontTx/>
              <a:buChar char="-"/>
            </a:pPr>
            <a:endParaRPr lang="en-GB" sz="32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43190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430379" y="433136"/>
            <a:ext cx="7339264" cy="1804738"/>
          </a:xfrm>
        </p:spPr>
        <p:txBody>
          <a:bodyPr>
            <a:noAutofit/>
          </a:bodyPr>
          <a:lstStyle/>
          <a:p>
            <a:pPr algn="l" fontAlgn="base"/>
            <a:br>
              <a:rPr lang="fr-FR" sz="5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5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5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5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5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5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5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5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5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 GENERAL </a:t>
            </a:r>
            <a:endParaRPr lang="en-GB" sz="5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0334" y="3007896"/>
            <a:ext cx="10686196" cy="2045367"/>
          </a:xfrm>
        </p:spPr>
        <p:txBody>
          <a:bodyPr>
            <a:normAutofit/>
          </a:bodyPr>
          <a:lstStyle/>
          <a:p>
            <a:pPr algn="just" fontAlgn="base"/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</a:t>
            </a:r>
          </a:p>
          <a:p>
            <a:pPr algn="l" fontAlgn="base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connaitre la toilette du nouveau-né.  </a:t>
            </a:r>
            <a:endParaRPr lang="en-GB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589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2806" y="232011"/>
            <a:ext cx="9144000" cy="794059"/>
          </a:xfrm>
        </p:spPr>
        <p:txBody>
          <a:bodyPr>
            <a:normAutofit/>
          </a:bodyPr>
          <a:lstStyle/>
          <a:p>
            <a:pPr algn="just" fontAlgn="base"/>
            <a:r>
              <a:rPr lang="fr-FR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OJECTIFS SPÉCIFIQUES</a:t>
            </a:r>
            <a:endParaRPr lang="en-GB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9307" y="1242304"/>
            <a:ext cx="11532359" cy="4990053"/>
          </a:xfrm>
        </p:spPr>
        <p:txBody>
          <a:bodyPr>
            <a:noAutofit/>
          </a:bodyPr>
          <a:lstStyle/>
          <a:p>
            <a:pPr marL="514350" lvl="0" indent="-514350" algn="l" fontAlgn="base">
              <a:lnSpc>
                <a:spcPct val="150000"/>
              </a:lnSpc>
              <a:buFont typeface="+mj-lt"/>
              <a:buAutoNum type="arabicPeriod"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Définir correctement la toilette du nouveau-né selon le cours </a:t>
            </a:r>
          </a:p>
          <a:p>
            <a:pPr marL="514350" lvl="0" indent="-514350" algn="l" fontAlgn="base">
              <a:lnSpc>
                <a:spcPct val="150000"/>
              </a:lnSpc>
              <a:buFont typeface="+mj-lt"/>
              <a:buAutoNum type="arabicPeriod" startAt="2"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Identifier toutes les précautions à prendre pour la toilette du nouveau-né;</a:t>
            </a:r>
          </a:p>
          <a:p>
            <a:pPr marL="514350" indent="-514350" algn="l" fontAlgn="base">
              <a:lnSpc>
                <a:spcPct val="150000"/>
              </a:lnSpc>
              <a:buFont typeface="+mj-lt"/>
              <a:buAutoNum type="arabicPeriod" startAt="2"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Citer tout le matériel de la toilette du nouveau-né ;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lvl="0" indent="-514350" algn="l" fontAlgn="base">
              <a:lnSpc>
                <a:spcPct val="150000"/>
              </a:lnSpc>
              <a:buFont typeface="+mj-lt"/>
              <a:buAutoNum type="arabicPeriod" startAt="2"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Décrire sans erreurs la technique de soin pour la toilette du nouveau-né 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lvl="0" indent="-514350" algn="l" fontAlgn="base">
              <a:buFont typeface="+mj-lt"/>
              <a:buAutoNum type="arabicPeriod"/>
            </a:pP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980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88758"/>
            <a:ext cx="9144000" cy="1015999"/>
          </a:xfrm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PLAN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87116" y="1725112"/>
            <a:ext cx="9144000" cy="4266614"/>
          </a:xfrm>
        </p:spPr>
        <p:txBody>
          <a:bodyPr>
            <a:normAutofit/>
          </a:bodyPr>
          <a:lstStyle/>
          <a:p>
            <a:pPr lvl="0" algn="l" fontAlgn="base">
              <a:lnSpc>
                <a:spcPct val="150000"/>
              </a:lnSpc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 marL="514350" lvl="0" indent="-514350" algn="l" fontAlgn="base">
              <a:lnSpc>
                <a:spcPct val="150000"/>
              </a:lnSpc>
              <a:buFont typeface="+mj-lt"/>
              <a:buAutoNum type="romanUcPeriod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DEFINITION ;</a:t>
            </a:r>
          </a:p>
          <a:p>
            <a:pPr marL="514350" lvl="0" indent="-514350" algn="l" fontAlgn="base">
              <a:lnSpc>
                <a:spcPct val="150000"/>
              </a:lnSpc>
              <a:buFont typeface="+mj-lt"/>
              <a:buAutoNum type="romanUcPeriod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PRÉCAUTIONS </a:t>
            </a:r>
          </a:p>
          <a:p>
            <a:pPr marL="514350" lvl="0" indent="-514350" algn="l" fontAlgn="base">
              <a:lnSpc>
                <a:spcPct val="150000"/>
              </a:lnSpc>
              <a:buFont typeface="+mj-lt"/>
              <a:buAutoNum type="romanUcPeriod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MATÉRIEL  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lvl="0" indent="-514350" algn="l" fontAlgn="base">
              <a:lnSpc>
                <a:spcPct val="150000"/>
              </a:lnSpc>
              <a:buFont typeface="+mj-lt"/>
              <a:buAutoNum type="romanUcPeriod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TECHNIQUE</a:t>
            </a:r>
          </a:p>
          <a:p>
            <a:pPr lvl="0" algn="l" fontAlgn="base">
              <a:lnSpc>
                <a:spcPct val="150000"/>
              </a:lnSpc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CONCLUSION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romanUcPeriod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8280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91988" y="136478"/>
            <a:ext cx="9144000" cy="641444"/>
          </a:xfrm>
        </p:spPr>
        <p:txBody>
          <a:bodyPr>
            <a:normAutofit/>
          </a:bodyPr>
          <a:lstStyle/>
          <a:p>
            <a:pPr algn="l"/>
            <a:r>
              <a:rPr lang="fr-FR" sz="4000" dirty="0">
                <a:solidFill>
                  <a:srgbClr val="FF0000"/>
                </a:solidFill>
              </a:rPr>
              <a:t>INTRODUCTION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1067" y="1323833"/>
            <a:ext cx="11832609" cy="4572000"/>
          </a:xfrm>
        </p:spPr>
        <p:txBody>
          <a:bodyPr>
            <a:noAutofit/>
          </a:bodyPr>
          <a:lstStyle/>
          <a:p>
            <a:pPr algn="l">
              <a:lnSpc>
                <a:spcPct val="170000"/>
              </a:lnSpc>
            </a:pPr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toilette  comme le bain fait partie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 quatorze besoins de Virginia Henderson. Un besoin  est un soin qui ne peu resté Insatisfait. </a:t>
            </a:r>
          </a:p>
          <a:p>
            <a:pPr algn="l">
              <a:lnSpc>
                <a:spcPct val="170000"/>
              </a:lnSpc>
            </a:pPr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C’est pour  quoi, l’agent de santé doit prendre conscience pour veiller à ce que la toilette soit exécutée en toute sécurité, sous ses conseils avisés, par la famille des enfants.</a:t>
            </a:r>
          </a:p>
        </p:txBody>
      </p:sp>
    </p:spTree>
    <p:extLst>
      <p:ext uri="{BB962C8B-B14F-4D97-AF65-F5344CB8AC3E}">
        <p14:creationId xmlns:p14="http://schemas.microsoft.com/office/powerpoint/2010/main" val="1404010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34716" y="288758"/>
            <a:ext cx="9699247" cy="842210"/>
          </a:xfrm>
        </p:spPr>
        <p:txBody>
          <a:bodyPr>
            <a:noAutofit/>
          </a:bodyPr>
          <a:lstStyle/>
          <a:p>
            <a:pPr lvl="0" algn="l" fontAlgn="base">
              <a:lnSpc>
                <a:spcPct val="150000"/>
              </a:lnSpc>
            </a:pPr>
            <a:r>
              <a:rPr lang="fr-FR" sz="32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r-F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 DEFINITION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0125" y="1323474"/>
            <a:ext cx="11791665" cy="4954496"/>
          </a:xfrm>
        </p:spPr>
        <p:txBody>
          <a:bodyPr>
            <a:normAutofit/>
          </a:bodyPr>
          <a:lstStyle/>
          <a:p>
            <a:pPr algn="just" fontAlgn="base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fontAlgn="base">
              <a:buFont typeface="Wingdings" panose="05000000000000000000" pitchFamily="2" charset="2"/>
              <a:buChar char="§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 toilette’ est une technique de soins de propreté du corps du bébé: </a:t>
            </a:r>
          </a:p>
          <a:p>
            <a:pPr algn="l" fontAlgn="base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fontAlgn="base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Elle peut se faire dans le berceau, sur une paillasse ou en incubateur.</a:t>
            </a:r>
          </a:p>
          <a:p>
            <a:pPr algn="just" fontAlgn="base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lang="fr-FR" sz="4400" b="1" dirty="0">
                <a:latin typeface="Arial" panose="020B0604020202020204" pitchFamily="34" charset="0"/>
                <a:cs typeface="Arial" panose="020B0604020202020204" pitchFamily="34" charset="0"/>
              </a:rPr>
              <a:t>      Intérêt</a:t>
            </a:r>
            <a:endParaRPr lang="en-GB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Rendre propre et apporter un bien-être physique et moral à l’enfant et à sa famille.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457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740326" y="24063"/>
            <a:ext cx="4574874" cy="766763"/>
          </a:xfrm>
        </p:spPr>
        <p:txBody>
          <a:bodyPr>
            <a:normAutofit fontScale="90000"/>
          </a:bodyPr>
          <a:lstStyle/>
          <a:p>
            <a:pPr algn="l"/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II. PRÉCAUTIO 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FR" sz="3600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1069" y="1036258"/>
            <a:ext cx="11505061" cy="5132529"/>
          </a:xfrm>
        </p:spPr>
        <p:txBody>
          <a:bodyPr>
            <a:normAutofit/>
          </a:bodyPr>
          <a:lstStyle/>
          <a:p>
            <a:pPr marL="342900" indent="-342900" algn="just" fontAlgn="base">
              <a:buFont typeface="Wingdings" panose="05000000000000000000" pitchFamily="2" charset="2"/>
              <a:buChar char="Ø"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Disposition de l’agent de santé / ACCUEIL DE L’ENFANT</a:t>
            </a:r>
            <a:endParaRPr lang="en-GB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Port de blouse propre et de coiffe ; </a:t>
            </a:r>
          </a:p>
          <a:p>
            <a:pPr marL="457200" indent="-457200" algn="just" fontAlgn="base">
              <a:buFontTx/>
              <a:buChar char="-"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ongles coupés, courts et non vernis ;</a:t>
            </a:r>
            <a:endParaRPr lang="en-GB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Pas de bijoux;</a:t>
            </a:r>
          </a:p>
          <a:p>
            <a:pPr marL="457200" indent="-457200" algn="just" fontAlgn="base">
              <a:buFontTx/>
              <a:buChar char="-"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Port de cache-nez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 ;</a:t>
            </a:r>
          </a:p>
        </p:txBody>
      </p:sp>
    </p:spTree>
    <p:extLst>
      <p:ext uri="{BB962C8B-B14F-4D97-AF65-F5344CB8AC3E}">
        <p14:creationId xmlns:p14="http://schemas.microsoft.com/office/powerpoint/2010/main" val="874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462463" y="264695"/>
            <a:ext cx="6705600" cy="838952"/>
          </a:xfrm>
        </p:spPr>
        <p:txBody>
          <a:bodyPr>
            <a:normAutofit fontScale="90000"/>
          </a:bodyPr>
          <a:lstStyle/>
          <a:p>
            <a:pPr algn="l"/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II.PRÉCAUTIONS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9916" y="1388227"/>
            <a:ext cx="9144000" cy="4627562"/>
          </a:xfrm>
        </p:spPr>
        <p:txBody>
          <a:bodyPr>
            <a:normAutofit/>
          </a:bodyPr>
          <a:lstStyle/>
          <a:p>
            <a:pPr marL="457200" indent="-457200" algn="just" fontAlgn="base">
              <a:buFontTx/>
              <a:buChar char="-"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Pas de parfum ;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Asepsie des mains;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Usage d’essuie mains individuelle ;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Réunir le matériel.</a:t>
            </a:r>
          </a:p>
          <a:p>
            <a:pPr marL="457200" indent="-457200" algn="just" fontAlgn="base">
              <a:buFontTx/>
              <a:buChar char="-"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pas de courants d’air</a:t>
            </a:r>
          </a:p>
          <a:p>
            <a:pPr marL="457200" indent="-457200" algn="just" fontAlgn="base">
              <a:buFontTx/>
              <a:buChar char="-"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salle de soin à température normale ;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Assurer la sécurité de l’enfant, réunir le matériel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073626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09182"/>
            <a:ext cx="6978555" cy="575694"/>
          </a:xfrm>
        </p:spPr>
        <p:txBody>
          <a:bodyPr>
            <a:normAutofit/>
          </a:bodyPr>
          <a:lstStyle/>
          <a:p>
            <a:pPr algn="l"/>
            <a:r>
              <a:rPr lang="fr-F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II. PRÉCAUTIONS 2</a:t>
            </a:r>
            <a:endParaRPr lang="fr-FR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96453" y="927077"/>
            <a:ext cx="10209484" cy="5064290"/>
          </a:xfrm>
        </p:spPr>
        <p:txBody>
          <a:bodyPr>
            <a:normAutofit/>
          </a:bodyPr>
          <a:lstStyle/>
          <a:p>
            <a:pPr marL="457200" indent="-457200" algn="l" fontAlgn="base">
              <a:buFontTx/>
              <a:buChar char="-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hygiène et asepsie +++;</a:t>
            </a:r>
          </a:p>
          <a:p>
            <a:pPr marL="457200" indent="-457200" algn="l" fontAlgn="base">
              <a:buFontTx/>
              <a:buChar char="-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matériel adéquat et au complet ;</a:t>
            </a:r>
          </a:p>
        </p:txBody>
      </p:sp>
    </p:spTree>
    <p:extLst>
      <p:ext uri="{BB962C8B-B14F-4D97-AF65-F5344CB8AC3E}">
        <p14:creationId xmlns:p14="http://schemas.microsoft.com/office/powerpoint/2010/main" val="13889829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INFA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961</TotalTime>
  <Words>749</Words>
  <Application>Microsoft Office PowerPoint</Application>
  <PresentationFormat>Grand écran</PresentationFormat>
  <Paragraphs>117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4" baseType="lpstr">
      <vt:lpstr>Arial</vt:lpstr>
      <vt:lpstr>Arial Black</vt:lpstr>
      <vt:lpstr>Comic Sans MS</vt:lpstr>
      <vt:lpstr>Courier New</vt:lpstr>
      <vt:lpstr>Times New Roman</vt:lpstr>
      <vt:lpstr>Wingdings</vt:lpstr>
      <vt:lpstr>Thème Office</vt:lpstr>
      <vt:lpstr>       TOILETTE DU NOUVEAU-NE  LICENCE 1 IDE/SFM Semestre 1 </vt:lpstr>
      <vt:lpstr>        OBJECTIF GENERAL </vt:lpstr>
      <vt:lpstr>OJECTIFS SPÉCIFIQUES</vt:lpstr>
      <vt:lpstr>PLAN</vt:lpstr>
      <vt:lpstr>INTRODUCTION</vt:lpstr>
      <vt:lpstr>    I. DEFINITION</vt:lpstr>
      <vt:lpstr> II. PRÉCAUTIO 1</vt:lpstr>
      <vt:lpstr>II.PRÉCAUTIONS </vt:lpstr>
      <vt:lpstr>II. PRÉCAUTIONS 2</vt:lpstr>
      <vt:lpstr> Matériel de soins</vt:lpstr>
      <vt:lpstr>Matériel</vt:lpstr>
      <vt:lpstr>III. MATERIEL </vt:lpstr>
      <vt:lpstr>III-TECHNIQUE 1</vt:lpstr>
      <vt:lpstr>III-TECHNIQUE 2</vt:lpstr>
      <vt:lpstr>III-TECHNIQUE 3</vt:lpstr>
      <vt:lpstr>III-TECHNIQUE 4</vt:lpstr>
      <vt:lpstr>CONCLUSION 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Maher Fattouh</dc:creator>
  <cp:lastModifiedBy>NANSE épse FE Gnénéssia Jeanne</cp:lastModifiedBy>
  <cp:revision>110</cp:revision>
  <dcterms:created xsi:type="dcterms:W3CDTF">2018-07-17T00:49:38Z</dcterms:created>
  <dcterms:modified xsi:type="dcterms:W3CDTF">2023-06-26T02:12:44Z</dcterms:modified>
</cp:coreProperties>
</file>