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83" r:id="rId6"/>
    <p:sldId id="284" r:id="rId7"/>
    <p:sldId id="263" r:id="rId8"/>
    <p:sldId id="275" r:id="rId9"/>
    <p:sldId id="276" r:id="rId10"/>
    <p:sldId id="261" r:id="rId11"/>
    <p:sldId id="262" r:id="rId12"/>
    <p:sldId id="265" r:id="rId13"/>
    <p:sldId id="267" r:id="rId14"/>
    <p:sldId id="281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9" r:id="rId23"/>
    <p:sldId id="266" r:id="rId24"/>
    <p:sldId id="259" r:id="rId25"/>
    <p:sldId id="28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5050"/>
    <a:srgbClr val="001F2A"/>
    <a:srgbClr val="D60093"/>
    <a:srgbClr val="EC7320"/>
    <a:srgbClr val="CC00CC"/>
    <a:srgbClr val="A42C40"/>
    <a:srgbClr val="16BA6C"/>
    <a:srgbClr val="1C1C1C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5533" y="4286743"/>
            <a:ext cx="3077157" cy="1486260"/>
          </a:xfrm>
        </p:spPr>
        <p:txBody>
          <a:bodyPr>
            <a:normAutofit/>
          </a:bodyPr>
          <a:lstStyle/>
          <a:p>
            <a:r>
              <a:rPr lang="en-US" sz="1200" dirty="0"/>
              <a:t>            NANSE EPSE FE </a:t>
            </a:r>
          </a:p>
          <a:p>
            <a:r>
              <a:rPr lang="en-US" sz="1200" dirty="0"/>
              <a:t>    SAGE-FEMME,PUERICULTRICE,</a:t>
            </a:r>
          </a:p>
          <a:p>
            <a:r>
              <a:rPr lang="en-US" sz="1200" dirty="0"/>
              <a:t>MAITRE  ES PEDAGOGIE EN</a:t>
            </a:r>
          </a:p>
          <a:p>
            <a:r>
              <a:rPr lang="en-US" sz="1200" dirty="0"/>
              <a:t>         SCIENCE DE LA SANTE</a:t>
            </a:r>
          </a:p>
          <a:p>
            <a:r>
              <a:rPr lang="en-US" sz="1200" dirty="0"/>
              <a:t>INSPÈCTEURE DES SOINS INF. /OBST</a:t>
            </a:r>
          </a:p>
          <a:p>
            <a:endParaRPr lang="en-US" sz="12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CE5792DB-C530-45D2-B903-0EEB26F09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0238" y="756356"/>
            <a:ext cx="10287640" cy="2813861"/>
          </a:xfrm>
          <a:solidFill>
            <a:srgbClr val="D9D9D9"/>
          </a:solidFill>
          <a:ln w="76200" cap="flat">
            <a:solidFill>
              <a:schemeClr val="accent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normAutofit fontScale="90000"/>
          </a:bodyPr>
          <a:lstStyle/>
          <a:p>
            <a:br>
              <a:rPr lang="fr-FR" sz="4000" b="1" dirty="0">
                <a:solidFill>
                  <a:srgbClr val="FFFFFF"/>
                </a:solidFill>
                <a:cs typeface="Times New Roman" panose="02020603050405020304" pitchFamily="18" charset="0"/>
              </a:rPr>
            </a:br>
            <a:br>
              <a:rPr lang="fr-FR" sz="4000" b="1" dirty="0">
                <a:solidFill>
                  <a:srgbClr val="FFFFFF"/>
                </a:solidFill>
                <a:cs typeface="Times New Roman" panose="02020603050405020304" pitchFamily="18" charset="0"/>
              </a:rPr>
            </a:br>
            <a:r>
              <a:rPr lang="fr-FR" sz="6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SOINS AUX NOUVEAU-NES</a:t>
            </a:r>
            <a:br>
              <a:rPr lang="fr-FR" altLang="fr-FR" sz="6700" b="1" dirty="0">
                <a:solidFill>
                  <a:srgbClr val="FF0000"/>
                </a:solidFill>
                <a:latin typeface="Times New Roman" panose="02020603050405020304" pitchFamily="18" charset="0"/>
                <a:ea typeface="Arial Black" pitchFamily="34" charset="0"/>
                <a:cs typeface="Times New Roman" panose="02020603050405020304" pitchFamily="18" charset="0"/>
              </a:rPr>
            </a:br>
            <a:br>
              <a:rPr lang="fr-FR" altLang="fr-FR" sz="6700" b="1" dirty="0">
                <a:solidFill>
                  <a:srgbClr val="FF0000"/>
                </a:solidFill>
                <a:latin typeface="Times New Roman" panose="02020603050405020304" pitchFamily="18" charset="0"/>
                <a:ea typeface="Arial Black" pitchFamily="34" charset="0"/>
                <a:cs typeface="Times New Roman" panose="02020603050405020304" pitchFamily="18" charset="0"/>
              </a:rPr>
            </a:br>
            <a:r>
              <a:rPr lang="fr-FR" altLang="fr-FR" sz="40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LICENCE1 INF./SF/MTC, SEMESTRE2</a:t>
            </a:r>
            <a:r>
              <a:rPr lang="fr-FR" altLang="fr-FR" sz="3100" b="1" dirty="0">
                <a:solidFill>
                  <a:srgbClr val="00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.</a:t>
            </a:r>
            <a:br>
              <a:rPr lang="fr-FR" altLang="fr-FR" sz="3100" b="1" dirty="0">
                <a:solidFill>
                  <a:srgbClr val="FFFFFF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endParaRPr lang="fr-FR" altLang="fr-FR" sz="3100" b="1" dirty="0">
              <a:solidFill>
                <a:srgbClr val="FFFFFF"/>
              </a:solidFill>
              <a:latin typeface="Comic Sans MS" panose="030F0702030302020204" pitchFamily="66" charset="0"/>
              <a:ea typeface="Arial Black" pitchFamily="34" charset="0"/>
              <a:cs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6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9D29A-AF99-4BD0-9CC6-05435C76D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297" y="849572"/>
            <a:ext cx="10481480" cy="5158855"/>
          </a:xfrm>
        </p:spPr>
        <p:txBody>
          <a:bodyPr>
            <a:normAutofit fontScale="90000"/>
          </a:bodyPr>
          <a:lstStyle/>
          <a:p>
            <a:pPr marL="273050" indent="-273050">
              <a:lnSpc>
                <a:spcPct val="150000"/>
              </a:lnSpc>
            </a:pPr>
            <a:r>
              <a:rPr lang="fr-FR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ACCUEIL DU NOUVEAU-NÉ1/2</a:t>
            </a:r>
            <a:b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Disposition de l’agent de santé</a:t>
            </a:r>
            <a:br>
              <a:rPr lang="fr-FR" sz="40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Porter une blouse propre ;</a:t>
            </a:r>
            <a:b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-Avoir les ongles coupés, </a:t>
            </a:r>
            <a:b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-Protéger les cheveux; </a:t>
            </a:r>
            <a:b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-Oter les bijoux ; </a:t>
            </a:r>
            <a:b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-Porter un cache-nez ;</a:t>
            </a:r>
            <a:br>
              <a:rPr lang="fr-FR" sz="40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3600" dirty="0"/>
            </a:b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205745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45F408-5092-4D4F-9A0D-EAB1BFCCA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337" y="191069"/>
            <a:ext cx="10317480" cy="1398580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ACCUEIL DU NOUVEAU-NÉ2/2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44347"/>
            <a:ext cx="12192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 </a:t>
            </a:r>
            <a:r>
              <a:rPr lang="fr-FR" sz="3600" b="1" dirty="0">
                <a:solidFill>
                  <a:srgbClr val="FF3300"/>
                </a:solidFill>
              </a:rPr>
              <a:t> </a:t>
            </a: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Disposition de l’agent de santé</a:t>
            </a:r>
            <a:endParaRPr lang="fr-FR" sz="36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- Eviter le parfum;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-Aseptiser  les mains (gel hydro alcoolique)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-Essuyer les mains (papier essuie-tout) 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-</a:t>
            </a:r>
            <a:r>
              <a:rPr lang="fr-FR" sz="3600" dirty="0">
                <a:solidFill>
                  <a:srgbClr val="001F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Réunir le matériel.</a:t>
            </a:r>
            <a:br>
              <a:rPr lang="fr-FR" sz="3200" dirty="0">
                <a:solidFill>
                  <a:srgbClr val="001F2A"/>
                </a:solidFill>
              </a:rPr>
            </a:br>
            <a:endParaRPr lang="fr-FR" sz="3200" dirty="0">
              <a:solidFill>
                <a:srgbClr val="001F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270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182" y="95534"/>
            <a:ext cx="11955439" cy="6100549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tabLst>
                <a:tab pos="1160463" algn="l"/>
              </a:tabLst>
            </a:pP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fr-FR" sz="4900" b="1" dirty="0">
                <a:solidFill>
                  <a:srgbClr val="FF0000"/>
                </a:solidFill>
              </a:rPr>
              <a:t>MATERIEL1/2</a:t>
            </a:r>
            <a:br>
              <a:rPr lang="fr-FR" sz="4000" b="1" dirty="0">
                <a:solidFill>
                  <a:srgbClr val="FF0000"/>
                </a:solidFill>
              </a:rPr>
            </a:br>
            <a:r>
              <a:rPr lang="fr-FR" sz="4000" b="1" dirty="0">
                <a:solidFill>
                  <a:srgbClr val="00B0F0"/>
                </a:solidFill>
              </a:rPr>
              <a:t>  </a:t>
            </a:r>
            <a:r>
              <a:rPr lang="fr-FR" sz="4000" b="1" dirty="0">
                <a:solidFill>
                  <a:srgbClr val="CC00CC"/>
                </a:solidFill>
              </a:rPr>
              <a:t>- 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Linge propre, sec et chaud 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- Clamp de Barr ou fil de ligature stérile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- Bonnet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-Thermomètre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/>
              <a:t>  -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Vitamine K1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-Collyre antiseptique ; </a:t>
            </a:r>
            <a:br>
              <a:rPr lang="fr-FR" sz="4000" b="1" dirty="0">
                <a:solidFill>
                  <a:srgbClr val="00B0F0"/>
                </a:solidFill>
              </a:rPr>
            </a:br>
            <a:br>
              <a:rPr lang="fr-FR" sz="4000" b="1" dirty="0">
                <a:solidFill>
                  <a:srgbClr val="00B0F0"/>
                </a:solidFill>
              </a:rPr>
            </a:br>
            <a:br>
              <a:rPr lang="fr-FR" sz="4000" b="1" dirty="0">
                <a:solidFill>
                  <a:srgbClr val="00B0F0"/>
                </a:solidFill>
              </a:rPr>
            </a:br>
            <a:br>
              <a:rPr lang="fr-FR" b="1" dirty="0">
                <a:solidFill>
                  <a:srgbClr val="00B0F0"/>
                </a:solidFill>
              </a:rPr>
            </a:br>
            <a:br>
              <a:rPr lang="fr-FR" b="1" dirty="0"/>
            </a:br>
            <a:br>
              <a:rPr lang="fr-FR" b="1" dirty="0"/>
            </a:br>
            <a:br>
              <a:rPr lang="fr-FR" dirty="0"/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9919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152" y="1149927"/>
            <a:ext cx="11900848" cy="7704161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fr-FR" sz="4400" b="1" dirty="0">
                <a:solidFill>
                  <a:srgbClr val="FF0000"/>
                </a:solidFill>
              </a:rPr>
              <a:t>MATERIEL 2/2</a:t>
            </a:r>
            <a:r>
              <a:rPr lang="fr-FR" sz="3100" b="1" dirty="0">
                <a:solidFill>
                  <a:srgbClr val="FF0000"/>
                </a:solidFill>
              </a:rPr>
              <a:t>        </a:t>
            </a:r>
            <a:br>
              <a:rPr lang="fr-FR" sz="3600" b="1" dirty="0">
                <a:solidFill>
                  <a:srgbClr val="FF3300"/>
                </a:solidFill>
              </a:rPr>
            </a:br>
            <a:r>
              <a:rPr lang="fr-FR" sz="3600" b="1" dirty="0">
                <a:solidFill>
                  <a:srgbClr val="00B0F0"/>
                </a:solidFill>
              </a:rPr>
              <a:t>  -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Coton hydrophile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-Alcool à 60</a:t>
            </a:r>
            <a:r>
              <a:rPr lang="fr-FR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-Plateau stérile.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- Pèse bébé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- Bracelet d’identification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-Toise horizontale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-Mètre ruban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3600" dirty="0"/>
            </a:br>
            <a:br>
              <a:rPr lang="fr-FR" sz="3600" dirty="0"/>
            </a:br>
            <a:br>
              <a:rPr lang="fr-FR" sz="3600" dirty="0"/>
            </a:br>
            <a:br>
              <a:rPr lang="fr-FR" sz="4000" b="1" dirty="0">
                <a:solidFill>
                  <a:srgbClr val="00B0F0"/>
                </a:solidFill>
              </a:rPr>
            </a:br>
            <a:br>
              <a:rPr lang="fr-FR" sz="2000" b="1" dirty="0">
                <a:solidFill>
                  <a:srgbClr val="00B0F0"/>
                </a:solidFill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6535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1491" y="191069"/>
            <a:ext cx="9587345" cy="821354"/>
          </a:xfrm>
        </p:spPr>
        <p:txBody>
          <a:bodyPr>
            <a:normAutofit/>
          </a:bodyPr>
          <a:lstStyle/>
          <a:p>
            <a:pPr algn="l"/>
            <a:r>
              <a:rPr lang="fr-FR" sz="4000" dirty="0">
                <a:solidFill>
                  <a:srgbClr val="00B0F0"/>
                </a:solidFill>
              </a:rPr>
              <a:t>     EVALUATION FORMATIVE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818" y="1227326"/>
            <a:ext cx="11762509" cy="5036995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fr-FR" sz="4200" dirty="0"/>
              <a:t>                                   </a:t>
            </a:r>
            <a:r>
              <a:rPr lang="fr-FR" sz="16000" dirty="0"/>
              <a:t>EXERCICE 3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16000" dirty="0"/>
              <a:t>Le matériel des soins essentiels comprend :</a:t>
            </a:r>
          </a:p>
          <a:p>
            <a:pPr algn="l"/>
            <a:endParaRPr lang="fr-FR" sz="16000" dirty="0"/>
          </a:p>
          <a:p>
            <a:pPr algn="l"/>
            <a:r>
              <a:rPr lang="fr-FR" sz="16000" dirty="0"/>
              <a:t>a) vitamine K1,</a:t>
            </a:r>
          </a:p>
          <a:p>
            <a:pPr algn="l"/>
            <a:r>
              <a:rPr lang="fr-FR" sz="16000" dirty="0"/>
              <a:t>b) Coton cardé; </a:t>
            </a:r>
          </a:p>
          <a:p>
            <a:pPr algn="l"/>
            <a:r>
              <a:rPr lang="fr-FR" sz="16000" dirty="0"/>
              <a:t>c) Pèse personne;</a:t>
            </a:r>
          </a:p>
          <a:p>
            <a:pPr algn="l"/>
            <a:r>
              <a:rPr lang="fr-FR" sz="16000" dirty="0"/>
              <a:t>d) Seringue 20cc</a:t>
            </a:r>
          </a:p>
          <a:p>
            <a:pPr algn="l"/>
            <a:r>
              <a:rPr lang="fr-FR" sz="16000" dirty="0"/>
              <a:t>Choisir la bonne réponse</a:t>
            </a:r>
          </a:p>
          <a:p>
            <a:pPr algn="l"/>
            <a:r>
              <a:rPr lang="fr-FR" sz="17600" dirty="0">
                <a:solidFill>
                  <a:srgbClr val="FF0000"/>
                </a:solidFill>
              </a:rPr>
              <a:t>Réponse: a) vitamine K1,</a:t>
            </a:r>
          </a:p>
          <a:p>
            <a:pPr algn="l"/>
            <a:endParaRPr lang="fr-FR" sz="9600" dirty="0"/>
          </a:p>
          <a:p>
            <a:pPr algn="l"/>
            <a:br>
              <a:rPr lang="fr-FR" sz="4800" dirty="0"/>
            </a:b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65558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152" y="109182"/>
            <a:ext cx="11900848" cy="6346209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br>
              <a:rPr lang="fr-FR" sz="5300" b="1" dirty="0"/>
            </a:br>
            <a:r>
              <a:rPr lang="fr-FR" sz="5300" b="1" dirty="0"/>
              <a:t>   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IV.TECHNIQUE DE SOINS 1/5</a:t>
            </a:r>
            <a:br>
              <a:rPr lang="fr-FR" sz="49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4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Se laver les mains à l’eau et au savon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 -Essuyer les mains avec la serviette jetable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 -Porter une paire de gants stériles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 -Se faire aider en équipe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40306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9518" y="0"/>
            <a:ext cx="11682482" cy="844796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fr-FR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IV.TECHNIQUE DE SOINS 2/5</a:t>
            </a:r>
            <a:b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0-1 MINUTE DE VIE : </a:t>
            </a:r>
            <a:br>
              <a:rPr lang="fr-FR" sz="36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-Vérifier la respiration du nouveau-né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-Sécher, chauffer le nouveau-né 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-Placer le sur le ventre de sa mère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-Couvrir le nouveau-né 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-Porter le bonnet au nouveau-né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147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1069" y="95535"/>
            <a:ext cx="11791665" cy="6762466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IV.TECHNIQUE DE SOINS 3/5</a:t>
            </a:r>
            <a:br>
              <a:rPr lang="fr-FR" sz="53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1-60 MINUTES DE VIE : </a:t>
            </a:r>
            <a:br>
              <a:rPr lang="fr-FR" sz="40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nouveau-né sur ventre de sa mère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Ligature-section </a:t>
            </a:r>
            <a:r>
              <a:rPr lang="fr-FR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cordon ombilical ;</a:t>
            </a:r>
            <a:br>
              <a:rPr lang="fr-FR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empérature du nouveau-né toutes les 15mn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CCC sur l’importance de la mise au sein précoce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 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Aider à  la mise au sein entre 30 et 60 mn de vie </a:t>
            </a:r>
            <a:b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82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249" y="450376"/>
            <a:ext cx="11696131" cy="8004097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fr-FR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IV.TECHNIQUE DE SOINS 4/5</a:t>
            </a:r>
            <a:br>
              <a:rPr lang="fr-FR" sz="4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60-90 MINUTES DE VIE: </a:t>
            </a:r>
            <a:b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36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Examiner le nouveau-né  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 -Administrer 1mg de vitamine K1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(pds≥1500g)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  -Instiller 2 gouttes de collyre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4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080499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2439" y="0"/>
            <a:ext cx="11034510" cy="721966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       </a:t>
            </a:r>
            <a:r>
              <a:rPr lang="fr-FR" sz="4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IV.TECHNIQUE DE SOINS 5/5</a:t>
            </a:r>
            <a:b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APRÈS LES SOINS</a:t>
            </a:r>
            <a:br>
              <a:rPr lang="fr-FR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Remettre le nouveau-né à sa mère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Laver, rincer, sécher et ranger le matériel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Oter les gants et laver les mains encore ;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Noter le soin dans le dossier ; 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Faire la communication pour le changement    social et comportemental à la mère (CCSC).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598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30FD7-2A79-46D0-AC68-C5DFD745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56" y="245660"/>
            <a:ext cx="11263744" cy="805217"/>
          </a:xfrm>
          <a:solidFill>
            <a:schemeClr val="bg1"/>
          </a:solidFill>
        </p:spPr>
        <p:txBody>
          <a:bodyPr>
            <a:noAutofit/>
          </a:bodyPr>
          <a:lstStyle/>
          <a:p>
            <a:pPr indent="273050"/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r>
              <a:rPr lang="fr-FR" b="1" dirty="0"/>
              <a:t>  </a:t>
            </a:r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SOINS ESSENTIELS AUX NOUVEAU-NÉS</a:t>
            </a:r>
            <a:endParaRPr lang="fr-FR" sz="40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CD6062-4DED-4414-9E26-7DA16B62F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94179"/>
            <a:ext cx="12192000" cy="4469641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fr-FR" sz="3600" b="1" dirty="0">
                <a:solidFill>
                  <a:srgbClr val="00B0F0"/>
                </a:solidFill>
              </a:rPr>
              <a:t>                         </a:t>
            </a:r>
          </a:p>
          <a:p>
            <a:pPr lvl="0"/>
            <a:r>
              <a:rPr lang="fr-FR" sz="3600" b="1" dirty="0">
                <a:solidFill>
                  <a:srgbClr val="00B0F0"/>
                </a:solidFill>
              </a:rPr>
              <a:t>                   </a:t>
            </a:r>
            <a:r>
              <a:rPr lang="fr-FR" sz="4400" b="1" dirty="0">
                <a:solidFill>
                  <a:srgbClr val="00B0F0"/>
                </a:solidFill>
              </a:rPr>
              <a:t>OBJECTIF GENERAL</a:t>
            </a:r>
          </a:p>
          <a:p>
            <a:pPr lvl="0">
              <a:lnSpc>
                <a:spcPct val="150000"/>
              </a:lnSpc>
            </a:pPr>
            <a:r>
              <a:rPr lang="fr-FR" sz="4400" dirty="0">
                <a:solidFill>
                  <a:srgbClr val="7030A0"/>
                </a:solidFill>
              </a:rPr>
              <a:t>           </a:t>
            </a:r>
          </a:p>
          <a:p>
            <a:pPr lvl="0">
              <a:lnSpc>
                <a:spcPct val="150000"/>
              </a:lnSpc>
            </a:pPr>
            <a:r>
              <a:rPr lang="fr-FR" sz="3600" dirty="0">
                <a:solidFill>
                  <a:srgbClr val="7030A0"/>
                </a:solidFill>
              </a:rPr>
              <a:t>  </a:t>
            </a:r>
            <a:r>
              <a:rPr lang="fr-FR" sz="4400" dirty="0">
                <a:solidFill>
                  <a:schemeClr val="tx1"/>
                </a:solidFill>
              </a:rPr>
              <a:t>connaitre les soins essentiels du nouveau-né</a:t>
            </a:r>
            <a:r>
              <a:rPr lang="fr-FR" sz="40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fr-FR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477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3774" y="-293427"/>
            <a:ext cx="11791666" cy="71514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4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CONCLUSION1/2</a:t>
            </a:r>
            <a:br>
              <a:rPr lang="fr-FR" dirty="0">
                <a:solidFill>
                  <a:srgbClr val="00B0F0"/>
                </a:solidFill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soins essentiels améliorent la survie du nouveau-né 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mais insuffisamment réalisés par les Infirmiers et les Sage-Femmes dans les services de soins de santé . </a:t>
            </a:r>
            <a:br>
              <a:rPr lang="fr-FR" sz="3600" dirty="0"/>
            </a:br>
            <a:r>
              <a:rPr lang="fr-FR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8659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595" y="177421"/>
            <a:ext cx="11266523" cy="577300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                </a:t>
            </a:r>
            <a:br>
              <a:rPr lang="fr-FR" b="1" dirty="0"/>
            </a:br>
            <a:br>
              <a:rPr lang="fr-FR" b="1" dirty="0"/>
            </a:br>
            <a:r>
              <a:rPr lang="fr-FR" b="1" dirty="0"/>
              <a:t>                     </a:t>
            </a:r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2/2</a:t>
            </a:r>
            <a:br>
              <a:rPr lang="fr-FR" sz="4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La réalisation des soins essentiels du nouveau-né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s’impose à tous les professionnels de santé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pour la réduction de la  morbidité et la mortalité néonatale  maternelle et infantile.</a:t>
            </a:r>
            <a:br>
              <a:rPr lang="fr-FR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264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62699" cy="4323094"/>
          </a:xfrm>
        </p:spPr>
        <p:txBody>
          <a:bodyPr/>
          <a:lstStyle/>
          <a:p>
            <a:r>
              <a:rPr lang="fr-FR" dirty="0">
                <a:solidFill>
                  <a:srgbClr val="00B0F0"/>
                </a:solidFill>
              </a:rPr>
              <a:t>MERCI POUR VOTRE</a:t>
            </a:r>
            <a:br>
              <a:rPr lang="fr-FR" dirty="0">
                <a:solidFill>
                  <a:srgbClr val="00B0F0"/>
                </a:solidFill>
              </a:rPr>
            </a:br>
            <a:br>
              <a:rPr lang="fr-FR" dirty="0">
                <a:solidFill>
                  <a:srgbClr val="00B0F0"/>
                </a:solidFill>
              </a:rPr>
            </a:br>
            <a:br>
              <a:rPr lang="fr-FR" dirty="0">
                <a:solidFill>
                  <a:srgbClr val="00B0F0"/>
                </a:solidFill>
              </a:rPr>
            </a:br>
            <a:r>
              <a:rPr lang="fr-FR" dirty="0">
                <a:solidFill>
                  <a:srgbClr val="00B0F0"/>
                </a:solidFill>
              </a:rPr>
              <a:t> AIMABLE ATTENTION</a:t>
            </a:r>
          </a:p>
        </p:txBody>
      </p:sp>
    </p:spTree>
    <p:extLst>
      <p:ext uri="{BB962C8B-B14F-4D97-AF65-F5344CB8AC3E}">
        <p14:creationId xmlns:p14="http://schemas.microsoft.com/office/powerpoint/2010/main" val="1596985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3773" y="0"/>
            <a:ext cx="11914496" cy="6250675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b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fr-FR" sz="49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fr-FR" sz="53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MATERIEL</a:t>
            </a:r>
            <a:br>
              <a:rPr lang="fr-FR" sz="4000" b="1" dirty="0">
                <a:solidFill>
                  <a:srgbClr val="00B0F0"/>
                </a:solidFill>
              </a:rPr>
            </a:br>
            <a:r>
              <a:rPr lang="fr-FR" sz="4000" b="1" dirty="0">
                <a:solidFill>
                  <a:srgbClr val="00B0F0"/>
                </a:solidFill>
              </a:rPr>
              <a:t>-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Vitamine K1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-Collyre antiseptique ;     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-Toise horizontale 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-Mètre ruban ;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4000" dirty="0"/>
            </a:br>
            <a:br>
              <a:rPr lang="fr-FR" sz="3600" dirty="0"/>
            </a:br>
            <a:br>
              <a:rPr lang="fr-FR" sz="3600" dirty="0"/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3600" b="1" dirty="0">
                <a:solidFill>
                  <a:srgbClr val="00B0F0"/>
                </a:solidFill>
              </a:rPr>
            </a:br>
            <a:br>
              <a:rPr lang="fr-FR" sz="2000" b="1" dirty="0">
                <a:solidFill>
                  <a:srgbClr val="00B0F0"/>
                </a:solidFill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591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233CE7-AEB3-442A-B1AA-65E5AA38A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1927" y="252484"/>
            <a:ext cx="7732698" cy="764274"/>
          </a:xfrm>
        </p:spPr>
        <p:txBody>
          <a:bodyPr>
            <a:normAutofit fontScale="90000"/>
          </a:bodyPr>
          <a:lstStyle/>
          <a:p>
            <a:pPr algn="l">
              <a:tabLst>
                <a:tab pos="4927600" algn="l"/>
                <a:tab pos="5022850" algn="l"/>
              </a:tabLst>
            </a:pP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r>
              <a:rPr lang="fr-FR" b="1" dirty="0"/>
              <a:t>      </a:t>
            </a:r>
            <a:r>
              <a:rPr lang="fr-FR" sz="5300" b="1" dirty="0">
                <a:solidFill>
                  <a:srgbClr val="001F2A"/>
                </a:solidFill>
              </a:rPr>
              <a:t>DEFINITION</a:t>
            </a:r>
            <a:r>
              <a:rPr lang="fr-FR" sz="5300" dirty="0">
                <a:solidFill>
                  <a:srgbClr val="001F2A"/>
                </a:solidFill>
              </a:rPr>
              <a:t> </a:t>
            </a:r>
            <a:endParaRPr lang="fr-FR" sz="53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F14B1E-4AD4-487E-992B-98FDBC017D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830" y="1385454"/>
            <a:ext cx="12069170" cy="4837925"/>
          </a:xfrm>
        </p:spPr>
        <p:txBody>
          <a:bodyPr>
            <a:normAutofit fontScale="25000" lnSpcReduction="20000"/>
          </a:bodyPr>
          <a:lstStyle/>
          <a:p>
            <a:endParaRPr lang="fr-FR" sz="3200" b="1" dirty="0"/>
          </a:p>
          <a:p>
            <a:pPr algn="l">
              <a:lnSpc>
                <a:spcPct val="170000"/>
              </a:lnSpc>
            </a:pPr>
            <a:r>
              <a:rPr lang="fr-FR" sz="12800" dirty="0"/>
              <a:t>-</a:t>
            </a:r>
            <a:r>
              <a:rPr lang="fr-FR" sz="14400" dirty="0">
                <a:solidFill>
                  <a:srgbClr val="FF3300"/>
                </a:solidFill>
              </a:rPr>
              <a:t>Stratégie globale = </a:t>
            </a:r>
            <a:r>
              <a:rPr lang="fr-FR" sz="14400" dirty="0">
                <a:solidFill>
                  <a:srgbClr val="001F2A"/>
                </a:solidFill>
              </a:rPr>
              <a:t>améliorer la santé du nouveau-né;</a:t>
            </a:r>
          </a:p>
          <a:p>
            <a:pPr algn="l">
              <a:lnSpc>
                <a:spcPct val="170000"/>
              </a:lnSpc>
            </a:pPr>
            <a:r>
              <a:rPr lang="fr-FR" sz="14400" dirty="0">
                <a:solidFill>
                  <a:srgbClr val="001F2A"/>
                </a:solidFill>
              </a:rPr>
              <a:t>assurer sa survie (panel d’intervention) </a:t>
            </a:r>
            <a:r>
              <a:rPr lang="fr-FR" sz="14400" dirty="0"/>
              <a:t>réalisée </a:t>
            </a:r>
            <a:r>
              <a:rPr lang="fr-FR" sz="14400" dirty="0">
                <a:solidFill>
                  <a:srgbClr val="FF3300"/>
                </a:solidFill>
              </a:rPr>
              <a:t>avant </a:t>
            </a:r>
            <a:r>
              <a:rPr lang="fr-FR" sz="1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 conception</a:t>
            </a:r>
            <a:r>
              <a:rPr lang="fr-FR" sz="14400" dirty="0">
                <a:solidFill>
                  <a:srgbClr val="92D050"/>
                </a:solidFill>
              </a:rPr>
              <a:t>, </a:t>
            </a:r>
            <a:r>
              <a:rPr lang="fr-FR" sz="14400" dirty="0">
                <a:solidFill>
                  <a:srgbClr val="FF3300"/>
                </a:solidFill>
              </a:rPr>
              <a:t>durant</a:t>
            </a:r>
            <a:r>
              <a:rPr lang="fr-FR" sz="14400" dirty="0">
                <a:solidFill>
                  <a:srgbClr val="D60093"/>
                </a:solidFill>
              </a:rPr>
              <a:t> </a:t>
            </a:r>
            <a:r>
              <a:rPr lang="fr-FR" sz="1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 grossesse </a:t>
            </a:r>
            <a:r>
              <a:rPr lang="fr-FR" sz="1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et </a:t>
            </a:r>
            <a:r>
              <a:rPr lang="fr-FR" sz="14400" dirty="0">
                <a:solidFill>
                  <a:srgbClr val="FF3300"/>
                </a:solidFill>
              </a:rPr>
              <a:t>immédiatement après </a:t>
            </a:r>
            <a:r>
              <a:rPr lang="fr-FR" sz="1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 naissance</a:t>
            </a:r>
            <a:r>
              <a:rPr lang="fr-FR" sz="14400" dirty="0">
                <a:solidFill>
                  <a:srgbClr val="92D050"/>
                </a:solidFill>
              </a:rPr>
              <a:t>, </a:t>
            </a:r>
            <a:r>
              <a:rPr lang="fr-FR" sz="1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ainsi que </a:t>
            </a:r>
            <a:r>
              <a:rPr lang="fr-FR" sz="14400" dirty="0">
                <a:solidFill>
                  <a:srgbClr val="FF3300"/>
                </a:solidFill>
              </a:rPr>
              <a:t>la période post-natale  </a:t>
            </a:r>
            <a:r>
              <a:rPr lang="fr-FR" sz="12800" dirty="0"/>
              <a:t>(</a:t>
            </a:r>
            <a:r>
              <a:rPr lang="fr-FR" sz="9600" i="1" dirty="0"/>
              <a:t>SAVE THE CHILDREN/USAID/BASICS. 2009</a:t>
            </a:r>
            <a:r>
              <a:rPr lang="fr-FR" sz="9600" dirty="0"/>
              <a:t>).</a:t>
            </a:r>
          </a:p>
          <a:p>
            <a:pPr>
              <a:lnSpc>
                <a:spcPct val="160000"/>
              </a:lnSpc>
            </a:pPr>
            <a:r>
              <a:rPr lang="fr-FR" sz="4600" dirty="0"/>
              <a:t> </a:t>
            </a:r>
          </a:p>
          <a:p>
            <a:r>
              <a:rPr lang="fr-FR" dirty="0"/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6549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287DA-C0A0-1673-48D7-82C430199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106" y="144177"/>
            <a:ext cx="10515600" cy="1227424"/>
          </a:xfrm>
        </p:spPr>
        <p:txBody>
          <a:bodyPr/>
          <a:lstStyle/>
          <a:p>
            <a:r>
              <a:rPr lang="fr-FR" sz="6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1/2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E6D75B-501C-6623-588B-0E569073E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924" y="1472193"/>
            <a:ext cx="10515600" cy="4180462"/>
          </a:xfrm>
        </p:spPr>
        <p:txBody>
          <a:bodyPr>
            <a:normAutofit/>
          </a:bodyPr>
          <a:lstStyle/>
          <a:p>
            <a:r>
              <a:rPr lang="fr-FR" dirty="0"/>
              <a:t>La santé du couple mère-enfant ainsi que la mortalité maternelle et néonatale restent préoccupantes en cote d’ivoire malgré les avancées constatées ces derniers temps :</a:t>
            </a:r>
          </a:p>
          <a:p>
            <a:r>
              <a:rPr lang="fr-FR" dirty="0"/>
              <a:t>-De 614 décès  maternels en 2011 on note 385décés maternels en2022 </a:t>
            </a:r>
          </a:p>
          <a:p>
            <a:r>
              <a:rPr lang="fr-FR" dirty="0"/>
              <a:t> -De 38 décès pour1000 naissances en2011 Il est passé à 30/1000 naissances vivantes. </a:t>
            </a:r>
          </a:p>
          <a:p>
            <a:r>
              <a:rPr lang="fr-FR" dirty="0"/>
              <a:t>Alors que la vision actuelle est d’arriver 70 décès pou 100000Naissances.</a:t>
            </a:r>
          </a:p>
          <a:p>
            <a:r>
              <a:rPr lang="fr-FR" dirty="0"/>
              <a:t>Les soins essentiels qui visent à sauvegarder et garantir l’état des santé du nouveau-né sont plus que jamais nécessaire en salle de naissance.</a:t>
            </a:r>
          </a:p>
        </p:txBody>
      </p:sp>
    </p:spTree>
    <p:extLst>
      <p:ext uri="{BB962C8B-B14F-4D97-AF65-F5344CB8AC3E}">
        <p14:creationId xmlns:p14="http://schemas.microsoft.com/office/powerpoint/2010/main" val="131511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EB48C19-2123-420D-806C-6EC56824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830" y="109182"/>
            <a:ext cx="12069170" cy="6196084"/>
          </a:xfrm>
        </p:spPr>
        <p:txBody>
          <a:bodyPr>
            <a:normAutofit/>
          </a:bodyPr>
          <a:lstStyle/>
          <a:p>
            <a:pPr lvl="0"/>
            <a:r>
              <a:rPr lang="fr-FR" sz="3600" b="1" dirty="0">
                <a:solidFill>
                  <a:srgbClr val="00B0F0"/>
                </a:solidFill>
              </a:rPr>
              <a:t>OBJECTIFS SPÉCIFIQUES </a:t>
            </a:r>
            <a:endParaRPr lang="fr-FR" sz="3600" dirty="0">
              <a:solidFill>
                <a:srgbClr val="00B0F0"/>
              </a:solidFill>
            </a:endParaRPr>
          </a:p>
          <a:p>
            <a:pPr marL="1350963" lvl="0" indent="-1350963" algn="l">
              <a:lnSpc>
                <a:spcPct val="150000"/>
              </a:lnSpc>
              <a:tabLst>
                <a:tab pos="1077913" algn="l"/>
              </a:tabLst>
            </a:pPr>
            <a:r>
              <a:rPr lang="fr-FR" sz="3500" dirty="0"/>
              <a:t> -Définir correctement les soins essentiels du nouveau-né ;</a:t>
            </a:r>
          </a:p>
          <a:p>
            <a:pPr marL="1350963" lvl="0" indent="-1350963" algn="l">
              <a:lnSpc>
                <a:spcPct val="150000"/>
              </a:lnSpc>
              <a:tabLst>
                <a:tab pos="1077913" algn="l"/>
              </a:tabLst>
            </a:pPr>
            <a:endParaRPr lang="fr-FR" sz="3500" dirty="0"/>
          </a:p>
          <a:p>
            <a:pPr marL="1350963" lvl="0" indent="-1350963" algn="l">
              <a:lnSpc>
                <a:spcPct val="150000"/>
              </a:lnSpc>
              <a:tabLst>
                <a:tab pos="1077913" algn="l"/>
              </a:tabLst>
            </a:pPr>
            <a:r>
              <a:rPr lang="fr-FR" sz="3500" dirty="0"/>
              <a:t>-Citer tout le matériel affèrent aux soins essentiels;</a:t>
            </a:r>
          </a:p>
          <a:p>
            <a:pPr marL="1350963" lvl="0" indent="-1350963" algn="l">
              <a:lnSpc>
                <a:spcPct val="150000"/>
              </a:lnSpc>
              <a:tabLst>
                <a:tab pos="1077913" algn="l"/>
              </a:tabLst>
            </a:pPr>
            <a:endParaRPr lang="fr-FR" sz="3500" dirty="0"/>
          </a:p>
          <a:p>
            <a:pPr lvl="0" algn="l">
              <a:lnSpc>
                <a:spcPct val="100000"/>
              </a:lnSpc>
            </a:pPr>
            <a:r>
              <a:rPr lang="fr-FR" sz="3500" dirty="0"/>
              <a:t>-Décrire dans l’ordre chronologique les différentes étapes des soins essentiels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820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98208" y="341195"/>
            <a:ext cx="4576549" cy="916888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B0F0"/>
                </a:solidFill>
              </a:rPr>
              <a:t>   PLAN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64692" y="1270759"/>
            <a:ext cx="9144000" cy="49116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/>
              <a:t>INTRODUCTION</a:t>
            </a:r>
          </a:p>
          <a:p>
            <a:pPr marL="514350" indent="-514350" algn="l">
              <a:lnSpc>
                <a:spcPct val="150000"/>
              </a:lnSpc>
              <a:buAutoNum type="romanUcPeriod"/>
            </a:pPr>
            <a:r>
              <a:rPr lang="fr-FR" sz="3200" b="1" dirty="0"/>
              <a:t>DEFINITION  ET INTERET;</a:t>
            </a:r>
          </a:p>
          <a:p>
            <a:pPr algn="l">
              <a:lnSpc>
                <a:spcPct val="150000"/>
              </a:lnSpc>
              <a:tabLst>
                <a:tab pos="1077913" algn="l"/>
              </a:tabLst>
            </a:pPr>
            <a:r>
              <a:rPr lang="fr-FR" sz="3200" b="1" dirty="0"/>
              <a:t>II.  ACCUEIL DE L’ENFANT</a:t>
            </a:r>
            <a:endParaRPr lang="fr-FR" sz="3200" dirty="0"/>
          </a:p>
          <a:p>
            <a:pPr lvl="0" algn="l">
              <a:lnSpc>
                <a:spcPct val="150000"/>
              </a:lnSpc>
              <a:tabLst>
                <a:tab pos="1077913" algn="l"/>
              </a:tabLst>
            </a:pPr>
            <a:r>
              <a:rPr lang="fr-FR" sz="3200" b="1" dirty="0"/>
              <a:t>III. MATÉRIEL</a:t>
            </a:r>
          </a:p>
          <a:p>
            <a:pPr marL="1350963" lvl="0" indent="-1350963" algn="l">
              <a:lnSpc>
                <a:spcPct val="150000"/>
              </a:lnSpc>
              <a:tabLst>
                <a:tab pos="1077913" algn="l"/>
              </a:tabLst>
            </a:pPr>
            <a:r>
              <a:rPr lang="fr-FR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TECHNIQUE DE SOINS.</a:t>
            </a:r>
            <a:br>
              <a:rPr lang="fr-FR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CONCLUSION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16351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4EAD20-E45F-9703-603E-0064933B1E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836"/>
            <a:ext cx="9144000" cy="928110"/>
          </a:xfrm>
        </p:spPr>
        <p:txBody>
          <a:bodyPr>
            <a:normAutofit/>
          </a:bodyPr>
          <a:lstStyle/>
          <a:p>
            <a:r>
              <a:rPr lang="fr-FR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97011CB-9E2C-29AF-F14F-03EA125665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781" y="1052946"/>
            <a:ext cx="11568545" cy="4959927"/>
          </a:xfrm>
        </p:spPr>
        <p:txBody>
          <a:bodyPr>
            <a:normAutofit/>
          </a:bodyPr>
          <a:lstStyle/>
          <a:p>
            <a:pPr algn="l"/>
            <a:r>
              <a:rPr lang="fr-FR" sz="5800" dirty="0"/>
              <a:t>-</a:t>
            </a:r>
            <a:r>
              <a:rPr lang="fr-FR" sz="3600" dirty="0"/>
              <a:t>Sante mère – enfant , mortalité maternelle et  néonatale sont préoccupantes;</a:t>
            </a:r>
          </a:p>
          <a:p>
            <a:pPr algn="l"/>
            <a:r>
              <a:rPr lang="fr-FR" sz="3600" dirty="0"/>
              <a:t>-</a:t>
            </a:r>
            <a:r>
              <a:rPr lang="fr-FR" sz="3600" b="1" dirty="0">
                <a:solidFill>
                  <a:srgbClr val="FF0000"/>
                </a:solidFill>
              </a:rPr>
              <a:t>614</a:t>
            </a:r>
            <a:r>
              <a:rPr lang="fr-FR" sz="3600" dirty="0">
                <a:solidFill>
                  <a:srgbClr val="FF0000"/>
                </a:solidFill>
              </a:rPr>
              <a:t>  </a:t>
            </a:r>
            <a:r>
              <a:rPr lang="fr-FR" sz="3600" dirty="0"/>
              <a:t>décès maternels en 2011 / </a:t>
            </a:r>
            <a:r>
              <a:rPr lang="fr-FR" sz="3600" dirty="0">
                <a:solidFill>
                  <a:srgbClr val="FF0000"/>
                </a:solidFill>
              </a:rPr>
              <a:t>385</a:t>
            </a:r>
            <a:r>
              <a:rPr lang="fr-FR" sz="3600" dirty="0"/>
              <a:t> en 2022 / 100000 naissances</a:t>
            </a:r>
          </a:p>
          <a:p>
            <a:pPr algn="l"/>
            <a:r>
              <a:rPr lang="fr-FR" sz="3600" dirty="0"/>
              <a:t>-</a:t>
            </a:r>
            <a:r>
              <a:rPr lang="fr-FR" sz="3600" b="1" dirty="0">
                <a:solidFill>
                  <a:srgbClr val="FF0000"/>
                </a:solidFill>
              </a:rPr>
              <a:t>70 décès /100000 </a:t>
            </a:r>
            <a:r>
              <a:rPr lang="fr-FR" sz="3600" dirty="0"/>
              <a:t>(N V VT) est la vision selon l’OMS 2005</a:t>
            </a:r>
          </a:p>
          <a:p>
            <a:pPr algn="l"/>
            <a:r>
              <a:rPr lang="fr-FR" sz="3600" dirty="0"/>
              <a:t>-Nécessité de pratiquer les soins essentiels en salle en salle de naissance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135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1C939C-4109-8514-8DA7-9F7BEDE994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455" y="110981"/>
            <a:ext cx="9144000" cy="872692"/>
          </a:xfrm>
        </p:spPr>
        <p:txBody>
          <a:bodyPr>
            <a:normAutofit/>
          </a:bodyPr>
          <a:lstStyle/>
          <a:p>
            <a:r>
              <a:rPr lang="fr-FR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fr-FR" sz="4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0871460-42C7-A714-4E7D-8292D215F6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673" y="1094509"/>
            <a:ext cx="11970327" cy="737061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fr-FR" sz="4000" dirty="0"/>
              <a:t>Stratégie globale, panel d’interventions réalisées </a:t>
            </a:r>
          </a:p>
          <a:p>
            <a:pPr algn="l">
              <a:lnSpc>
                <a:spcPct val="100000"/>
              </a:lnSpc>
            </a:pPr>
            <a:r>
              <a:rPr lang="fr-FR" sz="4000" dirty="0"/>
              <a:t> -avant la conception,</a:t>
            </a:r>
          </a:p>
          <a:p>
            <a:pPr algn="l">
              <a:lnSpc>
                <a:spcPct val="100000"/>
              </a:lnSpc>
            </a:pPr>
            <a:r>
              <a:rPr lang="fr-FR" sz="4000" dirty="0"/>
              <a:t> -durant la grossesse </a:t>
            </a:r>
          </a:p>
          <a:p>
            <a:pPr algn="l">
              <a:lnSpc>
                <a:spcPct val="100000"/>
              </a:lnSpc>
            </a:pPr>
            <a:r>
              <a:rPr lang="fr-FR" sz="4000" dirty="0"/>
              <a:t>  -immédiatement après la naissance</a:t>
            </a:r>
          </a:p>
          <a:p>
            <a:pPr algn="l">
              <a:lnSpc>
                <a:spcPct val="100000"/>
              </a:lnSpc>
            </a:pPr>
            <a:r>
              <a:rPr lang="fr-FR" sz="4000" dirty="0"/>
              <a:t> - Au cours de la période post-natale </a:t>
            </a:r>
            <a:r>
              <a:rPr lang="fr-FR" sz="4000" dirty="0">
                <a:solidFill>
                  <a:srgbClr val="001F2A"/>
                </a:solidFill>
              </a:rPr>
              <a:t>pour améliorer la santé du nouveau-né et assurer sa survie (</a:t>
            </a:r>
            <a:r>
              <a:rPr lang="fr-FR" i="1" dirty="0"/>
              <a:t>SAVE THE CHILDREN/USAID/BASICS. </a:t>
            </a:r>
            <a:r>
              <a:rPr lang="fr-FR" b="1" i="1" dirty="0"/>
              <a:t>2009 )</a:t>
            </a:r>
            <a:r>
              <a:rPr lang="fr-FR" b="1" dirty="0"/>
              <a:t> </a:t>
            </a:r>
            <a:endParaRPr lang="fr-FR" sz="300" dirty="0"/>
          </a:p>
        </p:txBody>
      </p:sp>
    </p:spTree>
    <p:extLst>
      <p:ext uri="{BB962C8B-B14F-4D97-AF65-F5344CB8AC3E}">
        <p14:creationId xmlns:p14="http://schemas.microsoft.com/office/powerpoint/2010/main" val="356875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309" y="1662544"/>
            <a:ext cx="11433927" cy="47382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br>
              <a:rPr lang="fr-FR" sz="4000" dirty="0"/>
            </a:br>
            <a:r>
              <a:rPr lang="fr-FR" sz="4000" dirty="0"/>
              <a:t>– </a:t>
            </a:r>
            <a:r>
              <a:rPr lang="fr-FR" sz="4000" dirty="0">
                <a:latin typeface="Arial Narrow" panose="020B0606020202030204" pitchFamily="34" charset="0"/>
              </a:rPr>
              <a:t>Réduire la mortalité néonatale; </a:t>
            </a:r>
            <a:br>
              <a:rPr lang="fr-FR" sz="4000" dirty="0">
                <a:latin typeface="Arial Narrow" panose="020B0606020202030204" pitchFamily="34" charset="0"/>
              </a:rPr>
            </a:br>
            <a:r>
              <a:rPr lang="fr-FR" sz="4000" dirty="0">
                <a:latin typeface="Arial Narrow" panose="020B0606020202030204" pitchFamily="34" charset="0"/>
              </a:rPr>
              <a:t>– Réduire la morbidité et la mortalité maternelles.</a:t>
            </a:r>
            <a:br>
              <a:rPr lang="fr-FR" sz="4000" dirty="0">
                <a:latin typeface="Arial Narrow" panose="020B0606020202030204" pitchFamily="34" charset="0"/>
              </a:rPr>
            </a:br>
            <a:br>
              <a:rPr lang="fr-FR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fr-FR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6513" y="457200"/>
            <a:ext cx="747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fr-FR" sz="4400" b="1" dirty="0">
                <a:solidFill>
                  <a:srgbClr val="00B0F0"/>
                </a:solidFill>
              </a:rPr>
              <a:t>INTERET</a:t>
            </a:r>
            <a:endParaRPr lang="fr-FR" sz="4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92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251" y="138545"/>
            <a:ext cx="11891749" cy="6151419"/>
          </a:xfrm>
        </p:spPr>
        <p:txBody>
          <a:bodyPr>
            <a:normAutofit/>
          </a:bodyPr>
          <a:lstStyle/>
          <a:p>
            <a:r>
              <a:rPr lang="fr-FR" dirty="0"/>
              <a:t>                        </a:t>
            </a:r>
            <a:r>
              <a:rPr lang="fr-FR" dirty="0">
                <a:solidFill>
                  <a:srgbClr val="00B0F0"/>
                </a:solidFill>
              </a:rPr>
              <a:t>EVELUATION FORMATIVE</a:t>
            </a:r>
            <a:br>
              <a:rPr lang="fr-FR" dirty="0">
                <a:solidFill>
                  <a:srgbClr val="00B0F0"/>
                </a:solidFill>
              </a:rPr>
            </a:br>
            <a:br>
              <a:rPr lang="fr-FR" dirty="0">
                <a:solidFill>
                  <a:srgbClr val="00B0F0"/>
                </a:solidFill>
              </a:rPr>
            </a:br>
            <a:r>
              <a:rPr lang="fr-FR" dirty="0"/>
              <a:t>EXERCICE 1 </a:t>
            </a:r>
            <a:br>
              <a:rPr lang="fr-FR" dirty="0"/>
            </a:br>
            <a:br>
              <a:rPr lang="fr-FR" dirty="0"/>
            </a:br>
            <a:r>
              <a:rPr lang="fr-FR" spc="300" dirty="0">
                <a:solidFill>
                  <a:srgbClr val="FF3300"/>
                </a:solidFill>
              </a:rPr>
              <a:t>Répondre par vrai=(</a:t>
            </a:r>
            <a:r>
              <a:rPr lang="fr-FR" spc="300" dirty="0"/>
              <a:t>A</a:t>
            </a:r>
            <a:r>
              <a:rPr lang="fr-FR" spc="300" dirty="0">
                <a:solidFill>
                  <a:srgbClr val="FF3300"/>
                </a:solidFill>
              </a:rPr>
              <a:t>) ou Faux=(</a:t>
            </a:r>
            <a:r>
              <a:rPr lang="fr-FR" spc="300" dirty="0"/>
              <a:t>B</a:t>
            </a:r>
            <a:r>
              <a:rPr lang="fr-FR" spc="300" dirty="0">
                <a:solidFill>
                  <a:srgbClr val="FF3300"/>
                </a:solidFill>
              </a:rPr>
              <a:t>)</a:t>
            </a:r>
            <a:br>
              <a:rPr lang="fr-FR" spc="300" dirty="0">
                <a:solidFill>
                  <a:srgbClr val="FF3300"/>
                </a:solidFill>
              </a:rPr>
            </a:br>
            <a:br>
              <a:rPr lang="fr-FR" spc="300" dirty="0">
                <a:solidFill>
                  <a:srgbClr val="FF3300"/>
                </a:solidFill>
              </a:rPr>
            </a:br>
            <a:r>
              <a:rPr lang="fr-FR" spc="300" dirty="0"/>
              <a:t>la proposition suivante :</a:t>
            </a:r>
            <a:br>
              <a:rPr lang="fr-FR" dirty="0"/>
            </a:br>
            <a:r>
              <a:rPr lang="fr-FR" dirty="0"/>
              <a:t>-</a:t>
            </a:r>
            <a:r>
              <a:rPr lang="fr-FR" spc="300" dirty="0"/>
              <a:t>Le seul intérêt des soins essentiels est avant tout la réduction de la mortalité néonatale</a:t>
            </a:r>
            <a:br>
              <a:rPr lang="fr-FR" spc="300" dirty="0"/>
            </a:br>
            <a:r>
              <a:rPr lang="fr-FR" spc="300" dirty="0"/>
              <a:t> </a:t>
            </a:r>
            <a:br>
              <a:rPr lang="fr-FR" spc="300" dirty="0"/>
            </a:br>
            <a:r>
              <a:rPr lang="fr-FR" dirty="0"/>
              <a:t>REPONSE  =</a:t>
            </a:r>
            <a:endParaRPr lang="fr-FR" spc="300" dirty="0"/>
          </a:p>
        </p:txBody>
      </p:sp>
      <p:sp>
        <p:nvSpPr>
          <p:cNvPr id="4" name="Rectangle 3"/>
          <p:cNvSpPr/>
          <p:nvPr/>
        </p:nvSpPr>
        <p:spPr>
          <a:xfrm>
            <a:off x="3316406" y="4586869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88148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836" y="773721"/>
            <a:ext cx="11804073" cy="5640933"/>
          </a:xfrm>
        </p:spPr>
        <p:txBody>
          <a:bodyPr anchor="t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sz="4900" dirty="0">
                <a:solidFill>
                  <a:srgbClr val="00B0F0"/>
                </a:solidFill>
              </a:rPr>
              <a:t>EVELUATION FORMATIVE</a:t>
            </a:r>
            <a:br>
              <a:rPr lang="fr-FR" dirty="0">
                <a:solidFill>
                  <a:srgbClr val="00B0F0"/>
                </a:solidFill>
              </a:rPr>
            </a:br>
            <a:br>
              <a:rPr lang="fr-FR" dirty="0"/>
            </a:br>
            <a:r>
              <a:rPr lang="fr-FR" sz="3600" dirty="0"/>
              <a:t>EXERCICE2</a:t>
            </a:r>
            <a:br>
              <a:rPr lang="fr-FR" sz="3600" dirty="0"/>
            </a:br>
            <a:r>
              <a:rPr lang="fr-FR" sz="3600" spc="300" dirty="0">
                <a:solidFill>
                  <a:srgbClr val="FF3300"/>
                </a:solidFill>
              </a:rPr>
              <a:t>Répondre par vrai=(A) ou Faux=(B)</a:t>
            </a:r>
            <a:br>
              <a:rPr lang="fr-FR" sz="3600" spc="300" dirty="0">
                <a:solidFill>
                  <a:srgbClr val="FF3300"/>
                </a:solidFill>
              </a:rPr>
            </a:br>
            <a:br>
              <a:rPr lang="fr-FR" sz="3600" dirty="0"/>
            </a:br>
            <a:r>
              <a:rPr lang="fr-FR" sz="3600" dirty="0"/>
              <a:t>L</a:t>
            </a:r>
            <a:r>
              <a:rPr lang="fr-FR" sz="3600" spc="300" dirty="0"/>
              <a:t>es soins essentiels s’appliquent même à l’enfant qui est encore dans le ventre de sa mère</a:t>
            </a:r>
            <a:br>
              <a:rPr lang="fr-FR" sz="3600" spc="300" dirty="0"/>
            </a:br>
            <a:br>
              <a:rPr lang="fr-FR" sz="3600" spc="300" dirty="0"/>
            </a:br>
            <a:r>
              <a:rPr lang="fr-FR" sz="3600" spc="300" dirty="0"/>
              <a:t>REPONSE:</a:t>
            </a:r>
            <a:br>
              <a:rPr lang="fr-FR" spc="300" dirty="0"/>
            </a:br>
            <a:br>
              <a:rPr lang="fr-FR" spc="300" dirty="0"/>
            </a:br>
            <a:br>
              <a:rPr lang="fr-FR" spc="300" dirty="0"/>
            </a:br>
            <a:br>
              <a:rPr lang="fr-FR" spc="300" dirty="0"/>
            </a:b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191302" y="5305878"/>
            <a:ext cx="873456" cy="6414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65007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1515</TotalTime>
  <Words>1208</Words>
  <Application>Microsoft Office PowerPoint</Application>
  <PresentationFormat>Grand écran</PresentationFormat>
  <Paragraphs>80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Arial Narrow</vt:lpstr>
      <vt:lpstr>Comic Sans MS</vt:lpstr>
      <vt:lpstr>Times New Roman</vt:lpstr>
      <vt:lpstr>Wingdings</vt:lpstr>
      <vt:lpstr>Thème Office</vt:lpstr>
      <vt:lpstr>  SOINS AUX NOUVEAU-NES  LICENCE1 INF./SF/MTC, SEMESTRE2. </vt:lpstr>
      <vt:lpstr>                                                     SOINS ESSENTIELS AUX NOUVEAU-NÉS</vt:lpstr>
      <vt:lpstr>Présentation PowerPoint</vt:lpstr>
      <vt:lpstr>   PLAN</vt:lpstr>
      <vt:lpstr>INTRODUCTION </vt:lpstr>
      <vt:lpstr>DEFINITION </vt:lpstr>
      <vt:lpstr> – Réduire la mortalité néonatale;  – Réduire la morbidité et la mortalité maternelles.  </vt:lpstr>
      <vt:lpstr>                        EVELUATION FORMATIVE  EXERCICE 1   Répondre par vrai=(A) ou Faux=(B)  la proposition suivante : -Le seul intérêt des soins essentiels est avant tout la réduction de la mortalité néonatale   REPONSE  =</vt:lpstr>
      <vt:lpstr>EVELUATION FORMATIVE  EXERCICE2 Répondre par vrai=(A) ou Faux=(B)  Les soins essentiels s’appliquent même à l’enfant qui est encore dans le ventre de sa mère  REPONSE:    </vt:lpstr>
      <vt:lpstr>    II. ACCUEIL DU NOUVEAU-NÉ1/2 Disposition de l’agent de santé -Porter une blouse propre ; -Avoir les ongles coupés,  -Protéger les cheveux;  -Oter les bijoux ;  -Porter un cache-nez ;  </vt:lpstr>
      <vt:lpstr>   II. ACCUEIL DU NOUVEAU-NÉ2/2</vt:lpstr>
      <vt:lpstr>                                          III. MATERIEL1/2   - Linge propre, sec et chaud ;   - Clamp de Barr ou fil de ligature stérile ;   - Bonnet ;   -Thermomètre ;   - Vitamine K1 ;   -Collyre antiseptique ;           </vt:lpstr>
      <vt:lpstr>                                  III.MATERIEL 2/2           -Coton hydrophile ;    -Alcool à 600 ;    -Plateau stérile.    - Pèse bébé ;    - Bracelet d’identification ;   -Toise horizontale ;   -Mètre ruban ;      </vt:lpstr>
      <vt:lpstr>     EVALUATION FORMATIVE</vt:lpstr>
      <vt:lpstr>        IV.TECHNIQUE DE SOINS 1/5    -Se laver les mains à l’eau et au savon ;    -Essuyer les mains avec la serviette jetable ;    -Porter une paire de gants stériles ;    -Se faire aider en équipe ;     </vt:lpstr>
      <vt:lpstr>     IV.TECHNIQUE DE SOINS 2/5 0-1 MINUTE DE VIE :  -Vérifier la respiration du nouveau-né ; -Sécher, chauffer le nouveau-né  ; -Placer le sur le ventre de sa mère ; -Couvrir le nouveau-né  ; -Porter le bonnet au nouveau-né ;  </vt:lpstr>
      <vt:lpstr>        IV.TECHNIQUE DE SOINS 3/5  1-60 MINUTES DE VIE :  nouveau-né sur ventre de sa mère ; Ligature-section du cordon ombilical ; Température du nouveau-né toutes les 15mn ;  CCC sur l’importance de la mise au sein précoce ; Aider à  la mise au sein entre 30 et 60 mn de vie  </vt:lpstr>
      <vt:lpstr>       IV.TECHNIQUE DE SOINS 4/5  60-90 MINUTES DE VIE:       -Examiner le nouveau-né       -Administrer 1mg de vitamine K1(pds≥1500g)     -Instiller 2 gouttes de collyre   </vt:lpstr>
      <vt:lpstr>       IV.TECHNIQUE DE SOINS 5/5 APRÈS LES SOINS Remettre le nouveau-né à sa mère ;  Laver, rincer, sécher et ranger le matériel ;  Oter les gants et laver les mains encore ; Noter le soin dans le dossier ;   Faire la communication pour le changement    social et comportemental à la mère (CCSC). </vt:lpstr>
      <vt:lpstr>                         CONCLUSION1/2 Les soins essentiels améliorent la survie du nouveau-né  mais insuffisamment réalisés par les Infirmiers et les Sage-Femmes dans les services de soins de santé .   </vt:lpstr>
      <vt:lpstr>                                       CONCLUSION 2/2 La réalisation des soins essentiels du nouveau-né  s’impose à tous les professionnels de santé  pour la réduction de la  morbidité et la mortalité néonatale  maternelle et infantile.  </vt:lpstr>
      <vt:lpstr>MERCI POUR VOTRE    AIMABLE ATTENTION</vt:lpstr>
      <vt:lpstr>                                                                                                                        III.MATERIEL -Vitamine K1 ; -Collyre antiseptique ;      -Toise horizontale ; -Mètre ruban ;           </vt:lpstr>
      <vt:lpstr>         DEFINITION </vt:lpstr>
      <vt:lpstr>INTRODUCTION 1/2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NANSE épse FE Gnénéssia Jeanne</cp:lastModifiedBy>
  <cp:revision>215</cp:revision>
  <dcterms:created xsi:type="dcterms:W3CDTF">2018-07-17T00:49:38Z</dcterms:created>
  <dcterms:modified xsi:type="dcterms:W3CDTF">2023-06-26T02:01:12Z</dcterms:modified>
</cp:coreProperties>
</file>