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06"/>
  </p:notesMasterIdLst>
  <p:sldIdLst>
    <p:sldId id="563" r:id="rId2"/>
    <p:sldId id="561" r:id="rId3"/>
    <p:sldId id="258" r:id="rId4"/>
    <p:sldId id="265" r:id="rId5"/>
    <p:sldId id="443" r:id="rId6"/>
    <p:sldId id="449" r:id="rId7"/>
    <p:sldId id="450" r:id="rId8"/>
    <p:sldId id="531" r:id="rId9"/>
    <p:sldId id="451" r:id="rId10"/>
    <p:sldId id="452" r:id="rId11"/>
    <p:sldId id="585" r:id="rId12"/>
    <p:sldId id="453" r:id="rId13"/>
    <p:sldId id="565" r:id="rId14"/>
    <p:sldId id="454" r:id="rId15"/>
    <p:sldId id="463" r:id="rId16"/>
    <p:sldId id="464" r:id="rId17"/>
    <p:sldId id="466" r:id="rId18"/>
    <p:sldId id="467" r:id="rId19"/>
    <p:sldId id="533" r:id="rId20"/>
    <p:sldId id="468" r:id="rId21"/>
    <p:sldId id="469" r:id="rId22"/>
    <p:sldId id="470" r:id="rId23"/>
    <p:sldId id="471" r:id="rId24"/>
    <p:sldId id="472" r:id="rId25"/>
    <p:sldId id="535" r:id="rId26"/>
    <p:sldId id="473" r:id="rId27"/>
    <p:sldId id="474" r:id="rId28"/>
    <p:sldId id="479" r:id="rId29"/>
    <p:sldId id="586" r:id="rId30"/>
    <p:sldId id="587" r:id="rId31"/>
    <p:sldId id="588" r:id="rId32"/>
    <p:sldId id="589" r:id="rId33"/>
    <p:sldId id="590" r:id="rId34"/>
    <p:sldId id="591" r:id="rId35"/>
    <p:sldId id="475" r:id="rId36"/>
    <p:sldId id="476" r:id="rId37"/>
    <p:sldId id="480" r:id="rId38"/>
    <p:sldId id="481" r:id="rId39"/>
    <p:sldId id="482" r:id="rId40"/>
    <p:sldId id="483" r:id="rId41"/>
    <p:sldId id="484" r:id="rId42"/>
    <p:sldId id="485" r:id="rId43"/>
    <p:sldId id="486" r:id="rId44"/>
    <p:sldId id="487" r:id="rId45"/>
    <p:sldId id="488" r:id="rId46"/>
    <p:sldId id="492" r:id="rId47"/>
    <p:sldId id="489" r:id="rId48"/>
    <p:sldId id="490" r:id="rId49"/>
    <p:sldId id="493" r:id="rId50"/>
    <p:sldId id="536" r:id="rId51"/>
    <p:sldId id="539" r:id="rId52"/>
    <p:sldId id="538" r:id="rId53"/>
    <p:sldId id="541" r:id="rId54"/>
    <p:sldId id="543" r:id="rId55"/>
    <p:sldId id="544" r:id="rId56"/>
    <p:sldId id="545" r:id="rId57"/>
    <p:sldId id="546" r:id="rId58"/>
    <p:sldId id="547" r:id="rId59"/>
    <p:sldId id="548" r:id="rId60"/>
    <p:sldId id="549" r:id="rId61"/>
    <p:sldId id="552" r:id="rId62"/>
    <p:sldId id="553" r:id="rId63"/>
    <p:sldId id="555" r:id="rId64"/>
    <p:sldId id="556" r:id="rId65"/>
    <p:sldId id="579" r:id="rId66"/>
    <p:sldId id="569" r:id="rId67"/>
    <p:sldId id="575" r:id="rId68"/>
    <p:sldId id="557" r:id="rId69"/>
    <p:sldId id="582" r:id="rId70"/>
    <p:sldId id="583" r:id="rId71"/>
    <p:sldId id="584" r:id="rId72"/>
    <p:sldId id="494" r:id="rId73"/>
    <p:sldId id="495" r:id="rId74"/>
    <p:sldId id="496" r:id="rId75"/>
    <p:sldId id="497" r:id="rId76"/>
    <p:sldId id="498" r:id="rId77"/>
    <p:sldId id="499" r:id="rId78"/>
    <p:sldId id="500" r:id="rId79"/>
    <p:sldId id="501" r:id="rId80"/>
    <p:sldId id="502" r:id="rId81"/>
    <p:sldId id="503" r:id="rId82"/>
    <p:sldId id="504" r:id="rId83"/>
    <p:sldId id="505" r:id="rId84"/>
    <p:sldId id="506" r:id="rId85"/>
    <p:sldId id="507" r:id="rId86"/>
    <p:sldId id="508" r:id="rId87"/>
    <p:sldId id="509" r:id="rId88"/>
    <p:sldId id="592" r:id="rId89"/>
    <p:sldId id="593" r:id="rId90"/>
    <p:sldId id="594" r:id="rId91"/>
    <p:sldId id="597" r:id="rId92"/>
    <p:sldId id="595" r:id="rId93"/>
    <p:sldId id="596" r:id="rId94"/>
    <p:sldId id="598" r:id="rId95"/>
    <p:sldId id="607" r:id="rId96"/>
    <p:sldId id="608" r:id="rId97"/>
    <p:sldId id="599" r:id="rId98"/>
    <p:sldId id="600" r:id="rId99"/>
    <p:sldId id="601" r:id="rId100"/>
    <p:sldId id="602" r:id="rId101"/>
    <p:sldId id="603" r:id="rId102"/>
    <p:sldId id="604" r:id="rId103"/>
    <p:sldId id="605" r:id="rId104"/>
    <p:sldId id="606" r:id="rId10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320"/>
    <a:srgbClr val="FFCCCC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6" autoAdjust="0"/>
    <p:restoredTop sz="86924" autoAdjust="0"/>
  </p:normalViewPr>
  <p:slideViewPr>
    <p:cSldViewPr snapToGrid="0">
      <p:cViewPr varScale="1">
        <p:scale>
          <a:sx n="59" d="100"/>
          <a:sy n="59" d="100"/>
        </p:scale>
        <p:origin x="9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commentAuthors" Target="commentAuthor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3F2C5-BE82-4703-BBA1-4D9DEB5386AA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DE0EC-EC61-4EF6-A3C9-E07DFDF3F0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181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 effet, il est fréquent de rencontrer des cas qui présentent des caractéristiques intermédiaires ou qui sont souvent difficiles à classer dans l'une ou l'autre catégorie.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Ils sont qualifiés de kwashiorkor avec marasme.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Ceci ne doit pas troubler, outre mesure, car le traitement est le même et chaque malade doit être soigné en tant qu'individu selon les signes cliniques qu'il présente.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DE0EC-EC61-4EF6-A3C9-E07DFDF3F07F}" type="slidenum">
              <a:rPr lang="fr-FR" smtClean="0"/>
              <a:t>94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287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DE0EC-EC61-4EF6-A3C9-E07DFDF3F07F}" type="slidenum">
              <a:rPr lang="fr-FR" smtClean="0"/>
              <a:t>97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707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DE0EC-EC61-4EF6-A3C9-E07DFDF3F07F}" type="slidenum">
              <a:rPr lang="fr-FR" smtClean="0"/>
              <a:t>104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19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29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481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364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2301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35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BA17-1C95-42A4-A974-3FB13C116A8E}" type="datetimeFigureOut">
              <a:rPr lang="fr-FR" smtClean="0"/>
              <a:pPr/>
              <a:t>13/08/2024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A0FA7-7CBB-451C-83CD-F2A357A860A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505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8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01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791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27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82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53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44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883687-0EF3-7CC3-FD51-34C2AC9D7319}"/>
              </a:ext>
            </a:extLst>
          </p:cNvPr>
          <p:cNvSpPr txBox="1"/>
          <p:nvPr userDrawn="1"/>
        </p:nvSpPr>
        <p:spPr>
          <a:xfrm>
            <a:off x="-2068" y="6628503"/>
            <a:ext cx="12204000" cy="252000"/>
          </a:xfrm>
          <a:prstGeom prst="rect">
            <a:avLst/>
          </a:prstGeom>
          <a:solidFill>
            <a:srgbClr val="00B050"/>
          </a:solidFill>
          <a:ln w="12700" cmpd="sng">
            <a:solidFill>
              <a:srgbClr val="00B050"/>
            </a:solidFill>
          </a:ln>
        </p:spPr>
        <p:txBody>
          <a:bodyPr wrap="square" tIns="0" bIns="0" rtlCol="0" anchor="b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bg1"/>
              </a:solidFill>
              <a:latin typeface="Arial Black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err="1">
                <a:solidFill>
                  <a:schemeClr val="bg1"/>
                </a:solidFill>
                <a:latin typeface="Arial Black" pitchFamily="34" charset="0"/>
              </a:rPr>
              <a:t>Blvd</a:t>
            </a: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 de Marseille, 18 BP 720 Abidjan 18, Tel.: (225) 21005660 / 21001906 – Email: info@infas.ci – site web: www.infas.ci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B8459A1-971B-4663-8BEB-01640FE7D965}"/>
              </a:ext>
            </a:extLst>
          </p:cNvPr>
          <p:cNvSpPr txBox="1"/>
          <p:nvPr userDrawn="1"/>
        </p:nvSpPr>
        <p:spPr>
          <a:xfrm>
            <a:off x="0" y="6274189"/>
            <a:ext cx="12192000" cy="307777"/>
          </a:xfrm>
          <a:prstGeom prst="rect">
            <a:avLst/>
          </a:prstGeom>
          <a:solidFill>
            <a:srgbClr val="EC7320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INSTITUT NATIONAL DE FORMATION DES AGENTS DE SANTE - INFAS </a:t>
            </a:r>
          </a:p>
        </p:txBody>
      </p:sp>
      <p:pic>
        <p:nvPicPr>
          <p:cNvPr id="9" name="Image 8" descr="b">
            <a:extLst>
              <a:ext uri="{FF2B5EF4-FFF2-40B4-BE49-F238E27FC236}">
                <a16:creationId xmlns:a16="http://schemas.microsoft.com/office/drawing/2014/main" id="{2C27C0E7-BF02-27D4-946C-305135B4E5A6}"/>
              </a:ext>
            </a:extLst>
          </p:cNvPr>
          <p:cNvPicPr/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4068" y="20791"/>
            <a:ext cx="928467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logo mshp&quot;">
            <a:extLst>
              <a:ext uri="{FF2B5EF4-FFF2-40B4-BE49-F238E27FC236}">
                <a16:creationId xmlns:a16="http://schemas.microsoft.com/office/drawing/2014/main" id="{C4EFB4BD-2267-A241-5A45-88FEAFF4E111}"/>
              </a:ext>
            </a:extLst>
          </p:cNvPr>
          <p:cNvPicPr/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029070" y="33240"/>
            <a:ext cx="1148861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879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51" r:id="rId13"/>
    <p:sldLayoutId id="214748365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032" y="0"/>
            <a:ext cx="2700918" cy="2438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71" y="0"/>
            <a:ext cx="2363184" cy="2438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776" y="0"/>
            <a:ext cx="2505423" cy="24383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38398"/>
            <a:ext cx="2166206" cy="204511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904" y="2438397"/>
            <a:ext cx="2794000" cy="20451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20" y="0"/>
            <a:ext cx="2570479" cy="243839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82" y="2438396"/>
            <a:ext cx="5612417" cy="380017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83507"/>
            <a:ext cx="6579581" cy="17550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886"/>
            <a:ext cx="1970711" cy="2413509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0" y="2308427"/>
            <a:ext cx="1847800" cy="217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32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515978"/>
          </a:xfrm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PÉRIODE D’INTRODUCTION DE L’ALIMENT DE COMPLÉMENT</a:t>
            </a:r>
            <a:br>
              <a:rPr lang="fr-CA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515978"/>
            <a:ext cx="12192000" cy="534202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Dès 6 mois;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Continuer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l’allaitement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 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l’Alimentation de Remplacement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(substituts du lait maternel); jusqu’à deux (2) deux ans voire plus</a:t>
            </a:r>
          </a:p>
          <a:p>
            <a:pPr marL="0" indent="0">
              <a:lnSpc>
                <a:spcPct val="150000"/>
              </a:lnSpc>
              <a:buNone/>
            </a:pPr>
            <a:endParaRPr lang="fr-FR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27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0B9AE131-CB54-FAE5-55DE-11E864D38C85}"/>
              </a:ext>
            </a:extLst>
          </p:cNvPr>
          <p:cNvSpPr txBox="1"/>
          <p:nvPr/>
        </p:nvSpPr>
        <p:spPr>
          <a:xfrm>
            <a:off x="887104" y="286603"/>
            <a:ext cx="10276765" cy="5874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ts val="1800"/>
              </a:spcBef>
              <a:spcAft>
                <a:spcPts val="400"/>
              </a:spcAft>
              <a:buFont typeface="+mj-lt"/>
              <a:buAutoNum type="arabicPeriod"/>
            </a:pPr>
            <a:r>
              <a:rPr lang="fr-FR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Détermination des indices nutritionnels</a:t>
            </a:r>
            <a:endParaRPr lang="fr-FR" sz="6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/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r>
              <a:rPr lang="fr-FR" sz="3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4.1.1. Indice poids – âge (P / A) </a:t>
            </a: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fr-FR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­"/>
            </a:pP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Enfant de 0 à 6 mois : Poids pour Age (P/A)</a:t>
            </a:r>
            <a:endParaRPr lang="fr-FR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­"/>
            </a:pP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reflète en même temps P/T et T/A ; on parle de dénutrition : Emaciation et retard de croissance</a:t>
            </a:r>
            <a:endParaRPr lang="fr-FR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r>
              <a:rPr lang="fr-FR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4.1.2. Indice Poids- taille (P/T)</a:t>
            </a:r>
            <a:endParaRPr lang="fr-FR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­"/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Enfant de 6 à 59 mois : PB et Poids pour Taille (P/T)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­"/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Chez les enfants de 6 à 59 mois, le rapport Poids pour taille (P/T) est d’une importance significative.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Courier New" panose="02070309020205020404" pitchFamily="49" charset="0"/>
              <a:buChar char="­"/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reflète les pertes ou gain de poids récents quel que soit l’âge : amaigrissement ou émaciation.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2934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2B57A58-AD30-EFA4-BA18-63DE81ED80C3}"/>
              </a:ext>
            </a:extLst>
          </p:cNvPr>
          <p:cNvSpPr txBox="1"/>
          <p:nvPr/>
        </p:nvSpPr>
        <p:spPr>
          <a:xfrm>
            <a:off x="846161" y="96949"/>
            <a:ext cx="10358651" cy="2317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</a:pPr>
            <a:r>
              <a:rPr lang="fr-FR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4.1.3. La mesure du périmètre brachial :</a:t>
            </a:r>
            <a:endParaRPr lang="fr-FR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­"/>
            </a:pP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PB est une mesure et un indice nutritionnel. </a:t>
            </a:r>
            <a:endParaRPr lang="fr-FR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­"/>
            </a:pPr>
            <a:r>
              <a:rPr lang="fr-FR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classification de l’état nutritionnel en fonction de cet indice se fait selon le tableau ci-dessous </a:t>
            </a: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B2DF9B4-5AE4-637F-F4EE-E5E613FD1D06}"/>
              </a:ext>
            </a:extLst>
          </p:cNvPr>
          <p:cNvSpPr txBox="1"/>
          <p:nvPr/>
        </p:nvSpPr>
        <p:spPr>
          <a:xfrm>
            <a:off x="368490" y="2511188"/>
            <a:ext cx="10167581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Tableau III : Etat nutritionnel en fonction du PB chez l’enfant de l’enfant de 0 à 59 mois et les femmes enceintes ou allaitantes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71B305C6-9513-C6E1-812C-1683D93FB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153722"/>
              </p:ext>
            </p:extLst>
          </p:nvPr>
        </p:nvGraphicFramePr>
        <p:xfrm>
          <a:off x="183053" y="3161600"/>
          <a:ext cx="11640457" cy="28649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4323">
                  <a:extLst>
                    <a:ext uri="{9D8B030D-6E8A-4147-A177-3AD203B41FA5}">
                      <a16:colId xmlns:a16="http://schemas.microsoft.com/office/drawing/2014/main" val="877843721"/>
                    </a:ext>
                  </a:extLst>
                </a:gridCol>
                <a:gridCol w="3350506">
                  <a:extLst>
                    <a:ext uri="{9D8B030D-6E8A-4147-A177-3AD203B41FA5}">
                      <a16:colId xmlns:a16="http://schemas.microsoft.com/office/drawing/2014/main" val="191031368"/>
                    </a:ext>
                  </a:extLst>
                </a:gridCol>
                <a:gridCol w="3444742">
                  <a:extLst>
                    <a:ext uri="{9D8B030D-6E8A-4147-A177-3AD203B41FA5}">
                      <a16:colId xmlns:a16="http://schemas.microsoft.com/office/drawing/2014/main" val="2689832391"/>
                    </a:ext>
                  </a:extLst>
                </a:gridCol>
                <a:gridCol w="2530886">
                  <a:extLst>
                    <a:ext uri="{9D8B030D-6E8A-4147-A177-3AD203B41FA5}">
                      <a16:colId xmlns:a16="http://schemas.microsoft.com/office/drawing/2014/main" val="2728182122"/>
                    </a:ext>
                  </a:extLst>
                </a:gridCol>
              </a:tblGrid>
              <a:tr h="491926">
                <a:tc gridSpan="2">
                  <a:txBody>
                    <a:bodyPr/>
                    <a:lstStyle/>
                    <a:p>
                      <a:pPr marL="63500"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PB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3500" algn="ctr">
                        <a:lnSpc>
                          <a:spcPct val="150000"/>
                        </a:lnSpc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63500" algn="ctr">
                        <a:lnSpc>
                          <a:spcPct val="150000"/>
                        </a:lnSpc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Interprétation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00" indent="0" algn="l">
                        <a:lnSpc>
                          <a:spcPct val="150000"/>
                        </a:lnSpc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Couleur sur la bande de Shakir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251426"/>
                  </a:ext>
                </a:extLst>
              </a:tr>
              <a:tr h="2341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CI" sz="1800" dirty="0">
                          <a:solidFill>
                            <a:schemeClr val="tx1"/>
                          </a:solidFill>
                          <a:effectLst/>
                        </a:rPr>
                        <a:t>6 – 59 mois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50000"/>
                        </a:lnSpc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</a:rPr>
                        <a:t>Femmes enceintes ou allaitantes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5524396"/>
                  </a:ext>
                </a:extLst>
              </a:tr>
              <a:tr h="736748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</a:rPr>
                        <a:t>&lt; 115 mm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&lt; 185 mm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Malnutrition aigüe sévère (MAS)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55894"/>
                  </a:ext>
                </a:extLst>
              </a:tr>
              <a:tr h="522514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</a:rPr>
                        <a:t>≥ 115 &lt; 125 mm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=185 et &lt; 230 mm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</a:rPr>
                        <a:t>Malnutrition aigüe modérée (MAM)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6295158"/>
                  </a:ext>
                </a:extLst>
              </a:tr>
              <a:tr h="658495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</a:rPr>
                        <a:t>&gt; 125 mm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≥ 230 mm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</a:rPr>
                        <a:t>Etat nutritionnel normal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  <a:highlight>
                            <a:srgbClr val="00B050"/>
                          </a:highlight>
                        </a:rPr>
                        <a:t> 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highlight>
                          <a:srgbClr val="00B05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22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92566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08A41104-CEF8-D1C8-C764-C483677ED43C}"/>
              </a:ext>
            </a:extLst>
          </p:cNvPr>
          <p:cNvSpPr txBox="1"/>
          <p:nvPr/>
        </p:nvSpPr>
        <p:spPr>
          <a:xfrm>
            <a:off x="319315" y="696686"/>
            <a:ext cx="11088914" cy="4921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r-FR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NB</a:t>
            </a: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: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 enfants malnutris présentant des œdèmes doivent être considérés </a:t>
            </a:r>
            <a:r>
              <a:rPr lang="fr-FR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sévèrement malnutris</a:t>
            </a: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quel que soit leur poids. 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fr-FR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 </a:t>
            </a: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avec complications et amaigrissement visible et sévère (voir livret de tableaux PCIMNE).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Il faut toujours évaluer l’état nutritionnel de la femme allaitante qui vient avec son enfant en consultation.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fr-FR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fr-FR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4.1.4. Indice Masse Corporelle pour âge (ICM)</a:t>
            </a:r>
            <a:endParaRPr lang="fr-FR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Chez les enfants et adolescents de 5 à 18 ans, on utilise l’indice de masse corporelle pour l’âge (IMC /Age). 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fr-FR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L’IMC pour âge s’interprète selon la valeur du z-score (abaque ou le disque</a:t>
            </a: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fr-F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92373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9A4A7CEB-28AD-BAE1-A8E8-0C9321B31B27}"/>
              </a:ext>
            </a:extLst>
          </p:cNvPr>
          <p:cNvSpPr txBox="1"/>
          <p:nvPr/>
        </p:nvSpPr>
        <p:spPr>
          <a:xfrm>
            <a:off x="2177142" y="0"/>
            <a:ext cx="6081486" cy="376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Tableau IV : Etat nutritionnel en fonction de l’IMC-pour-âge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CFA61AAC-790F-F469-B2E6-55009CFB8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998734"/>
              </p:ext>
            </p:extLst>
          </p:nvPr>
        </p:nvGraphicFramePr>
        <p:xfrm>
          <a:off x="580571" y="986433"/>
          <a:ext cx="11030857" cy="35929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5378">
                  <a:extLst>
                    <a:ext uri="{9D8B030D-6E8A-4147-A177-3AD203B41FA5}">
                      <a16:colId xmlns:a16="http://schemas.microsoft.com/office/drawing/2014/main" val="3359310226"/>
                    </a:ext>
                  </a:extLst>
                </a:gridCol>
                <a:gridCol w="6775479">
                  <a:extLst>
                    <a:ext uri="{9D8B030D-6E8A-4147-A177-3AD203B41FA5}">
                      <a16:colId xmlns:a16="http://schemas.microsoft.com/office/drawing/2014/main" val="4001378514"/>
                    </a:ext>
                  </a:extLst>
                </a:gridCol>
              </a:tblGrid>
              <a:tr h="587918">
                <a:tc>
                  <a:txBody>
                    <a:bodyPr/>
                    <a:lstStyle/>
                    <a:p>
                      <a:pPr marL="76200" algn="ctr">
                        <a:lnSpc>
                          <a:spcPct val="150000"/>
                        </a:lnSpc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  <a:highlight>
                            <a:srgbClr val="D9D9D9"/>
                          </a:highlight>
                        </a:rPr>
                        <a:t>Z-score</a:t>
                      </a:r>
                      <a:endParaRPr lang="fr-FR" sz="3600" dirty="0">
                        <a:solidFill>
                          <a:schemeClr val="tx1"/>
                        </a:solidFill>
                        <a:effectLst/>
                        <a:highlight>
                          <a:srgbClr val="D9D9D9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50000"/>
                        </a:lnSpc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  <a:highlight>
                            <a:srgbClr val="D9D9D9"/>
                          </a:highlight>
                        </a:rPr>
                        <a:t>Etat nutritionnel</a:t>
                      </a:r>
                      <a:endParaRPr lang="fr-FR" sz="3600" dirty="0">
                        <a:solidFill>
                          <a:schemeClr val="tx1"/>
                        </a:solidFill>
                        <a:effectLst/>
                        <a:highlight>
                          <a:srgbClr val="D9D9D9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423254"/>
                  </a:ext>
                </a:extLst>
              </a:tr>
              <a:tr h="587918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&lt; –3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Malnutrition aigüe sévère (MAS)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338176"/>
                  </a:ext>
                </a:extLst>
              </a:tr>
              <a:tr h="587918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≥ –3 à –2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Malnutrition aigüe modérée (MAM)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529864"/>
                  </a:ext>
                </a:extLst>
              </a:tr>
              <a:tr h="587918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≥ –2 à +1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  <a:highlight>
                            <a:srgbClr val="00B050"/>
                          </a:highlight>
                        </a:rPr>
                        <a:t>Etat nutritionnel normal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highlight>
                          <a:srgbClr val="00B05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701534"/>
                  </a:ext>
                </a:extLst>
              </a:tr>
              <a:tr h="587918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≥ +1 à &lt; +2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Surpoids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590084"/>
                  </a:ext>
                </a:extLst>
              </a:tr>
              <a:tr h="587918">
                <a:tc>
                  <a:txBody>
                    <a:bodyPr/>
                    <a:lstStyle/>
                    <a:p>
                      <a:pPr marL="762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≥ + 2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Obésité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416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57539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2C2E4DB-4342-5738-8725-ED0D094E0A36}"/>
              </a:ext>
            </a:extLst>
          </p:cNvPr>
          <p:cNvSpPr txBox="1"/>
          <p:nvPr/>
        </p:nvSpPr>
        <p:spPr>
          <a:xfrm>
            <a:off x="2097314" y="243130"/>
            <a:ext cx="6110514" cy="703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tabLst>
                <a:tab pos="2186940" algn="l"/>
              </a:tabLst>
            </a:pPr>
            <a:r>
              <a:rPr lang="fr-F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Tableau V : Récapitulatif de la classification de l’état nutritionnel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151D37E0-3786-79F6-67AC-4CC035E6E0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232104"/>
              </p:ext>
            </p:extLst>
          </p:nvPr>
        </p:nvGraphicFramePr>
        <p:xfrm>
          <a:off x="145144" y="947041"/>
          <a:ext cx="11858170" cy="53767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2917">
                  <a:extLst>
                    <a:ext uri="{9D8B030D-6E8A-4147-A177-3AD203B41FA5}">
                      <a16:colId xmlns:a16="http://schemas.microsoft.com/office/drawing/2014/main" val="3488961352"/>
                    </a:ext>
                  </a:extLst>
                </a:gridCol>
                <a:gridCol w="2079985">
                  <a:extLst>
                    <a:ext uri="{9D8B030D-6E8A-4147-A177-3AD203B41FA5}">
                      <a16:colId xmlns:a16="http://schemas.microsoft.com/office/drawing/2014/main" val="1099980468"/>
                    </a:ext>
                  </a:extLst>
                </a:gridCol>
                <a:gridCol w="2403286">
                  <a:extLst>
                    <a:ext uri="{9D8B030D-6E8A-4147-A177-3AD203B41FA5}">
                      <a16:colId xmlns:a16="http://schemas.microsoft.com/office/drawing/2014/main" val="1557315084"/>
                    </a:ext>
                  </a:extLst>
                </a:gridCol>
                <a:gridCol w="2261982">
                  <a:extLst>
                    <a:ext uri="{9D8B030D-6E8A-4147-A177-3AD203B41FA5}">
                      <a16:colId xmlns:a16="http://schemas.microsoft.com/office/drawing/2014/main" val="4140532921"/>
                    </a:ext>
                  </a:extLst>
                </a:gridCol>
              </a:tblGrid>
              <a:tr h="464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DÉFINITIONS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highlight>
                          <a:srgbClr val="E7E6E6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INDICES OU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highlight>
                          <a:srgbClr val="E7E6E6"/>
                        </a:highlight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MESURES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highlight>
                          <a:srgbClr val="E7E6E6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MALNUTRITION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highlight>
                          <a:srgbClr val="E7E6E6"/>
                        </a:highlight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MODERÉE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  <a:highlight>
                          <a:srgbClr val="E7E6E6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  <a:highlight>
                            <a:srgbClr val="E7E6E6"/>
                          </a:highlight>
                        </a:rPr>
                        <a:t>MALNUTRITION SÉVÈRE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highlight>
                          <a:srgbClr val="E7E6E6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7809"/>
                  </a:ext>
                </a:extLst>
              </a:tr>
              <a:tr h="32700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RETARD DE CROISSANCE OU MALNUTRITION CHRONIQUE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highlight>
                          <a:srgbClr val="FF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976862"/>
                  </a:ext>
                </a:extLst>
              </a:tr>
              <a:tr h="3270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Taille inadéquate par rapport à l’âge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T/A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-3 ≤ z-score ˂-2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z- score ˂-3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889696"/>
                  </a:ext>
                </a:extLst>
              </a:tr>
              <a:tr h="32700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INSUFFISANCE PONDERALE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120203"/>
                  </a:ext>
                </a:extLst>
              </a:tr>
              <a:tr h="3270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Poids inadéquat par rapport à l’âge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P/A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-3 ≤ z-score ˂-2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z- score ˂-3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448322"/>
                  </a:ext>
                </a:extLst>
              </a:tr>
              <a:tr h="32700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highlight>
                            <a:srgbClr val="FFC000"/>
                          </a:highlight>
                        </a:rPr>
                        <a:t>ÉMACIATION OU MALNUTRTION AIGUE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highlight>
                          <a:srgbClr val="FFC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654554"/>
                  </a:ext>
                </a:extLst>
              </a:tr>
              <a:tr h="3270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Poids inadéquat par rapport à la taille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516255" algn="ctr"/>
                          <a:tab pos="904875" algn="l"/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	P/T	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-3 ≤ z-score ˂-2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z- score ˂-3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646956"/>
                  </a:ext>
                </a:extLst>
              </a:tr>
              <a:tr h="3270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Tissu musculaire et stock graisseux inadéquats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>
                          <a:solidFill>
                            <a:schemeClr val="tx1"/>
                          </a:solidFill>
                          <a:effectLst/>
                        </a:rPr>
                        <a:t>˂ 5ans ; PB (cm)</a:t>
                      </a:r>
                      <a:endParaRPr lang="fr-FR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>
                          <a:solidFill>
                            <a:schemeClr val="tx1"/>
                          </a:solidFill>
                          <a:effectLst/>
                        </a:rPr>
                        <a:t>11.5 ≤ PB ˂ 12.5</a:t>
                      </a:r>
                      <a:endParaRPr lang="fr-FR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˂11 ,5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675026"/>
                  </a:ext>
                </a:extLst>
              </a:tr>
              <a:tr h="670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Poids inadéquat par rapport à la taille et l’âge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>
                          <a:solidFill>
                            <a:schemeClr val="tx1"/>
                          </a:solidFill>
                          <a:effectLst/>
                        </a:rPr>
                        <a:t>IMC/âge</a:t>
                      </a:r>
                      <a:endParaRPr lang="fr-FR" sz="2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>
                          <a:solidFill>
                            <a:schemeClr val="tx1"/>
                          </a:solidFill>
                          <a:effectLst/>
                        </a:rPr>
                        <a:t>5-18 ans</a:t>
                      </a:r>
                      <a:endParaRPr lang="fr-FR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>
                          <a:solidFill>
                            <a:schemeClr val="tx1"/>
                          </a:solidFill>
                          <a:effectLst/>
                        </a:rPr>
                        <a:t>- 3 ≤  z-score ˂ -2</a:t>
                      </a:r>
                      <a:endParaRPr lang="fr-FR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z- score ˂-3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236013"/>
                  </a:ext>
                </a:extLst>
              </a:tr>
              <a:tr h="3270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000" dirty="0">
                          <a:solidFill>
                            <a:schemeClr val="tx1"/>
                          </a:solidFill>
                          <a:effectLst/>
                        </a:rPr>
                        <a:t>Poids inadéquat par rapport à la taille</a:t>
                      </a: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>
                          <a:solidFill>
                            <a:schemeClr val="tx1"/>
                          </a:solidFill>
                          <a:effectLst/>
                        </a:rPr>
                        <a:t>IMC : ˃18 ans</a:t>
                      </a:r>
                      <a:endParaRPr lang="fr-FR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>
                          <a:solidFill>
                            <a:schemeClr val="tx1"/>
                          </a:solidFill>
                          <a:effectLst/>
                        </a:rPr>
                        <a:t>16  ≤  IMC ˂ 18.5</a:t>
                      </a:r>
                      <a:endParaRPr lang="fr-FR" sz="2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</a:rPr>
                        <a:t>IMC ˂ 16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284876"/>
                  </a:ext>
                </a:extLst>
              </a:tr>
              <a:tr h="327006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</a:rPr>
                        <a:t>Œdème bilatéral prenant le godet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1898110"/>
                  </a:ext>
                </a:extLst>
              </a:tr>
              <a:tr h="327006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2186940" algn="l"/>
                        </a:tabLs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effectLst/>
                        </a:rPr>
                        <a:t>Tout œdème bilatéral prenant le godet indique une malnutrition sévère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158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031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95662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PRINCIPES ET CONDITIONS DE RÉUSSITE DE A.C.</a:t>
            </a:r>
            <a:endParaRPr lang="fr-CA" sz="4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95663"/>
            <a:ext cx="12192000" cy="546233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Être opportuns;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Être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adéquats; 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Être aliments Sains;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Être donnés convenablement;</a:t>
            </a:r>
            <a:endParaRPr lang="fr-FR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32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95662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PRINCIPES ET CONDITIONS DE RÉUSSITE DE A.C.</a:t>
            </a:r>
            <a:endParaRPr lang="fr-CA" sz="4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95663"/>
            <a:ext cx="12192000" cy="5462336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Opportuns: l’âge (6 mois) requis pour démarrer l’alimentation de complément;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Adéquats 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trois groupes d’aliments (énergétique, croissance ou construction et protection);</a:t>
            </a:r>
          </a:p>
        </p:txBody>
      </p:sp>
    </p:spTree>
    <p:extLst>
      <p:ext uri="{BB962C8B-B14F-4D97-AF65-F5344CB8AC3E}">
        <p14:creationId xmlns:p14="http://schemas.microsoft.com/office/powerpoint/2010/main" val="275338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032" y="0"/>
            <a:ext cx="2700918" cy="2438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71" y="0"/>
            <a:ext cx="2363184" cy="2438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776" y="0"/>
            <a:ext cx="2505423" cy="24383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38398"/>
            <a:ext cx="2166206" cy="204511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904" y="2438397"/>
            <a:ext cx="2794000" cy="20451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20" y="0"/>
            <a:ext cx="2570479" cy="243839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82" y="2438396"/>
            <a:ext cx="5612417" cy="380017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83507"/>
            <a:ext cx="6579581" cy="17550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1" y="0"/>
            <a:ext cx="1991032" cy="243839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0" y="2308427"/>
            <a:ext cx="1847800" cy="217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19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84300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PRINCIPES ET CONDITIONS DE RÉUSSITE DE A.C.</a:t>
            </a:r>
            <a:r>
              <a:rPr lang="fr-FR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(2)</a:t>
            </a:r>
            <a:endParaRPr lang="fr-CA" sz="44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84300"/>
            <a:ext cx="12192000" cy="54737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Sains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Bonne conservation saine des aliments;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Utiliser: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Eau propre;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Produits frais et sains;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Respect des règles d’hygiène;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Séparer les aliments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crus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(viande, volaille et poisson) des aliments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cuits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 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115841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16765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PRINCIPES ET CONDITIONS DE RÉUSSITE DE A.C. (3</a:t>
            </a:r>
            <a:r>
              <a:rPr lang="fr-FR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fr-CA" sz="4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57739"/>
            <a:ext cx="12192000" cy="5400261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/>
              <a:t>Faire bien cuire les aliments;</a:t>
            </a:r>
            <a:endParaRPr lang="fr-CA" sz="32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/>
              <a:t>Maintenir les aliments à la bonne température;</a:t>
            </a:r>
            <a:endParaRPr lang="fr-CA" sz="32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/>
              <a:t>Garder propres: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3200" dirty="0"/>
              <a:t> Mains;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3200" dirty="0"/>
              <a:t> Matériel;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3200" dirty="0"/>
              <a:t> Surfaces;  </a:t>
            </a:r>
          </a:p>
          <a:p>
            <a:pPr marL="0" indent="0">
              <a:buNone/>
            </a:pP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40385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38864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PRINCIPES DE RÉUSSITE DE L’ALIMENTATION DE COMPLÉMENT (4)</a:t>
            </a:r>
            <a:endParaRPr lang="fr-CA" sz="4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38865"/>
            <a:ext cx="12192000" cy="56191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Donnés convenablement:</a:t>
            </a:r>
            <a:endParaRPr lang="fr-CA" sz="3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Technique d’alimentation adéquate;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Environnement positif pendant les repas;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Encourager sans forcer l’enfant à manger;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Choisir le lieu, le moment et la personne chargée d’alimenter;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200" dirty="0"/>
              <a:t>Quantité, consistance et fréquence de l’aliment de complément varient au fur et à mesure que l’enfant grandit;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200" dirty="0"/>
              <a:t>Repas journalier de l’enfant: Repas et Gouters (Collations).</a:t>
            </a:r>
            <a:endParaRPr lang="fr-CA" sz="3200" dirty="0"/>
          </a:p>
          <a:p>
            <a:pPr marL="457189" lvl="1" indent="0">
              <a:lnSpc>
                <a:spcPct val="150000"/>
              </a:lnSpc>
              <a:buNone/>
            </a:pP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05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890336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DIRECTIVES</a:t>
            </a:r>
            <a:endParaRPr lang="fr-CA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90338"/>
            <a:ext cx="12192000" cy="5967662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7600" dirty="0"/>
              <a:t>Prennent en compte les six facteurs suivants :</a:t>
            </a:r>
            <a:endParaRPr lang="fr-CA" sz="7600" dirty="0"/>
          </a:p>
          <a:p>
            <a:pPr marL="1371600" lvl="1" indent="-914400">
              <a:lnSpc>
                <a:spcPct val="150000"/>
              </a:lnSpc>
              <a:buFont typeface="+mj-lt"/>
              <a:buAutoNum type="arabicPeriod"/>
            </a:pPr>
            <a:r>
              <a:rPr lang="fr-FR" sz="7600" dirty="0"/>
              <a:t>Quantité de nourriture consommée;</a:t>
            </a:r>
            <a:endParaRPr lang="fr-CA" sz="7600" dirty="0"/>
          </a:p>
          <a:p>
            <a:pPr marL="1371600" lvl="1" indent="-914400">
              <a:lnSpc>
                <a:spcPct val="150000"/>
              </a:lnSpc>
              <a:buFont typeface="+mj-lt"/>
              <a:buAutoNum type="arabicPeriod"/>
            </a:pPr>
            <a:r>
              <a:rPr lang="fr-FR" sz="7600" dirty="0"/>
              <a:t>Densité en énergie de la nourriture consommée;</a:t>
            </a:r>
            <a:endParaRPr lang="fr-CA" sz="7600" dirty="0"/>
          </a:p>
          <a:p>
            <a:pPr marL="1371600" lvl="1" indent="-914400">
              <a:lnSpc>
                <a:spcPct val="150000"/>
              </a:lnSpc>
              <a:buFont typeface="+mj-lt"/>
              <a:buAutoNum type="arabicPeriod"/>
            </a:pPr>
            <a:r>
              <a:rPr lang="fr-FR" sz="7600" dirty="0"/>
              <a:t>Variété d’aliment consommée;</a:t>
            </a:r>
            <a:endParaRPr lang="fr-CA" sz="7600" dirty="0"/>
          </a:p>
          <a:p>
            <a:pPr marL="1371600" lvl="1" indent="-914400">
              <a:lnSpc>
                <a:spcPct val="150000"/>
              </a:lnSpc>
              <a:buFont typeface="+mj-lt"/>
              <a:buAutoNum type="arabicPeriod"/>
            </a:pPr>
            <a:r>
              <a:rPr lang="fr-FR" sz="7600" dirty="0"/>
              <a:t>Fréquence des repas;</a:t>
            </a:r>
            <a:endParaRPr lang="fr-CA" sz="7600" dirty="0"/>
          </a:p>
          <a:p>
            <a:pPr marL="1371600" lvl="1" indent="-914400">
              <a:lnSpc>
                <a:spcPct val="150000"/>
              </a:lnSpc>
              <a:buFont typeface="+mj-lt"/>
              <a:buAutoNum type="arabicPeriod"/>
            </a:pPr>
            <a:r>
              <a:rPr lang="fr-FR" sz="7600" dirty="0"/>
              <a:t>Préparation et la conservation;</a:t>
            </a:r>
          </a:p>
          <a:p>
            <a:pPr marL="1371600" lvl="1" indent="-914400">
              <a:lnSpc>
                <a:spcPct val="150000"/>
              </a:lnSpc>
              <a:buFont typeface="+mj-lt"/>
              <a:buAutoNum type="arabicPeriod"/>
            </a:pPr>
            <a:r>
              <a:rPr lang="fr-FR" sz="7600" dirty="0"/>
              <a:t>Méthode de l’alimentation.</a:t>
            </a:r>
            <a:endParaRPr lang="fr-CA" sz="76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/>
              <a:t> 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150906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752166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DIRECTIVES (suite)</a:t>
            </a:r>
            <a:endParaRPr lang="fr-CA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52168"/>
            <a:ext cx="12192000" cy="610583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Aliments:</a:t>
            </a:r>
            <a:endParaRPr lang="fr-CA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 de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céréales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mil, riz, mais, sorgho;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Tubercules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igname, tarot, patate douce, banane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Protéines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Lait, Pâte d’arachide, Soja, Œuf; Poisson; Viande;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Jus de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fruits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Légumes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cuits;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Sucre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ou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miel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Huile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végétale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CA" sz="4400" dirty="0"/>
          </a:p>
        </p:txBody>
      </p:sp>
    </p:spTree>
    <p:extLst>
      <p:ext uri="{BB962C8B-B14F-4D97-AF65-F5344CB8AC3E}">
        <p14:creationId xmlns:p14="http://schemas.microsoft.com/office/powerpoint/2010/main" val="31148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032" y="0"/>
            <a:ext cx="2700918" cy="2438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71" y="0"/>
            <a:ext cx="2363184" cy="2438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776" y="0"/>
            <a:ext cx="2505423" cy="24383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38398"/>
            <a:ext cx="2166206" cy="204511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904" y="2438397"/>
            <a:ext cx="2794000" cy="20451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20" y="0"/>
            <a:ext cx="2570479" cy="243839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82" y="2438396"/>
            <a:ext cx="5612417" cy="380017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83507"/>
            <a:ext cx="6579581" cy="17550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1" y="0"/>
            <a:ext cx="1991032" cy="243839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0" y="2308427"/>
            <a:ext cx="1847800" cy="217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7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" y="767443"/>
            <a:ext cx="12004221" cy="2501000"/>
          </a:xfrm>
          <a:solidFill>
            <a:srgbClr val="FFFF00"/>
          </a:solidFill>
        </p:spPr>
        <p:txBody>
          <a:bodyPr>
            <a:noAutofit/>
          </a:bodyPr>
          <a:lstStyle/>
          <a:p>
            <a:pPr algn="l"/>
            <a:br>
              <a:rPr lang="fr-FR" sz="4800" dirty="0"/>
            </a:br>
            <a:br>
              <a:rPr lang="fr-FR" sz="4800" dirty="0"/>
            </a:br>
            <a:br>
              <a:rPr lang="fr-FR" sz="4800" dirty="0"/>
            </a:br>
            <a:br>
              <a:rPr lang="fr-FR" sz="4800" dirty="0"/>
            </a:br>
            <a:br>
              <a:rPr lang="fr-FR" sz="4800" dirty="0"/>
            </a:br>
            <a:br>
              <a:rPr lang="fr-FR" sz="4800" dirty="0"/>
            </a:br>
            <a:r>
              <a:rPr lang="fr-FR" sz="4800"/>
              <a:t>         </a:t>
            </a:r>
            <a:r>
              <a:rPr lang="fr-FR" sz="4000" b="1">
                <a:latin typeface="Arial Black" panose="020B0A04020102020204" pitchFamily="34" charset="0"/>
              </a:rPr>
              <a:t>ALIMENTATION </a:t>
            </a:r>
            <a:r>
              <a:rPr lang="fr-FR" sz="4000" b="1" dirty="0">
                <a:latin typeface="Arial Black" panose="020B0A04020102020204" pitchFamily="34" charset="0"/>
              </a:rPr>
              <a:t>DE COMPLÉMENT </a:t>
            </a:r>
            <a:br>
              <a:rPr lang="fr-FR" sz="4000" b="1" dirty="0">
                <a:latin typeface="Arial Black" panose="020B0A04020102020204" pitchFamily="34" charset="0"/>
              </a:rPr>
            </a:br>
            <a:br>
              <a:rPr lang="fr-FR" sz="4000" b="1" dirty="0">
                <a:latin typeface="Arial Black" panose="020B0A04020102020204" pitchFamily="34" charset="0"/>
              </a:rPr>
            </a:br>
            <a:r>
              <a:rPr lang="fr-FR" sz="4000" b="1">
                <a:latin typeface="Arial Black" panose="020B0A04020102020204" pitchFamily="34" charset="0"/>
              </a:rPr>
              <a:t>      OU </a:t>
            </a:r>
            <a:r>
              <a:rPr lang="fr-FR" sz="4000" b="1" dirty="0">
                <a:latin typeface="Arial Black" panose="020B0A04020102020204" pitchFamily="34" charset="0"/>
              </a:rPr>
              <a:t>DIVERSIFICATION ALIMENTAIRE 	</a:t>
            </a:r>
            <a:endParaRPr lang="fr-FR" sz="4800" b="1" dirty="0">
              <a:latin typeface="Arial Black" panose="020B0A040201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504C2F-D192-B165-B8F5-79DB3E2D3556}"/>
              </a:ext>
            </a:extLst>
          </p:cNvPr>
          <p:cNvSpPr txBox="1"/>
          <p:nvPr/>
        </p:nvSpPr>
        <p:spPr>
          <a:xfrm>
            <a:off x="1159329" y="3314700"/>
            <a:ext cx="10959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altLang="fr-FR" sz="1800" b="1" dirty="0">
                <a:solidFill>
                  <a:srgbClr val="0070C0"/>
                </a:solidFill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         </a:t>
            </a:r>
            <a:r>
              <a:rPr lang="fr-FR" altLang="fr-FR" sz="1800" b="1" dirty="0">
                <a:latin typeface="Comic Sans MS" panose="030F0702030302020204" pitchFamily="66" charset="0"/>
                <a:ea typeface="Arial Black" pitchFamily="34" charset="0"/>
                <a:cs typeface="Arial Black" pitchFamily="34" charset="0"/>
              </a:rPr>
              <a:t>LICENCE 2 IDE/SF/MTC SEMESTRE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186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50531"/>
              </p:ext>
            </p:extLst>
          </p:nvPr>
        </p:nvGraphicFramePr>
        <p:xfrm>
          <a:off x="0" y="0"/>
          <a:ext cx="12192000" cy="62828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0585">
                  <a:extLst>
                    <a:ext uri="{9D8B030D-6E8A-4147-A177-3AD203B41FA5}">
                      <a16:colId xmlns:a16="http://schemas.microsoft.com/office/drawing/2014/main" val="3929953462"/>
                    </a:ext>
                  </a:extLst>
                </a:gridCol>
                <a:gridCol w="2793941">
                  <a:extLst>
                    <a:ext uri="{9D8B030D-6E8A-4147-A177-3AD203B41FA5}">
                      <a16:colId xmlns:a16="http://schemas.microsoft.com/office/drawing/2014/main" val="410148639"/>
                    </a:ext>
                  </a:extLst>
                </a:gridCol>
                <a:gridCol w="3561348">
                  <a:extLst>
                    <a:ext uri="{9D8B030D-6E8A-4147-A177-3AD203B41FA5}">
                      <a16:colId xmlns:a16="http://schemas.microsoft.com/office/drawing/2014/main" val="1754091212"/>
                    </a:ext>
                  </a:extLst>
                </a:gridCol>
                <a:gridCol w="3096126">
                  <a:extLst>
                    <a:ext uri="{9D8B030D-6E8A-4147-A177-3AD203B41FA5}">
                      <a16:colId xmlns:a16="http://schemas.microsoft.com/office/drawing/2014/main" val="3509376576"/>
                    </a:ext>
                  </a:extLst>
                </a:gridCol>
              </a:tblGrid>
              <a:tr h="834779"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ALIMENTS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TRANCHE D’ÂGE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PÉRIODICITÉ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66027"/>
                  </a:ext>
                </a:extLst>
              </a:tr>
              <a:tr h="1537752">
                <a:tc rowSpan="2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VIANDE</a:t>
                      </a:r>
                    </a:p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CUITE</a:t>
                      </a:r>
                    </a:p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</a:t>
                      </a:r>
                    </a:p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POISSON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c à c ou 1 c à s =</a:t>
                      </a:r>
                      <a:r>
                        <a:rPr lang="fr-FR" sz="3200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10g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c à s =</a:t>
                      </a:r>
                      <a:r>
                        <a:rPr lang="fr-FR" sz="3200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20g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32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à 7 mois 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3 fois par semaine en </a:t>
                      </a: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seul repas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542619"/>
                  </a:ext>
                </a:extLst>
              </a:tr>
              <a:tr h="1405944">
                <a:tc vMerge="1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 à 9 mois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748125"/>
                  </a:ext>
                </a:extLst>
              </a:tr>
              <a:tr h="834779">
                <a:tc rowSpan="3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ŒUF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½ jaune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mois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fois par </a:t>
                      </a:r>
                    </a:p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semaine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8674343"/>
                  </a:ext>
                </a:extLst>
              </a:tr>
              <a:tr h="834779">
                <a:tc vMerge="1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jaune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– 11 mois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342232"/>
                  </a:ext>
                </a:extLst>
              </a:tr>
              <a:tr h="834779">
                <a:tc vMerge="1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œuf entier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 mois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906622"/>
                  </a:ext>
                </a:extLst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8981"/>
            <a:ext cx="2610465" cy="138712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194" y="2438397"/>
            <a:ext cx="2713703" cy="127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63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6403054"/>
              </p:ext>
            </p:extLst>
          </p:nvPr>
        </p:nvGraphicFramePr>
        <p:xfrm>
          <a:off x="0" y="1"/>
          <a:ext cx="12192000" cy="61842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5705">
                  <a:extLst>
                    <a:ext uri="{9D8B030D-6E8A-4147-A177-3AD203B41FA5}">
                      <a16:colId xmlns:a16="http://schemas.microsoft.com/office/drawing/2014/main" val="3929953462"/>
                    </a:ext>
                  </a:extLst>
                </a:gridCol>
                <a:gridCol w="2598821">
                  <a:extLst>
                    <a:ext uri="{9D8B030D-6E8A-4147-A177-3AD203B41FA5}">
                      <a16:colId xmlns:a16="http://schemas.microsoft.com/office/drawing/2014/main" val="410148639"/>
                    </a:ext>
                  </a:extLst>
                </a:gridCol>
                <a:gridCol w="3561348">
                  <a:extLst>
                    <a:ext uri="{9D8B030D-6E8A-4147-A177-3AD203B41FA5}">
                      <a16:colId xmlns:a16="http://schemas.microsoft.com/office/drawing/2014/main" val="1754091212"/>
                    </a:ext>
                  </a:extLst>
                </a:gridCol>
                <a:gridCol w="3096126">
                  <a:extLst>
                    <a:ext uri="{9D8B030D-6E8A-4147-A177-3AD203B41FA5}">
                      <a16:colId xmlns:a16="http://schemas.microsoft.com/office/drawing/2014/main" val="3509376576"/>
                    </a:ext>
                  </a:extLst>
                </a:gridCol>
              </a:tblGrid>
              <a:tr h="931755"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ALIMENTS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TRANCHE D’ÂGE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PÉRIODICITÉ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66027"/>
                  </a:ext>
                </a:extLst>
              </a:tr>
              <a:tr h="9317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</a:t>
                      </a:r>
                    </a:p>
                    <a:p>
                      <a:pPr algn="ctr"/>
                      <a:endParaRPr lang="fr-CA" sz="3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Mois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à 2 fois </a:t>
                      </a:r>
                    </a:p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par jour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513972"/>
                  </a:ext>
                </a:extLst>
              </a:tr>
              <a:tr h="1080180">
                <a:tc vMerge="1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A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– 9 Mois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975617"/>
                  </a:ext>
                </a:extLst>
              </a:tr>
              <a:tr h="1080180">
                <a:tc v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A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c à 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Mois et plus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940937"/>
                  </a:ext>
                </a:extLst>
              </a:tr>
              <a:tr h="1080180">
                <a:tc rowSpan="2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YAOURT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½ 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mois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seul fois/jour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679381"/>
                  </a:ext>
                </a:extLst>
              </a:tr>
              <a:tr h="1080180">
                <a:tc vMerge="1">
                  <a:txBody>
                    <a:bodyPr/>
                    <a:lstStyle/>
                    <a:p>
                      <a:pPr algn="ctr"/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pot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À partir de 7 mois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023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13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588166"/>
          </a:xfrm>
        </p:spPr>
        <p:txBody>
          <a:bodyPr>
            <a:normAutofit fontScale="90000"/>
          </a:bodyPr>
          <a:lstStyle/>
          <a:p>
            <a:pPr marL="990600" indent="-990600">
              <a:tabLst>
                <a:tab pos="2149475" algn="l"/>
              </a:tabLst>
            </a:pPr>
            <a:b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PRINCIPES DE L’ALIMENTATION </a:t>
            </a:r>
            <a:br>
              <a:rPr lang="fr-FR" sz="49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DE COMPLÉMENT</a:t>
            </a:r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588168"/>
            <a:ext cx="12192000" cy="526983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Alimentation de complément:</a:t>
            </a:r>
          </a:p>
          <a:p>
            <a:pPr lvl="1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Modifier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 </a:t>
            </a: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qualité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 </a:t>
            </a: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et;</a:t>
            </a:r>
          </a:p>
          <a:p>
            <a:pPr lvl="1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Non augmenter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ration (</a:t>
            </a: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quantité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alimentaire;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fr-F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fr-FR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4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371598"/>
          </a:xfrm>
        </p:spPr>
        <p:txBody>
          <a:bodyPr>
            <a:normAutofit fontScale="90000"/>
          </a:bodyPr>
          <a:lstStyle/>
          <a:p>
            <a:b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</a:t>
            </a:r>
            <a:r>
              <a:rPr lang="fr-FR" sz="49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PRINCIPES DE L’ALIMENTATION </a:t>
            </a:r>
            <a:br>
              <a:rPr lang="fr-FR" sz="49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DE COMPLÉMENT</a:t>
            </a:r>
            <a:br>
              <a:rPr lang="fr-FR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0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71600"/>
            <a:ext cx="12192000" cy="483669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endParaRPr lang="fr-FR" sz="3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Pas trop précoce;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Pas trop tardive;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 pas séparé physiquement de sa mère;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 pas imposer les aliments à l’enfant mais proposer;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Respecter le « rituel ». 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fr-F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9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37419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ALIMENTS DE COMPLÉMENT</a:t>
            </a:r>
            <a:br>
              <a:rPr lang="fr-CA" sz="490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900" dirty="0">
              <a:solidFill>
                <a:srgbClr val="FF0000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828179"/>
              </p:ext>
            </p:extLst>
          </p:nvPr>
        </p:nvGraphicFramePr>
        <p:xfrm>
          <a:off x="0" y="737420"/>
          <a:ext cx="12192000" cy="56054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285954502"/>
                    </a:ext>
                  </a:extLst>
                </a:gridCol>
                <a:gridCol w="6705600">
                  <a:extLst>
                    <a:ext uri="{9D8B030D-6E8A-4147-A177-3AD203B41FA5}">
                      <a16:colId xmlns:a16="http://schemas.microsoft.com/office/drawing/2014/main" val="370193086"/>
                    </a:ext>
                  </a:extLst>
                </a:gridCol>
              </a:tblGrid>
              <a:tr h="631678">
                <a:tc>
                  <a:txBody>
                    <a:bodyPr/>
                    <a:lstStyle/>
                    <a:p>
                      <a:pPr algn="ctr"/>
                      <a:r>
                        <a:rPr lang="fr-CA" sz="3600" b="1" u="none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Groupes d’aliments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b="1" u="none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Éléments constitutifs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154219"/>
                  </a:ext>
                </a:extLst>
              </a:tr>
              <a:tr h="1052799">
                <a:tc>
                  <a:txBody>
                    <a:bodyPr/>
                    <a:lstStyle/>
                    <a:p>
                      <a:pPr algn="l"/>
                      <a:r>
                        <a:rPr lang="fr-FR" sz="3200" b="1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Aliments énergétiques </a:t>
                      </a:r>
                    </a:p>
                    <a:p>
                      <a:pPr algn="l"/>
                      <a:r>
                        <a:rPr lang="fr-FR" sz="3200" b="1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 </a:t>
                      </a:r>
                      <a:r>
                        <a:rPr lang="fr-FR" sz="3200" b="1" u="none" kern="12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base:</a:t>
                      </a:r>
                      <a:endParaRPr lang="fr-CA" sz="3200" u="none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§"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Céréales; 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§"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Tubercules;</a:t>
                      </a:r>
                      <a:endParaRPr lang="fr-CA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252438"/>
                  </a:ext>
                </a:extLst>
              </a:tr>
              <a:tr h="1052799">
                <a:tc>
                  <a:txBody>
                    <a:bodyPr/>
                    <a:lstStyle/>
                    <a:p>
                      <a:pPr algn="l"/>
                      <a:r>
                        <a:rPr lang="fr-FR" sz="3200" b="1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Aliments énergétiques </a:t>
                      </a:r>
                    </a:p>
                    <a:p>
                      <a:pPr algn="l"/>
                      <a:r>
                        <a:rPr lang="fr-FR" sz="3200" b="1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 </a:t>
                      </a:r>
                      <a:r>
                        <a:rPr lang="fr-FR" sz="3200" b="1" u="none" kern="12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complément :</a:t>
                      </a:r>
                      <a:endParaRPr lang="fr-CA" sz="3200" u="none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Huile, beurre, sucre, arachide,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sucre, avocat, soja, margarine;</a:t>
                      </a:r>
                      <a:endParaRPr lang="fr-CA" sz="32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276447"/>
                  </a:ext>
                </a:extLst>
              </a:tr>
              <a:tr h="1505955">
                <a:tc>
                  <a:txBody>
                    <a:bodyPr/>
                    <a:lstStyle/>
                    <a:p>
                      <a:pPr algn="l"/>
                      <a:r>
                        <a:rPr lang="fr-FR" sz="3200" b="1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Aliments de construction ou de </a:t>
                      </a:r>
                      <a:r>
                        <a:rPr lang="fr-FR" sz="3200" b="1" u="none" kern="12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croissance:</a:t>
                      </a:r>
                      <a:endParaRPr lang="fr-CA" sz="3200" u="none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Protéines</a:t>
                      </a: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§"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Origine animale et végétale 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§"/>
                      </a:pPr>
                      <a:r>
                        <a:rPr lang="fr-FR" sz="3200" b="0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Feuilles vertes;</a:t>
                      </a:r>
                      <a:endParaRPr lang="fr-CA" sz="3200" b="0" u="none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36408"/>
                  </a:ext>
                </a:extLst>
              </a:tr>
              <a:tr h="1277274">
                <a:tc>
                  <a:txBody>
                    <a:bodyPr/>
                    <a:lstStyle/>
                    <a:p>
                      <a:pPr algn="l"/>
                      <a:r>
                        <a:rPr lang="fr-FR" sz="3200" b="1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Aliments de </a:t>
                      </a:r>
                      <a:r>
                        <a:rPr lang="fr-FR" sz="3200" b="1" u="none" kern="1200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protection:</a:t>
                      </a:r>
                      <a:endParaRPr lang="fr-CA" sz="3200" u="none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800" b="0" u="none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Légumes et Fruits;</a:t>
                      </a:r>
                      <a:endParaRPr lang="fr-CA" sz="2800" b="0" u="none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788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1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032" y="0"/>
            <a:ext cx="2700918" cy="2438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71" y="0"/>
            <a:ext cx="2363184" cy="2438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776" y="0"/>
            <a:ext cx="2505423" cy="24383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38398"/>
            <a:ext cx="2166206" cy="204511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904" y="2438397"/>
            <a:ext cx="2794000" cy="20451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20" y="0"/>
            <a:ext cx="2570479" cy="243839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82" y="2438396"/>
            <a:ext cx="5612417" cy="380017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83507"/>
            <a:ext cx="6579581" cy="17550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1" y="0"/>
            <a:ext cx="1991032" cy="243839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0" y="2308427"/>
            <a:ext cx="1847800" cy="217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60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28674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INTRODUCTION DES A.C.</a:t>
            </a:r>
            <a:endParaRPr lang="fr-CA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28675"/>
            <a:ext cx="12192000" cy="60293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fr-FR" sz="32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aliment introduit dans l’alimentation lactée: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Préparation alimentaire 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semi liquide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à base de: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2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Farine;</a:t>
            </a:r>
          </a:p>
          <a:p>
            <a:pPr lvl="2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fr-FR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</a:t>
            </a:r>
            <a:r>
              <a:rPr lang="fr-FR" sz="2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iquide</a:t>
            </a:r>
            <a:r>
              <a:rPr lang="fr-FR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endParaRPr lang="fr-CA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3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fr-FR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Eau;</a:t>
            </a:r>
            <a:endParaRPr lang="fr-CA" sz="3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3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fr-FR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Lait; </a:t>
            </a:r>
            <a:endParaRPr lang="fr-CA" sz="3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3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fr-FR" sz="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Bouillon de légumes. 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fr-F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36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25909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BOUILLIES</a:t>
            </a:r>
            <a:endParaRPr lang="fr-CA" sz="4400" b="1" dirty="0">
              <a:solidFill>
                <a:srgbClr val="FF000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25910"/>
            <a:ext cx="12192000" cy="603209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Deux grands groupes de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: 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céréales locales à cuire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mil, riz, mais, sorgho, tapioca; 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industrielles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industrielles à cuire: Maïzena, tapioca; </a:t>
            </a:r>
          </a:p>
          <a:p>
            <a:pPr lvl="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instantanées (lactées et non lactées) ;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0" indent="0">
              <a:buNone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07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42949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BOUILLIES (2)</a:t>
            </a:r>
            <a:endParaRPr lang="fr-CA" sz="4400" b="1" dirty="0">
              <a:solidFill>
                <a:srgbClr val="FF000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42950"/>
            <a:ext cx="12192000" cy="6115050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Temps de cuisson (à partir de l’ébullition) :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Farines locale à cuire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5 – 7 mn;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Farines industrielle à cuire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2 – 3 mn;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Enrichissement = aliment protidique : lait, œuf, pâte d’arachide, soja, etc.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Huile végétale;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Sucre ou miel;</a:t>
            </a:r>
          </a:p>
          <a:p>
            <a:pPr lvl="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Fruit: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orange, papaye, mangue, banane douce…</a:t>
            </a:r>
          </a:p>
          <a:p>
            <a:pPr marL="0" indent="0">
              <a:buNone/>
            </a:pPr>
            <a:endParaRPr lang="fr-CA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53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790CC0-97BD-483E-BB5F-9BD235570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30E972-8E00-426A-BE08-8B26A34778F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519" y="164314"/>
            <a:ext cx="6652482" cy="609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7291AB6-58FC-40B1-AAD2-11ACE9E74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34898" y="164314"/>
            <a:ext cx="5674416" cy="591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bouillie de mil pour bébé sur kidyfoods.com">
            <a:extLst>
              <a:ext uri="{FF2B5EF4-FFF2-40B4-BE49-F238E27FC236}">
                <a16:creationId xmlns:a16="http://schemas.microsoft.com/office/drawing/2014/main" id="{538A45D6-B9A6-402D-9B8F-EA18D2B52FD1}"/>
              </a:ext>
            </a:extLst>
          </p:cNvPr>
          <p:cNvSpPr>
            <a:spLocks noChangeAspect="1" noChangeArrowheads="1"/>
          </p:cNvSpPr>
          <p:nvPr/>
        </p:nvSpPr>
        <p:spPr bwMode="auto">
          <a:xfrm flipH="1">
            <a:off x="5763417" y="3048000"/>
            <a:ext cx="533399" cy="81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AutoShape 8" descr="bouillie de mil pour bébé sur kidyfoods.com">
            <a:extLst>
              <a:ext uri="{FF2B5EF4-FFF2-40B4-BE49-F238E27FC236}">
                <a16:creationId xmlns:a16="http://schemas.microsoft.com/office/drawing/2014/main" id="{79603F93-C6B0-4316-BBD5-B9631EEC14F2}"/>
              </a:ext>
            </a:extLst>
          </p:cNvPr>
          <p:cNvSpPr>
            <a:spLocks noChangeAspect="1" noChangeArrowheads="1"/>
          </p:cNvSpPr>
          <p:nvPr/>
        </p:nvSpPr>
        <p:spPr bwMode="auto">
          <a:xfrm flipH="1">
            <a:off x="5915817" y="3200400"/>
            <a:ext cx="533399" cy="81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661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74469B-DF38-465F-9104-5C7E1608B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660358"/>
          </a:xfrm>
        </p:spPr>
        <p:txBody>
          <a:bodyPr>
            <a:normAutofit/>
          </a:bodyPr>
          <a:lstStyle/>
          <a:p>
            <a:r>
              <a:rPr lang="fr-FR" sz="4400" b="1" dirty="0">
                <a:solidFill>
                  <a:srgbClr val="FF0000"/>
                </a:solidFill>
              </a:rPr>
              <a:t>OBJECTIF GÉNÉRAL </a:t>
            </a:r>
            <a:br>
              <a:rPr lang="fr-FR" sz="4400" b="1" dirty="0"/>
            </a:br>
            <a:endParaRPr lang="fr-FR" sz="44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B48C19-2123-420D-806C-6EC568249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660358"/>
            <a:ext cx="12192000" cy="4571999"/>
          </a:xfrm>
        </p:spPr>
        <p:txBody>
          <a:bodyPr/>
          <a:lstStyle/>
          <a:p>
            <a:pPr algn="l"/>
            <a:endParaRPr lang="fr-FR" sz="3600" dirty="0"/>
          </a:p>
          <a:p>
            <a:pPr algn="l">
              <a:lnSpc>
                <a:spcPct val="150000"/>
              </a:lnSpc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Connaître la conduite de l’alimentation de complément</a:t>
            </a:r>
          </a:p>
        </p:txBody>
      </p:sp>
    </p:spTree>
    <p:extLst>
      <p:ext uri="{BB962C8B-B14F-4D97-AF65-F5344CB8AC3E}">
        <p14:creationId xmlns:p14="http://schemas.microsoft.com/office/powerpoint/2010/main" val="218820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ouillie de mil sur cordonbleu.ci">
            <a:extLst>
              <a:ext uri="{FF2B5EF4-FFF2-40B4-BE49-F238E27FC236}">
                <a16:creationId xmlns:a16="http://schemas.microsoft.com/office/drawing/2014/main" id="{C4021D94-E68F-4450-8F48-E865BA26A6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7" y="-1"/>
            <a:ext cx="10015537" cy="615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0111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estle Baby Cereals - 5 Céréales 250g">
            <a:extLst>
              <a:ext uri="{FF2B5EF4-FFF2-40B4-BE49-F238E27FC236}">
                <a16:creationId xmlns:a16="http://schemas.microsoft.com/office/drawing/2014/main" id="{CEF1D830-A21A-4547-9737-373AC875D34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4450" y="3086894"/>
            <a:ext cx="19431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Quelle céréale dans le biberon de bébé ?">
            <a:extLst>
              <a:ext uri="{FF2B5EF4-FFF2-40B4-BE49-F238E27FC236}">
                <a16:creationId xmlns:a16="http://schemas.microsoft.com/office/drawing/2014/main" id="{C84E1B91-02DA-458D-8215-07C21B615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862" y="2552700"/>
            <a:ext cx="2451588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igor Farines Initiation Biberon Céréales Sans Gluten 4 Mois 250 g">
            <a:extLst>
              <a:ext uri="{FF2B5EF4-FFF2-40B4-BE49-F238E27FC236}">
                <a16:creationId xmlns:a16="http://schemas.microsoft.com/office/drawing/2014/main" id="{13A65CD4-90C0-4CA6-B9A7-1D4FA254A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368" y="2514600"/>
            <a:ext cx="140676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Farine pour bébé de 1 mois sur pharmasimple.com">
            <a:extLst>
              <a:ext uri="{FF2B5EF4-FFF2-40B4-BE49-F238E27FC236}">
                <a16:creationId xmlns:a16="http://schemas.microsoft.com/office/drawing/2014/main" id="{41A3D59F-87AD-400C-B424-25B241CF7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0" y="2990850"/>
            <a:ext cx="8763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0838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6D74424B-9075-4B44-9C27-CDB9803024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152" y="167640"/>
            <a:ext cx="9094667" cy="61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9483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74418132-D083-4347-A314-07C7CDD09A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580" y="3109357"/>
            <a:ext cx="3109754" cy="310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C1376680-EE32-456C-A7C9-78B0D1B03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580" y="0"/>
            <a:ext cx="3109754" cy="310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9F56E65A-33B0-4B9D-B674-6A2AF5BAA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70" y="0"/>
            <a:ext cx="3242310" cy="324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8F67F693-EE07-4C24-B78E-49E83CAB7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65" y="3242310"/>
            <a:ext cx="3242310" cy="281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707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516DCE01-BDBF-48BC-9B83-BB54A80151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725" y="35084"/>
            <a:ext cx="7273035" cy="613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30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43896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Arial Black" panose="020B0A04020102020204" pitchFamily="34" charset="0"/>
              </a:rPr>
              <a:t>UNITÉS DE MESURE</a:t>
            </a:r>
            <a:endParaRPr lang="fr-CA" sz="44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101948"/>
              </p:ext>
            </p:extLst>
          </p:nvPr>
        </p:nvGraphicFramePr>
        <p:xfrm>
          <a:off x="0" y="943897"/>
          <a:ext cx="12192000" cy="54073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659330526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748372059"/>
                    </a:ext>
                  </a:extLst>
                </a:gridCol>
              </a:tblGrid>
              <a:tr h="675461"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MESURES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07172"/>
                  </a:ext>
                </a:extLst>
              </a:tr>
              <a:tr h="675461"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Cuillère à Soupe ordinaire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661371"/>
                  </a:ext>
                </a:extLst>
              </a:tr>
              <a:tr h="6754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Cuillère à Café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394020"/>
                  </a:ext>
                </a:extLst>
              </a:tr>
              <a:tr h="675461"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Gobelet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300 ml – 350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220890"/>
                  </a:ext>
                </a:extLst>
              </a:tr>
              <a:tr h="6754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Gobelet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 –</a:t>
                      </a:r>
                      <a:r>
                        <a:rPr lang="fr-CA" sz="32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180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990520"/>
                  </a:ext>
                </a:extLst>
              </a:tr>
              <a:tr h="675461"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Verre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 –</a:t>
                      </a:r>
                      <a:r>
                        <a:rPr lang="fr-CA" sz="32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180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867380"/>
                  </a:ext>
                </a:extLst>
              </a:tr>
              <a:tr h="675461"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Verre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852110"/>
                  </a:ext>
                </a:extLst>
              </a:tr>
              <a:tr h="679168"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Bouts des doigts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 de sel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694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267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27220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</a:rPr>
              <a:t>UNITÉ DE MESURE (2)</a:t>
            </a:r>
            <a:endParaRPr lang="fr-CA" sz="4400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193300"/>
              </p:ext>
            </p:extLst>
          </p:nvPr>
        </p:nvGraphicFramePr>
        <p:xfrm>
          <a:off x="-1" y="1241886"/>
          <a:ext cx="12192000" cy="49966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70422">
                  <a:extLst>
                    <a:ext uri="{9D8B030D-6E8A-4147-A177-3AD203B41FA5}">
                      <a16:colId xmlns:a16="http://schemas.microsoft.com/office/drawing/2014/main" val="659330526"/>
                    </a:ext>
                  </a:extLst>
                </a:gridCol>
                <a:gridCol w="3128211">
                  <a:extLst>
                    <a:ext uri="{9D8B030D-6E8A-4147-A177-3AD203B41FA5}">
                      <a16:colId xmlns:a16="http://schemas.microsoft.com/office/drawing/2014/main" val="2748372059"/>
                    </a:ext>
                  </a:extLst>
                </a:gridCol>
                <a:gridCol w="5093367">
                  <a:extLst>
                    <a:ext uri="{9D8B030D-6E8A-4147-A177-3AD203B41FA5}">
                      <a16:colId xmlns:a16="http://schemas.microsoft.com/office/drawing/2014/main" val="992116732"/>
                    </a:ext>
                  </a:extLst>
                </a:gridCol>
              </a:tblGrid>
              <a:tr h="1213771">
                <a:tc>
                  <a:txBody>
                    <a:bodyPr/>
                    <a:lstStyle/>
                    <a:p>
                      <a:pPr algn="ctr"/>
                      <a:r>
                        <a:rPr lang="fr-CA" sz="36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MESURES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6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PRÉPARATION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007172"/>
                  </a:ext>
                </a:extLst>
              </a:tr>
              <a:tr h="1891456">
                <a:tc rowSpan="2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Farines locales </a:t>
                      </a:r>
                    </a:p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à cuire 7mn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S rase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 10g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mois: 1 C à S rase (10g)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 180 ml</a:t>
                      </a:r>
                      <a:endParaRPr lang="fr-CA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867380"/>
                  </a:ext>
                </a:extLst>
              </a:tr>
              <a:tr h="1891456"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mois et plus : 2 C à S rase (20g) = 240 ml</a:t>
                      </a:r>
                      <a:endParaRPr lang="fr-CA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776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76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14387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</a:rPr>
              <a:t>UNITÉ DE MESURE (3)</a:t>
            </a:r>
            <a:endParaRPr lang="fr-CA" sz="4400" b="1" dirty="0">
              <a:solidFill>
                <a:srgbClr val="FF0000"/>
              </a:solidFill>
              <a:latin typeface="+mj-lt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516289"/>
              </p:ext>
            </p:extLst>
          </p:nvPr>
        </p:nvGraphicFramePr>
        <p:xfrm>
          <a:off x="-1" y="814388"/>
          <a:ext cx="12192000" cy="57156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78478">
                  <a:extLst>
                    <a:ext uri="{9D8B030D-6E8A-4147-A177-3AD203B41FA5}">
                      <a16:colId xmlns:a16="http://schemas.microsoft.com/office/drawing/2014/main" val="659330526"/>
                    </a:ext>
                  </a:extLst>
                </a:gridCol>
                <a:gridCol w="2934929">
                  <a:extLst>
                    <a:ext uri="{9D8B030D-6E8A-4147-A177-3AD203B41FA5}">
                      <a16:colId xmlns:a16="http://schemas.microsoft.com/office/drawing/2014/main" val="2748372059"/>
                    </a:ext>
                  </a:extLst>
                </a:gridCol>
                <a:gridCol w="4478593">
                  <a:extLst>
                    <a:ext uri="{9D8B030D-6E8A-4147-A177-3AD203B41FA5}">
                      <a16:colId xmlns:a16="http://schemas.microsoft.com/office/drawing/2014/main" val="992116732"/>
                    </a:ext>
                  </a:extLst>
                </a:gridCol>
              </a:tblGrid>
              <a:tr h="624196"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MESURES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PRÉPARATION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07172"/>
                  </a:ext>
                </a:extLst>
              </a:tr>
              <a:tr h="1149834">
                <a:tc rowSpan="2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/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Farines industrielles  à cuire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S rase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 10g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mois: 1 C à S rase (10g) = 180 ml</a:t>
                      </a:r>
                      <a:endParaRPr lang="fr-CA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867380"/>
                  </a:ext>
                </a:extLst>
              </a:tr>
              <a:tr h="1149834">
                <a:tc vMerge="1">
                  <a:txBody>
                    <a:bodyPr/>
                    <a:lstStyle/>
                    <a:p>
                      <a:pPr algn="ctr"/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mois et plus : 2 C à S rase (20g) = 240 ml</a:t>
                      </a:r>
                      <a:endParaRPr lang="fr-CA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776078"/>
                  </a:ext>
                </a:extLst>
              </a:tr>
              <a:tr h="1149834">
                <a:tc>
                  <a:txBody>
                    <a:bodyPr/>
                    <a:lstStyle/>
                    <a:p>
                      <a:pPr algn="ctr"/>
                      <a:r>
                        <a:rPr kumimoji="0" lang="fr-CA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Farines </a:t>
                      </a: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industrielles</a:t>
                      </a:r>
                      <a:r>
                        <a:rPr kumimoji="0" lang="fr-CA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kumimoji="0" lang="fr-CA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instantanées lactées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S rase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 6g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cuillère à soupe = 30 ml d’eau</a:t>
                      </a:r>
                      <a:r>
                        <a:rPr lang="fr-FR" sz="3200" b="0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bouillie tiédie</a:t>
                      </a:r>
                      <a:endParaRPr lang="fr-CA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852110"/>
                  </a:ext>
                </a:extLst>
              </a:tr>
              <a:tr h="16419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A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Farines </a:t>
                      </a: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industrielles</a:t>
                      </a:r>
                      <a:endParaRPr kumimoji="0" lang="fr-CA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A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instantanées non lactées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S rase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 5 - 6g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cuillère à soupe = 30 ml d’eau </a:t>
                      </a:r>
                      <a:r>
                        <a:rPr lang="fr-FR" sz="3200" b="0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bouillie tiédie</a:t>
                      </a:r>
                      <a:endParaRPr lang="fr-CA" sz="3200" b="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694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153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028087"/>
              </p:ext>
            </p:extLst>
          </p:nvPr>
        </p:nvGraphicFramePr>
        <p:xfrm>
          <a:off x="0" y="0"/>
          <a:ext cx="12192000" cy="66026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7516">
                  <a:extLst>
                    <a:ext uri="{9D8B030D-6E8A-4147-A177-3AD203B41FA5}">
                      <a16:colId xmlns:a16="http://schemas.microsoft.com/office/drawing/2014/main" val="2923566110"/>
                    </a:ext>
                  </a:extLst>
                </a:gridCol>
                <a:gridCol w="2310063">
                  <a:extLst>
                    <a:ext uri="{9D8B030D-6E8A-4147-A177-3AD203B41FA5}">
                      <a16:colId xmlns:a16="http://schemas.microsoft.com/office/drawing/2014/main" val="3960919536"/>
                    </a:ext>
                  </a:extLst>
                </a:gridCol>
                <a:gridCol w="1433698">
                  <a:extLst>
                    <a:ext uri="{9D8B030D-6E8A-4147-A177-3AD203B41FA5}">
                      <a16:colId xmlns:a16="http://schemas.microsoft.com/office/drawing/2014/main" val="4034180441"/>
                    </a:ext>
                  </a:extLst>
                </a:gridCol>
                <a:gridCol w="2153265">
                  <a:extLst>
                    <a:ext uri="{9D8B030D-6E8A-4147-A177-3AD203B41FA5}">
                      <a16:colId xmlns:a16="http://schemas.microsoft.com/office/drawing/2014/main" val="3656474320"/>
                    </a:ext>
                  </a:extLst>
                </a:gridCol>
                <a:gridCol w="1976284">
                  <a:extLst>
                    <a:ext uri="{9D8B030D-6E8A-4147-A177-3AD203B41FA5}">
                      <a16:colId xmlns:a16="http://schemas.microsoft.com/office/drawing/2014/main" val="1654170124"/>
                    </a:ext>
                  </a:extLst>
                </a:gridCol>
                <a:gridCol w="3741174">
                  <a:extLst>
                    <a:ext uri="{9D8B030D-6E8A-4147-A177-3AD203B41FA5}">
                      <a16:colId xmlns:a16="http://schemas.microsoft.com/office/drawing/2014/main" val="2773512245"/>
                    </a:ext>
                  </a:extLst>
                </a:gridCol>
              </a:tblGrid>
              <a:tr h="1177504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DE FARINES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POIDS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</a:t>
                      </a:r>
                      <a:r>
                        <a:rPr lang="en-GB" sz="2400" b="1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à c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</a:t>
                      </a:r>
                      <a:r>
                        <a:rPr lang="en-GB" sz="2400" b="1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à 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CONSISTANCE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PREPARATION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CUISSON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423266"/>
                  </a:ext>
                </a:extLst>
              </a:tr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A CUIRE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vert="vert27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24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locale sans sucre: </a:t>
                      </a:r>
                      <a:r>
                        <a:rPr lang="fr-CA" sz="2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Riz, Maïs, Mil, 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Tapioca, Sorgho, tapioca</a:t>
                      </a:r>
                      <a:endParaRPr lang="fr-CA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 à S</a:t>
                      </a:r>
                      <a:r>
                        <a:rPr lang="en-GB" sz="24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=</a:t>
                      </a: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10g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6 - 9 mois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 partir de 10 mois: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 - 13%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7-5 mn de caisson selon l’âge de l’enfant.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d’évaporation :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50-70 ml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1673493"/>
                  </a:ext>
                </a:extLst>
              </a:tr>
              <a:tr h="1582153"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24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industrielle: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Dextrine + sucre</a:t>
                      </a:r>
                      <a:endParaRPr lang="fr-CA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 à c: 3g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 à S: 9g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6 - 9 mois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(11-12%)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13% - 15%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2-3 mn de cuisson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d’évaporation: 20 ml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5296991"/>
                  </a:ext>
                </a:extLst>
              </a:tr>
              <a:tr h="1582153"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4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industrielle: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Maïzena, Risine</a:t>
                      </a:r>
                      <a:r>
                        <a:rPr lang="en-GB" sz="2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tapioca</a:t>
                      </a:r>
                      <a:endParaRPr lang="fr-CA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A" sz="24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 à S: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mois: 6 %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7- 9 mois: 7%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mois et +: 8% - 9%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2-3 mn de cuisson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d’évaporation: 20 ml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3779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68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431028"/>
              </p:ext>
            </p:extLst>
          </p:nvPr>
        </p:nvGraphicFramePr>
        <p:xfrm>
          <a:off x="0" y="0"/>
          <a:ext cx="12192000" cy="6256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2526">
                  <a:extLst>
                    <a:ext uri="{9D8B030D-6E8A-4147-A177-3AD203B41FA5}">
                      <a16:colId xmlns:a16="http://schemas.microsoft.com/office/drawing/2014/main" val="2923566110"/>
                    </a:ext>
                  </a:extLst>
                </a:gridCol>
                <a:gridCol w="2261937">
                  <a:extLst>
                    <a:ext uri="{9D8B030D-6E8A-4147-A177-3AD203B41FA5}">
                      <a16:colId xmlns:a16="http://schemas.microsoft.com/office/drawing/2014/main" val="3960919536"/>
                    </a:ext>
                  </a:extLst>
                </a:gridCol>
                <a:gridCol w="2114453">
                  <a:extLst>
                    <a:ext uri="{9D8B030D-6E8A-4147-A177-3AD203B41FA5}">
                      <a16:colId xmlns:a16="http://schemas.microsoft.com/office/drawing/2014/main" val="4034180441"/>
                    </a:ext>
                  </a:extLst>
                </a:gridCol>
                <a:gridCol w="2846439">
                  <a:extLst>
                    <a:ext uri="{9D8B030D-6E8A-4147-A177-3AD203B41FA5}">
                      <a16:colId xmlns:a16="http://schemas.microsoft.com/office/drawing/2014/main" val="3656474320"/>
                    </a:ext>
                  </a:extLst>
                </a:gridCol>
                <a:gridCol w="811161">
                  <a:extLst>
                    <a:ext uri="{9D8B030D-6E8A-4147-A177-3AD203B41FA5}">
                      <a16:colId xmlns:a16="http://schemas.microsoft.com/office/drawing/2014/main" val="1654170124"/>
                    </a:ext>
                  </a:extLst>
                </a:gridCol>
                <a:gridCol w="3195484">
                  <a:extLst>
                    <a:ext uri="{9D8B030D-6E8A-4147-A177-3AD203B41FA5}">
                      <a16:colId xmlns:a16="http://schemas.microsoft.com/office/drawing/2014/main" val="2773512245"/>
                    </a:ext>
                  </a:extLst>
                </a:gridCol>
              </a:tblGrid>
              <a:tr h="185397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DE FARINES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POIDS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</a:t>
                      </a:r>
                      <a:r>
                        <a:rPr lang="en-GB" sz="2400" b="1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à c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</a:t>
                      </a:r>
                      <a:r>
                        <a:rPr lang="en-GB" sz="2400" b="1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à 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CONSISTANCE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PREPARATION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CUISSON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423266"/>
                  </a:ext>
                </a:extLst>
              </a:tr>
              <a:tr h="1216860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INSTANTANEES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vert="vert27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Sucrée, non lactée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FR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1C à s = 6g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6 mois: 16%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Verser la farine en pluie, cuillère par cuillère dans le liquide tiède en agitant ou en fouettant à la fourchette.</a:t>
                      </a:r>
                      <a:endParaRPr lang="fr-CA" sz="2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0433555"/>
                  </a:ext>
                </a:extLst>
              </a:tr>
              <a:tr h="1216860"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Lactée et sucrée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s = 5-6g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7-8-9 mois: 17%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802824"/>
                  </a:ext>
                </a:extLst>
              </a:tr>
              <a:tr h="1968724"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Aux legumes 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 à s = 4-5g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mois et +: 18% </a:t>
                      </a: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A" sz="2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131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29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74469B-DF38-465F-9104-5C7E1608B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227221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OBJECTIFS SPÉCIFIQUES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B48C19-2123-420D-806C-6EC568249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227221"/>
            <a:ext cx="12192000" cy="5005137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– Définir selon le cours l’alimentation de complément; </a:t>
            </a:r>
          </a:p>
          <a:p>
            <a:pPr algn="l">
              <a:lnSpc>
                <a:spcPct val="150000"/>
              </a:lnSpc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2 - Expliquer sans rien omettre les principes et conditions de réussite de l’alimentation de complément sans aucun support; 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92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CONSISTANCE, FRÉQUENCE ET QUANTITÉ DES REPAS EN FONCTION DE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L’ÂGE DE L’ENFANT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mois;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– 8 mois;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– 11 mois;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 – 24 mois.</a:t>
            </a:r>
          </a:p>
          <a:p>
            <a:pPr marL="0" indent="0">
              <a:lnSpc>
                <a:spcPct val="100000"/>
              </a:lnSpc>
              <a:buNone/>
            </a:pPr>
            <a:endParaRPr lang="fr-CA" sz="4000" dirty="0"/>
          </a:p>
        </p:txBody>
      </p:sp>
    </p:spTree>
    <p:extLst>
      <p:ext uri="{BB962C8B-B14F-4D97-AF65-F5344CB8AC3E}">
        <p14:creationId xmlns:p14="http://schemas.microsoft.com/office/powerpoint/2010/main" val="362360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897877"/>
              </p:ext>
            </p:extLst>
          </p:nvPr>
        </p:nvGraphicFramePr>
        <p:xfrm>
          <a:off x="0" y="-2"/>
          <a:ext cx="12192000" cy="65596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4421">
                  <a:extLst>
                    <a:ext uri="{9D8B030D-6E8A-4147-A177-3AD203B41FA5}">
                      <a16:colId xmlns:a16="http://schemas.microsoft.com/office/drawing/2014/main" val="10631222"/>
                    </a:ext>
                  </a:extLst>
                </a:gridCol>
                <a:gridCol w="3064560">
                  <a:extLst>
                    <a:ext uri="{9D8B030D-6E8A-4147-A177-3AD203B41FA5}">
                      <a16:colId xmlns:a16="http://schemas.microsoft.com/office/drawing/2014/main" val="2515806762"/>
                    </a:ext>
                  </a:extLst>
                </a:gridCol>
                <a:gridCol w="3724459">
                  <a:extLst>
                    <a:ext uri="{9D8B030D-6E8A-4147-A177-3AD203B41FA5}">
                      <a16:colId xmlns:a16="http://schemas.microsoft.com/office/drawing/2014/main" val="4072903498"/>
                    </a:ext>
                  </a:extLst>
                </a:gridCol>
                <a:gridCol w="3718560">
                  <a:extLst>
                    <a:ext uri="{9D8B030D-6E8A-4147-A177-3AD203B41FA5}">
                      <a16:colId xmlns:a16="http://schemas.microsoft.com/office/drawing/2014/main" val="21825332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Age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Consistance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Fréquence/jour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Quantité/repas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979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mois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Bouillie épaisse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repas</a:t>
                      </a:r>
                      <a:r>
                        <a:rPr lang="fr-FR" sz="32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+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Allaitement au moins 8 fois;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2-3 cuillerées à soupe par repas(à la demande).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844358"/>
                  </a:ext>
                </a:extLst>
              </a:tr>
              <a:tr h="3522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à 8 mois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Repas familial écrasé.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repas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fr-FR" sz="32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</a:t>
                      </a: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oûters  (10h et 16h) +</a:t>
                      </a:r>
                      <a:r>
                        <a:rPr lang="fr-FR" sz="32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Allaitement au moins 8 fois.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Augmenter progressivement jusqu'à la ½ d’une tasse de 250 ml (125ml) à chaque repas.(à la demande)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6500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439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8548824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2039">
                  <a:extLst>
                    <a:ext uri="{9D8B030D-6E8A-4147-A177-3AD203B41FA5}">
                      <a16:colId xmlns:a16="http://schemas.microsoft.com/office/drawing/2014/main" val="10631222"/>
                    </a:ext>
                  </a:extLst>
                </a:gridCol>
                <a:gridCol w="3325761">
                  <a:extLst>
                    <a:ext uri="{9D8B030D-6E8A-4147-A177-3AD203B41FA5}">
                      <a16:colId xmlns:a16="http://schemas.microsoft.com/office/drawing/2014/main" val="2515806762"/>
                    </a:ext>
                  </a:extLst>
                </a:gridCol>
                <a:gridCol w="3414252">
                  <a:extLst>
                    <a:ext uri="{9D8B030D-6E8A-4147-A177-3AD203B41FA5}">
                      <a16:colId xmlns:a16="http://schemas.microsoft.com/office/drawing/2014/main" val="4072903498"/>
                    </a:ext>
                  </a:extLst>
                </a:gridCol>
                <a:gridCol w="3519948">
                  <a:extLst>
                    <a:ext uri="{9D8B030D-6E8A-4147-A177-3AD203B41FA5}">
                      <a16:colId xmlns:a16="http://schemas.microsoft.com/office/drawing/2014/main" val="2182533289"/>
                    </a:ext>
                  </a:extLst>
                </a:gridCol>
              </a:tblGrid>
              <a:tr h="979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Age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Consistance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Fréquence/jour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Quantité/repas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979640"/>
                  </a:ext>
                </a:extLst>
              </a:tr>
              <a:tr h="5878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à 11 mois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Aliments hachés ou écrasés, Aliments que les nourrissons peuvent tenir dans leurs mains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- 3 repas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- 2</a:t>
                      </a:r>
                      <a:r>
                        <a:rPr lang="fr-FR" sz="32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goûters (10h et 16h)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Allaitement au moins 8 fois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½ d’une tasse ou bol de 250ml (125ml) par repas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07696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81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759812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0245">
                  <a:extLst>
                    <a:ext uri="{9D8B030D-6E8A-4147-A177-3AD203B41FA5}">
                      <a16:colId xmlns:a16="http://schemas.microsoft.com/office/drawing/2014/main" val="10631222"/>
                    </a:ext>
                  </a:extLst>
                </a:gridCol>
                <a:gridCol w="2772697">
                  <a:extLst>
                    <a:ext uri="{9D8B030D-6E8A-4147-A177-3AD203B41FA5}">
                      <a16:colId xmlns:a16="http://schemas.microsoft.com/office/drawing/2014/main" val="2515806762"/>
                    </a:ext>
                  </a:extLst>
                </a:gridCol>
                <a:gridCol w="3451123">
                  <a:extLst>
                    <a:ext uri="{9D8B030D-6E8A-4147-A177-3AD203B41FA5}">
                      <a16:colId xmlns:a16="http://schemas.microsoft.com/office/drawing/2014/main" val="4072903498"/>
                    </a:ext>
                  </a:extLst>
                </a:gridCol>
                <a:gridCol w="3637935">
                  <a:extLst>
                    <a:ext uri="{9D8B030D-6E8A-4147-A177-3AD203B41FA5}">
                      <a16:colId xmlns:a16="http://schemas.microsoft.com/office/drawing/2014/main" val="2182533289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Age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Consistance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Fréquence/jour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Quantité/repas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979640"/>
                  </a:ext>
                </a:extLst>
              </a:tr>
              <a:tr h="54863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 à 24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mois</a:t>
                      </a:r>
                      <a:endParaRPr lang="fr-CA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Repas familial, haché ou écrasé si nécessaire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- 3 repas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- 2 goûters Allaitement à la demande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¾ d’une tasse ou bol de 250ml plein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075012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86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45957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LÉGUMES ET MATIÈRES GRASSES</a:t>
            </a:r>
            <a:endParaRPr lang="fr-CA" sz="4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45958"/>
            <a:ext cx="12192000" cy="611204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LÉGUMES: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Apportent: sels minéraux, vitamines et cellulose;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fr-F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a : légumes verts, légumes secs, tubercules et racines;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MATIÈRES GRASSES: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Huiles végétales;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Beurre;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300" y="3200400"/>
            <a:ext cx="5346700" cy="303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9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02889"/>
          </a:xfrm>
        </p:spPr>
        <p:txBody>
          <a:bodyPr>
            <a:normAutofit fontScale="90000"/>
          </a:bodyPr>
          <a:lstStyle/>
          <a:p>
            <a:pPr algn="ctr"/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FRUITS</a:t>
            </a:r>
            <a:br>
              <a:rPr lang="fr-CA" sz="4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94084"/>
            <a:ext cx="12192000" cy="606391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Apportent eau, sucre, sels minéraux, et vitamines;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Compléments de dessert;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mois sous forme de jus de fruits; 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7 - 8 mois sous forme de compote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fr-CA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CA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499" y="2857500"/>
            <a:ext cx="3873501" cy="346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3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67851"/>
          </a:xfrm>
        </p:spPr>
        <p:txBody>
          <a:bodyPr>
            <a:no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CONSEILS HYGIÉNO-DIÉTÉTIQUES </a:t>
            </a:r>
            <a:b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À DONNER AUX MÈRES</a:t>
            </a:r>
            <a:endParaRPr lang="fr-CA" sz="4400" dirty="0">
              <a:solidFill>
                <a:srgbClr val="FF000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67850"/>
            <a:ext cx="12192000" cy="539014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Moyen de prévention de plusieurs maladies;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Doit être adaptés à: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fr-FR" sz="3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radition locale;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Situation précise vécue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 la mère/enfant;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</a:t>
            </a:r>
            <a:r>
              <a:rPr lang="fr-FR" sz="3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ranche d’âge 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conseils adéquats.</a:t>
            </a:r>
            <a:endParaRPr lang="fr-CA" sz="32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CA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53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95663"/>
          </a:xfrm>
        </p:spPr>
        <p:txBody>
          <a:bodyPr>
            <a:noAutofit/>
          </a:bodyPr>
          <a:lstStyle/>
          <a:p>
            <a:pPr algn="ctr"/>
            <a:br>
              <a:rPr lang="fr-FR" b="1" u="sng" dirty="0"/>
            </a:br>
            <a:r>
              <a:rPr lang="fr-FR" sz="32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ÉLABORATION DE RECETTES APPROPRIEES POUR L’ALIMENTATION DE COMPLÉMENT</a:t>
            </a:r>
            <a:br>
              <a:rPr lang="fr-CA" sz="4000" dirty="0">
                <a:latin typeface="+mj-lt"/>
              </a:rPr>
            </a:br>
            <a:endParaRPr lang="fr-CA" sz="4000" dirty="0"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55033"/>
            <a:ext cx="12192000" cy="570296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Côte d’Ivoire, les trois types d’aliment se retrouvent dans toutes les régions en fonction des saisons. (Voir Guide National de Recettes).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énergétiques;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de protection;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A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protidiques;</a:t>
            </a:r>
          </a:p>
        </p:txBody>
      </p:sp>
    </p:spTree>
    <p:extLst>
      <p:ext uri="{BB962C8B-B14F-4D97-AF65-F5344CB8AC3E}">
        <p14:creationId xmlns:p14="http://schemas.microsoft.com/office/powerpoint/2010/main" val="294258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24115"/>
          </a:xfrm>
        </p:spPr>
        <p:txBody>
          <a:bodyPr>
            <a:noAutofit/>
          </a:bodyPr>
          <a:lstStyle/>
          <a:p>
            <a:pPr algn="ctr"/>
            <a:b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0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DIFFÉRENTES FORMES DE PRÉSENTATION DE L’ALIMENTATION DE COMPLÉMENT</a:t>
            </a:r>
            <a:br>
              <a:rPr lang="fr-CA" sz="40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400" b="1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327355"/>
            <a:ext cx="12192000" cy="553064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 de complément = sous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quatre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formes: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Bouillies;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Purées;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Repas familial 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Goûters (collations);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CA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CA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0123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680" y="1676401"/>
            <a:ext cx="11765280" cy="3002279"/>
          </a:xfrm>
          <a:solidFill>
            <a:srgbClr val="00B0F0"/>
          </a:solidFill>
        </p:spPr>
        <p:txBody>
          <a:bodyPr/>
          <a:lstStyle/>
          <a:p>
            <a:pPr marL="0" indent="0" algn="ctr">
              <a:buNone/>
            </a:pPr>
            <a:endParaRPr lang="fr-FR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r>
              <a:rPr lang="fr-FR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PROPOSITION DE RECETTES EN </a:t>
            </a:r>
          </a:p>
          <a:p>
            <a:pPr marL="0" indent="0" algn="ctr">
              <a:buNone/>
            </a:pPr>
            <a:r>
              <a:rPr lang="fr-FR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FONCTION DES TRANCHES D’ÂGE </a:t>
            </a:r>
            <a:endParaRPr lang="fr-CA" sz="5400" dirty="0"/>
          </a:p>
        </p:txBody>
      </p:sp>
    </p:spTree>
    <p:extLst>
      <p:ext uri="{BB962C8B-B14F-4D97-AF65-F5344CB8AC3E}">
        <p14:creationId xmlns:p14="http://schemas.microsoft.com/office/powerpoint/2010/main" val="609216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589649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OBJECTIFS PÉDAGOGIQUES (2)</a:t>
            </a:r>
            <a:br>
              <a:rPr lang="fr-FR" sz="4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0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589649"/>
            <a:ext cx="12192000" cy="458731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3 - Planifier sans erreur le déparasitage pour les enfants en accord avec les directives nationales;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4 - Expliquer sans erreur les principes de l’alimentation des adolescents selon les directives nationales de nutrition;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0866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" y="0"/>
            <a:ext cx="12192001" cy="6176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6500" b="1" dirty="0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RECETTES</a:t>
            </a:r>
            <a:endParaRPr lang="fr-FR" sz="6500" dirty="0">
              <a:solidFill>
                <a:schemeClr val="accent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farines locales à cuire enrichie: au lait, pâte d’arachide, au soja, à l’œuf…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farines industrielle à cuire enrichie : au lait, pâte d’arachide, au soja, à l’œuf…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farines industrielles instantanées lactées;</a:t>
            </a:r>
          </a:p>
        </p:txBody>
      </p:sp>
    </p:spTree>
    <p:extLst>
      <p:ext uri="{BB962C8B-B14F-4D97-AF65-F5344CB8AC3E}">
        <p14:creationId xmlns:p14="http://schemas.microsoft.com/office/powerpoint/2010/main" val="28872513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" y="0"/>
            <a:ext cx="12192001" cy="6176963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800" b="1" dirty="0">
                <a:solidFill>
                  <a:schemeClr val="accent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RECETTES 2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farines industrielles instantanées non lactées enrichie au lait;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Purée de féculents et feuilles enrichies au poisson;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Purée de courge et de banane plantain à la pâte d’arachide;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Purée de tubercule enrichie à l’œuf et aux épinards.</a:t>
            </a:r>
            <a:endParaRPr lang="fr-CA" sz="3600" dirty="0"/>
          </a:p>
        </p:txBody>
      </p:sp>
    </p:spTree>
    <p:extLst>
      <p:ext uri="{BB962C8B-B14F-4D97-AF65-F5344CB8AC3E}">
        <p14:creationId xmlns:p14="http://schemas.microsoft.com/office/powerpoint/2010/main" val="15475198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877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br>
              <a:rPr lang="fr-FR" sz="4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fr-FR" sz="49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RECETTES POUR ENFANTS MALADES</a:t>
            </a:r>
            <a:r>
              <a:rPr lang="fr-FR" sz="49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fr-CA" sz="4900" dirty="0">
                <a:latin typeface="+mj-lt"/>
              </a:rPr>
            </a:br>
            <a:endParaRPr lang="fr-CA" sz="4900" dirty="0"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58780"/>
            <a:ext cx="12192000" cy="57992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la banane douce;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riz;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carottes;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patate douce;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Bouillon de vermicelle;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60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CA" sz="6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3153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3920" y="228600"/>
            <a:ext cx="10210800" cy="830178"/>
          </a:xfrm>
          <a:solidFill>
            <a:srgbClr val="00B0F0"/>
          </a:solidFill>
        </p:spPr>
        <p:txBody>
          <a:bodyPr>
            <a:noAutofit/>
          </a:bodyPr>
          <a:lstStyle/>
          <a:p>
            <a:br>
              <a:rPr lang="fr-FR" sz="4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fr-FR" sz="4800" b="1" dirty="0">
                <a:ea typeface="Tahoma" panose="020B0604030504040204" pitchFamily="34" charset="0"/>
                <a:cs typeface="Tahoma" panose="020B0604030504040204" pitchFamily="34" charset="0"/>
              </a:rPr>
              <a:t>EN CAS DE CONSTIPATION</a:t>
            </a:r>
            <a:r>
              <a:rPr lang="fr-FR" sz="5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br>
              <a:rPr lang="fr-CA" sz="4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58780"/>
            <a:ext cx="12192000" cy="57992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Éviter de purger l’enfant;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Donner: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 jus de fruit;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 repas à base d’haricots secs;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 fruits et légumes crus et cuits sauf la banane et carotte cuites;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Diminuer les féculents: le riz, pâtes, igname, pomme de terre, patate douce et banane plantain.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CA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7104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973178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CONDUITE DES SÉANCES DE DÉMONSTRATIONS PRATIQUES    AVEC LES MÈRES</a:t>
            </a:r>
            <a:br>
              <a:rPr lang="fr-CA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73178"/>
            <a:ext cx="12192000" cy="488482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sz="3200" dirty="0"/>
              <a:t>En CI, majorité des mères = analphabètes: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200" dirty="0"/>
              <a:t> Nécessité de faire des séances: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200" dirty="0"/>
              <a:t> Permettre aux mères de capitaliser le maximum de connaissances pour:</a:t>
            </a:r>
          </a:p>
          <a:p>
            <a:pPr lvl="3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fr-FR" sz="3200" dirty="0"/>
              <a:t> Réussir l’introduction;</a:t>
            </a:r>
          </a:p>
          <a:p>
            <a:pPr lvl="3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fr-FR" sz="3200" dirty="0"/>
              <a:t> Conduite de l’alimentation des enfants de 6 à 24 mois.</a:t>
            </a:r>
          </a:p>
          <a:p>
            <a:pPr marL="0" indent="0">
              <a:lnSpc>
                <a:spcPct val="150000"/>
              </a:lnSpc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1015218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973178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CONDUITE DES SÉANCES DE DÉMONSTRATIONS PRATIQUES    AVEC LES MÈRES suite</a:t>
            </a:r>
            <a:br>
              <a:rPr lang="fr-CA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dirty="0"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73178"/>
            <a:ext cx="12192000" cy="48848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Prendre en compte: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Inquiétudes des mères concernant l’alimentation de complément;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Difficultés lors des préparations à domicile;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Disponibilité des différents aliments préconisés;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Accessibilité financière des mères.</a:t>
            </a:r>
            <a:endParaRPr lang="fr-CA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2147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27220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fr-FR" sz="4400" b="1" dirty="0">
                <a:latin typeface="Arial Black" panose="020B0A04020102020204" pitchFamily="34" charset="0"/>
              </a:rPr>
              <a:t>COMMENT SE DÉROULE UNE SÉANCE DE DÉMONSTRATION PRATIQUE </a:t>
            </a:r>
            <a:endParaRPr lang="fr-CA" sz="4400" b="1" dirty="0"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27221"/>
            <a:ext cx="12192000" cy="563077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fr-FR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Établir un calendrier de démonstration;</a:t>
            </a:r>
            <a:endParaRPr lang="fr-FR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Constituer les mères en groupe selon l’âge de leur enfant; </a:t>
            </a:r>
            <a:endParaRPr lang="fr-FR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CA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Tenir compte de la tranche d’âge: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Enfants de 6 à 12 mois;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Enfant de 12 à 24 mois; 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Donner des conseils hygiéno-diététiques aux mères;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01002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3920" y="0"/>
            <a:ext cx="10439400" cy="1691640"/>
          </a:xfrm>
          <a:solidFill>
            <a:srgbClr val="00B0F0"/>
          </a:solidFill>
        </p:spPr>
        <p:txBody>
          <a:bodyPr>
            <a:noAutofit/>
          </a:bodyPr>
          <a:lstStyle/>
          <a:p>
            <a:pPr marL="182563" indent="-182563"/>
            <a:br>
              <a:rPr lang="fr-FR" dirty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5400" dirty="0">
                <a:ea typeface="Tahoma" panose="020B0604030504040204" pitchFamily="34" charset="0"/>
                <a:cs typeface="Tahoma" panose="020B0604030504040204" pitchFamily="34" charset="0"/>
              </a:rPr>
              <a:t>ENFANTS DE 6 À 24   MOIS </a:t>
            </a:r>
            <a:br>
              <a:rPr lang="fr-CA" sz="4400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0040" y="1456623"/>
            <a:ext cx="11871960" cy="479177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/>
              <a:t> </a:t>
            </a:r>
            <a:r>
              <a:rPr lang="fr-FR" sz="3200" dirty="0"/>
              <a:t>Commencer AC </a:t>
            </a:r>
            <a:r>
              <a:rPr lang="fr-FR" sz="3200" dirty="0">
                <a:solidFill>
                  <a:srgbClr val="FF0000"/>
                </a:solidFill>
              </a:rPr>
              <a:t>dès 6 mois;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/>
              <a:t> Aliments</a:t>
            </a:r>
            <a:r>
              <a:rPr lang="fr-FR" sz="3200" dirty="0">
                <a:solidFill>
                  <a:srgbClr val="FF0000"/>
                </a:solidFill>
              </a:rPr>
              <a:t> épais</a:t>
            </a:r>
            <a:r>
              <a:rPr lang="fr-FR" sz="3200" dirty="0"/>
              <a:t>, </a:t>
            </a:r>
            <a:r>
              <a:rPr lang="fr-FR" sz="3200" dirty="0">
                <a:solidFill>
                  <a:srgbClr val="FF0000"/>
                </a:solidFill>
              </a:rPr>
              <a:t>restent </a:t>
            </a:r>
            <a:r>
              <a:rPr lang="fr-FR" sz="3200" dirty="0"/>
              <a:t>dans la cuillère; 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/>
              <a:t>Insister sur la préparation/</a:t>
            </a:r>
            <a:r>
              <a:rPr lang="fr-FR" sz="3200" dirty="0">
                <a:solidFill>
                  <a:srgbClr val="FF0000"/>
                </a:solidFill>
              </a:rPr>
              <a:t>conservation saine </a:t>
            </a:r>
            <a:r>
              <a:rPr lang="fr-FR" sz="3200" dirty="0"/>
              <a:t>de l’aliment de complément;</a:t>
            </a:r>
            <a:endParaRPr lang="fr-CA" sz="3200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/>
              <a:t> Enfant en pleine croissance a besoin de </a:t>
            </a:r>
            <a:r>
              <a:rPr lang="fr-FR" sz="3200" dirty="0">
                <a:solidFill>
                  <a:srgbClr val="FF0000"/>
                </a:solidFill>
              </a:rPr>
              <a:t>trois repas et deux collations par jour;</a:t>
            </a:r>
            <a:endParaRPr lang="fr-CA" sz="3200" dirty="0">
              <a:solidFill>
                <a:srgbClr val="FF0000"/>
              </a:solidFill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386543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3920" y="0"/>
            <a:ext cx="10302240" cy="866275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br>
              <a:rPr lang="fr-FR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ENFANTS DE 6 À </a:t>
            </a:r>
            <a:r>
              <a:rPr lang="fr-FR" sz="4400" dirty="0">
                <a:ea typeface="Tahoma" panose="020B0604030504040204" pitchFamily="34" charset="0"/>
                <a:cs typeface="Tahoma" panose="020B0604030504040204" pitchFamily="34" charset="0"/>
              </a:rPr>
              <a:t>24 MOIS (</a:t>
            </a:r>
            <a:r>
              <a:rPr lang="fr-FR" sz="44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</a:t>
            </a:r>
            <a:br>
              <a:rPr lang="fr-CA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dirty="0"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743919"/>
            <a:ext cx="12192000" cy="633065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/>
              <a:t>Jeune enfant a besoin </a:t>
            </a:r>
            <a:r>
              <a:rPr lang="fr-FR" sz="4000" dirty="0">
                <a:solidFill>
                  <a:srgbClr val="FF0000"/>
                </a:solidFill>
              </a:rPr>
              <a:t>d’apprendre à manger; </a:t>
            </a:r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/>
              <a:t>Doit être encouragé et aidé avec </a:t>
            </a:r>
            <a:r>
              <a:rPr lang="fr-FR" sz="4000" dirty="0">
                <a:solidFill>
                  <a:srgbClr val="FF0000"/>
                </a:solidFill>
              </a:rPr>
              <a:t>beaucoup de patience;</a:t>
            </a:r>
            <a:endParaRPr lang="fr-CA" sz="4000" dirty="0">
              <a:solidFill>
                <a:srgbClr val="FF0000"/>
              </a:solidFill>
            </a:endParaRPr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>
                <a:solidFill>
                  <a:srgbClr val="FF0000"/>
                </a:solidFill>
              </a:rPr>
              <a:t>Laver les mains de l’enfant </a:t>
            </a:r>
            <a:r>
              <a:rPr lang="fr-FR" sz="4000" dirty="0"/>
              <a:t>à l’eau propre/savon </a:t>
            </a:r>
            <a:r>
              <a:rPr lang="fr-FR" sz="4000" dirty="0">
                <a:solidFill>
                  <a:srgbClr val="FF0000"/>
                </a:solidFill>
              </a:rPr>
              <a:t>avant et après chaque repas</a:t>
            </a:r>
            <a:r>
              <a:rPr lang="fr-FR" sz="4000" dirty="0"/>
              <a:t>;</a:t>
            </a:r>
            <a:endParaRPr lang="fr-CA" sz="4000" dirty="0"/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/>
              <a:t>Mère: </a:t>
            </a:r>
            <a:r>
              <a:rPr lang="fr-FR" sz="4000" dirty="0">
                <a:solidFill>
                  <a:srgbClr val="FF0000"/>
                </a:solidFill>
              </a:rPr>
              <a:t>laver les mains </a:t>
            </a:r>
            <a:r>
              <a:rPr lang="fr-FR" sz="4000" dirty="0"/>
              <a:t>à l’eau propre/savon si elle nourrit l’enfant avec </a:t>
            </a:r>
            <a:r>
              <a:rPr lang="fr-FR" sz="4000" dirty="0">
                <a:solidFill>
                  <a:srgbClr val="FF0000"/>
                </a:solidFill>
              </a:rPr>
              <a:t>les doigts;</a:t>
            </a:r>
            <a:endParaRPr lang="fr-CA" sz="4000" dirty="0">
              <a:solidFill>
                <a:srgbClr val="FF0000"/>
              </a:solidFill>
            </a:endParaRPr>
          </a:p>
          <a:p>
            <a:pPr lvl="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4000" dirty="0"/>
              <a:t>Nourrir l’enfant avec une </a:t>
            </a:r>
            <a:r>
              <a:rPr lang="fr-FR" sz="4000" dirty="0">
                <a:solidFill>
                  <a:srgbClr val="FF0000"/>
                </a:solidFill>
              </a:rPr>
              <a:t>cuillère propre;</a:t>
            </a:r>
            <a:endParaRPr lang="fr-CA" sz="40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661095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4880" y="121920"/>
            <a:ext cx="10287000" cy="703990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br>
              <a:rPr lang="fr-FR" sz="44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8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ENFANTS DE 6 À 24 MOIS (3)</a:t>
            </a:r>
            <a:br>
              <a:rPr lang="fr-FR" sz="48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400" dirty="0"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25910"/>
            <a:ext cx="12192000" cy="6248659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solidFill>
                  <a:srgbClr val="FF0000"/>
                </a:solidFill>
              </a:rPr>
              <a:t>Surveiller l’enfant </a:t>
            </a:r>
            <a:r>
              <a:rPr lang="fr-FR" sz="3600" dirty="0"/>
              <a:t>pour ne pas qu’il se salisse les </a:t>
            </a:r>
            <a:r>
              <a:rPr lang="fr-FR" sz="3600" dirty="0">
                <a:solidFill>
                  <a:srgbClr val="FF0000"/>
                </a:solidFill>
              </a:rPr>
              <a:t>mains pendant les repas </a:t>
            </a:r>
            <a:r>
              <a:rPr lang="fr-FR" sz="3600" dirty="0"/>
              <a:t>et qu’il les porte à la </a:t>
            </a:r>
            <a:r>
              <a:rPr lang="fr-FR" sz="3600" dirty="0">
                <a:solidFill>
                  <a:srgbClr val="FF0000"/>
                </a:solidFill>
              </a:rPr>
              <a:t>bouche;</a:t>
            </a:r>
            <a:endParaRPr lang="fr-CA" sz="3600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solidFill>
                  <a:srgbClr val="FF0000"/>
                </a:solidFill>
              </a:rPr>
              <a:t>Encourager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la mère </a:t>
            </a:r>
            <a:r>
              <a:rPr lang="fr-FR" sz="3600" dirty="0"/>
              <a:t>à fréquenter régulièrement les </a:t>
            </a:r>
            <a:r>
              <a:rPr lang="fr-FR" sz="3600" dirty="0">
                <a:solidFill>
                  <a:srgbClr val="FF0000"/>
                </a:solidFill>
              </a:rPr>
              <a:t>centres de santé pour peser l’enfant</a:t>
            </a:r>
            <a:r>
              <a:rPr lang="fr-FR" sz="3600" dirty="0"/>
              <a:t>;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/>
              <a:t>Expliquer le </a:t>
            </a:r>
            <a:r>
              <a:rPr lang="fr-FR" sz="3600" dirty="0">
                <a:solidFill>
                  <a:srgbClr val="FF0000"/>
                </a:solidFill>
              </a:rPr>
              <a:t>rôle important de la courbe de poids </a:t>
            </a:r>
            <a:r>
              <a:rPr lang="fr-FR" sz="3600" dirty="0"/>
              <a:t>dans le suivi de l’enfant.  </a:t>
            </a:r>
            <a:endParaRPr lang="fr-CA" sz="3600" dirty="0"/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10437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30967"/>
          </a:xfrm>
        </p:spPr>
        <p:txBody>
          <a:bodyPr>
            <a:normAutofit/>
          </a:bodyPr>
          <a:lstStyle/>
          <a:p>
            <a:pPr algn="ctr"/>
            <a:r>
              <a:rPr lang="fr-CA" sz="4400" dirty="0">
                <a:solidFill>
                  <a:srgbClr val="FF0000"/>
                </a:solidFill>
                <a:latin typeface="Arial Black" panose="020B0A04020102020204" pitchFamily="34" charset="0"/>
              </a:rPr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48139"/>
            <a:ext cx="12192000" cy="600986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/>
              <a:t> </a:t>
            </a:r>
            <a:r>
              <a:rPr lang="fr-FR" sz="3200" dirty="0"/>
              <a:t>Nutrition adéquate de 0 à 2 ans = moment</a:t>
            </a:r>
            <a:r>
              <a:rPr lang="fr-FR" sz="3200" b="1" dirty="0"/>
              <a:t> critique </a:t>
            </a:r>
            <a:r>
              <a:rPr lang="fr-FR" sz="3200" dirty="0"/>
              <a:t>pour la promotion de la croissance optimale, de la santé et du développement.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/>
              <a:t> Principal problème de tous les pays Africains: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Pas l’arrêt de l’allaitement;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3200" dirty="0"/>
              <a:t> Mais, </a:t>
            </a:r>
            <a:r>
              <a:rPr lang="fr-FR" sz="3200" dirty="0">
                <a:solidFill>
                  <a:srgbClr val="FF0000"/>
                </a:solidFill>
              </a:rPr>
              <a:t>introduction des aliments de complément (diversification).</a:t>
            </a:r>
            <a:endParaRPr lang="fr-CA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2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680" y="0"/>
            <a:ext cx="10332720" cy="1130969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b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60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ENFANT DE 12 À 24 MOIS; </a:t>
            </a:r>
            <a:br>
              <a:rPr lang="fr-CA" sz="60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900" dirty="0"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2880" y="1752600"/>
            <a:ext cx="11902440" cy="448056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16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Continuer à donner du lait commercial fortifié à l’enfant jusqu’à 24 mois et +: enfants à alimentation de remplacement;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16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Initier l’enfant progressivement au régime alimentaire familial. </a:t>
            </a:r>
            <a:endParaRPr lang="fr-CA" sz="16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r-CA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fr-FR" dirty="0"/>
              <a:t> 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717578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07720" y="0"/>
            <a:ext cx="10424160" cy="1380941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br>
              <a:rPr lang="fr-FR" sz="60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fr-FR" sz="6000" b="1" dirty="0">
                <a:latin typeface="Arial Black" panose="020B0A04020102020204" pitchFamily="34" charset="0"/>
              </a:rPr>
              <a:t>REMARQUE</a:t>
            </a:r>
            <a:br>
              <a:rPr lang="fr-CA" sz="60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fr-CA" sz="6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3360" y="1841090"/>
            <a:ext cx="11475720" cy="337099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7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 toutes les préparations de diététique infantile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7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référer au tableau de la démarche de préparation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7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(</a:t>
            </a:r>
            <a:r>
              <a:rPr lang="fr-FR" sz="7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Lors des travaux pratiques</a:t>
            </a:r>
            <a:r>
              <a:rPr lang="fr-FR" sz="7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fr-CA" sz="7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0776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9640" y="106681"/>
            <a:ext cx="10256520" cy="60807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fr-FR" sz="4400" b="1" dirty="0">
                <a:solidFill>
                  <a:srgbClr val="00B0F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PRÉPARATIONS DE DIÉTÉTIQUE INFANTILE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Technique de préparation de la bouillie avec les farines locales à cuire;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Technique de préparation de la bouillie avec les farines industrielles (manufacturées) à cuire;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Technique de préparation de la bouillie avec les farines industrielles (manufacturées) instantanées ;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Technique de préparation de purée, soupe et bouillon de légume.</a:t>
            </a: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954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4880" y="1"/>
            <a:ext cx="10367010" cy="18288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marL="3413125" indent="-3413125"/>
            <a:r>
              <a:rPr lang="fr-FR" sz="5300" b="1" dirty="0">
                <a:latin typeface="Arial Black" panose="020B0A04020102020204" pitchFamily="34" charset="0"/>
              </a:rPr>
              <a:t>ALIMENTS ET COLLATIONS À                                 ÉVITER</a:t>
            </a:r>
            <a:r>
              <a:rPr lang="fr-FR" sz="3100" b="1" dirty="0"/>
              <a:t> 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2209801"/>
            <a:ext cx="11574780" cy="361188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4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Choux, navet, aubergines, poivron, piment;</a:t>
            </a:r>
            <a:endParaRPr lang="fr-CA" sz="43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4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Œuf avant 9 mois, jaune d’œuf de préférence cuit</a:t>
            </a:r>
            <a:r>
              <a:rPr lang="fr-CA" sz="4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43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Crustacés (risque d’allergie);</a:t>
            </a:r>
            <a:endParaRPr lang="fr-CA" sz="43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5629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3920" y="0"/>
            <a:ext cx="10347960" cy="120315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br>
              <a:rPr lang="fr-FR" sz="4900" b="1" dirty="0">
                <a:latin typeface="Arial Black" panose="020B0A04020102020204" pitchFamily="34" charset="0"/>
              </a:rPr>
            </a:br>
            <a:r>
              <a:rPr lang="fr-FR" sz="6000" b="1" dirty="0">
                <a:latin typeface="Arial Black" panose="020B0A04020102020204" pitchFamily="34" charset="0"/>
              </a:rPr>
              <a:t>ALIMENTS ET COLLATIONS À ÉVITER</a:t>
            </a:r>
            <a:r>
              <a:rPr lang="fr-FR" sz="3600" b="1" dirty="0"/>
              <a:t> </a:t>
            </a:r>
            <a:r>
              <a:rPr lang="fr-FR" sz="6000" b="1" dirty="0">
                <a:latin typeface="Arial Black" panose="020B0A04020102020204" pitchFamily="34" charset="0"/>
              </a:rPr>
              <a:t>2</a:t>
            </a:r>
            <a:br>
              <a:rPr lang="fr-CA" sz="6000" dirty="0">
                <a:latin typeface="Arial Black" panose="020B0A04020102020204" pitchFamily="34" charset="0"/>
              </a:rPr>
            </a:br>
            <a:endParaRPr lang="fr-CA" sz="4900" dirty="0"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02890"/>
            <a:ext cx="12192000" cy="5855109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Boissons gazeuses;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Sirops;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Jus de fruit industriels (trop sucrés);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Thé, café;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Bonbons, chips industriels;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 fritures;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87373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3920" y="1"/>
            <a:ext cx="10302240" cy="6858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br>
              <a:rPr lang="fr-FR" b="1" dirty="0"/>
            </a:br>
            <a:r>
              <a:rPr lang="fr-FR" sz="6000" b="1" dirty="0"/>
              <a:t>VITAMINE A</a:t>
            </a:r>
            <a:br>
              <a:rPr lang="fr-CA" dirty="0"/>
            </a:b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772306"/>
              </p:ext>
            </p:extLst>
          </p:nvPr>
        </p:nvGraphicFramePr>
        <p:xfrm>
          <a:off x="0" y="811161"/>
          <a:ext cx="12192000" cy="55156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63381">
                  <a:extLst>
                    <a:ext uri="{9D8B030D-6E8A-4147-A177-3AD203B41FA5}">
                      <a16:colId xmlns:a16="http://schemas.microsoft.com/office/drawing/2014/main" val="725559590"/>
                    </a:ext>
                  </a:extLst>
                </a:gridCol>
                <a:gridCol w="6528619">
                  <a:extLst>
                    <a:ext uri="{9D8B030D-6E8A-4147-A177-3AD203B41FA5}">
                      <a16:colId xmlns:a16="http://schemas.microsoft.com/office/drawing/2014/main" val="598987275"/>
                    </a:ext>
                  </a:extLst>
                </a:gridCol>
              </a:tblGrid>
              <a:tr h="188874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ÂGE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32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Vitamine A UI oralement à l’admission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25332"/>
                  </a:ext>
                </a:extLst>
              </a:tr>
              <a:tr h="836084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 à 11 mois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100 000 UI</a:t>
                      </a:r>
                      <a:endParaRPr lang="fr-CA" sz="32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258406"/>
                  </a:ext>
                </a:extLst>
              </a:tr>
              <a:tr h="930272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 à 59 mois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200 000 UI</a:t>
                      </a:r>
                      <a:endParaRPr lang="fr-CA" sz="32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7361805"/>
                  </a:ext>
                </a:extLst>
              </a:tr>
              <a:tr h="186054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Femmes enceintes et Allaitantes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NE PAS DONNER</a:t>
                      </a:r>
                      <a:endParaRPr lang="fr-CA" sz="3200" b="1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3262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22944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160" y="1"/>
            <a:ext cx="10241280" cy="792480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br>
              <a:rPr lang="fr-FR" sz="2800" b="1" dirty="0"/>
            </a:br>
            <a:r>
              <a:rPr lang="fr-FR" sz="5400" b="1" dirty="0"/>
              <a:t>FER/ACIDE FOLIQUE</a:t>
            </a:r>
            <a:br>
              <a:rPr lang="fr-CA" sz="2800" dirty="0"/>
            </a:br>
            <a:endParaRPr lang="fr-CA" sz="28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444662"/>
              </p:ext>
            </p:extLst>
          </p:nvPr>
        </p:nvGraphicFramePr>
        <p:xfrm>
          <a:off x="0" y="985837"/>
          <a:ext cx="12192000" cy="55003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0737">
                  <a:extLst>
                    <a:ext uri="{9D8B030D-6E8A-4147-A177-3AD203B41FA5}">
                      <a16:colId xmlns:a16="http://schemas.microsoft.com/office/drawing/2014/main" val="725559590"/>
                    </a:ext>
                  </a:extLst>
                </a:gridCol>
                <a:gridCol w="8101263">
                  <a:extLst>
                    <a:ext uri="{9D8B030D-6E8A-4147-A177-3AD203B41FA5}">
                      <a16:colId xmlns:a16="http://schemas.microsoft.com/office/drawing/2014/main" val="5989872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POIDS</a:t>
                      </a:r>
                      <a:endParaRPr lang="fr-CA" sz="3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COMPRIME DE FER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ACIDE FOLIQUE</a:t>
                      </a:r>
                      <a:endParaRPr lang="fr-CA" sz="32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25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˂10 kg</a:t>
                      </a:r>
                      <a:endParaRPr lang="fr-CA" sz="3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½ comprimé par semaine</a:t>
                      </a:r>
                      <a:endParaRPr lang="fr-CA" sz="32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62584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˃10kg</a:t>
                      </a:r>
                      <a:endParaRPr lang="fr-CA" sz="3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comprimé par semaine</a:t>
                      </a:r>
                      <a:endParaRPr lang="fr-CA" sz="32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73618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FEMMES ENCEINTES ET ALLAITANTES</a:t>
                      </a:r>
                      <a:endParaRPr lang="fr-CA" sz="3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comprimé /jour du 1</a:t>
                      </a:r>
                      <a:r>
                        <a:rPr lang="fr-FR" sz="3200" b="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er</a:t>
                      </a:r>
                      <a:r>
                        <a:rPr lang="fr-FR" sz="32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trimestre jusqu’à 3 mois après accouchement</a:t>
                      </a:r>
                      <a:endParaRPr lang="fr-CA" sz="3200" b="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3262358"/>
                  </a:ext>
                </a:extLst>
              </a:tr>
              <a:tr h="1801623">
                <a:tc gridSpan="2">
                  <a:txBody>
                    <a:bodyPr/>
                    <a:lstStyle/>
                    <a:p>
                      <a:pPr marL="457200" marR="0" lvl="0" indent="0" algn="l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457200" marR="0" lvl="0" indent="0" algn="l" defTabSz="91437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fr-FR" sz="3200" baseline="300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ère</a:t>
                      </a:r>
                      <a:r>
                        <a:rPr lang="fr-FR" sz="3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année: </a:t>
                      </a:r>
                      <a:r>
                        <a:rPr lang="fr-FR" sz="32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à 15mg/jour entre 6 et 12 mois</a:t>
                      </a:r>
                      <a:r>
                        <a:rPr lang="fr-FR" sz="3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lang="fr-CA" sz="3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A" sz="3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A" sz="36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50085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31926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2960" y="1"/>
            <a:ext cx="10347960" cy="86868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br>
              <a:rPr lang="fr-FR" b="1" dirty="0"/>
            </a:br>
            <a:r>
              <a:rPr lang="fr-FR" sz="4000" b="1" dirty="0"/>
              <a:t>DEPARASITER AVEC L’ALBENDAZOLE</a:t>
            </a:r>
            <a:br>
              <a:rPr lang="fr-CA" sz="2200" dirty="0"/>
            </a:b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846273"/>
              </p:ext>
            </p:extLst>
          </p:nvPr>
        </p:nvGraphicFramePr>
        <p:xfrm>
          <a:off x="0" y="985837"/>
          <a:ext cx="12192000" cy="52705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72555959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598987275"/>
                    </a:ext>
                  </a:extLst>
                </a:gridCol>
              </a:tblGrid>
              <a:tr h="611351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AGE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ALBENDAZOLE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25332"/>
                  </a:ext>
                </a:extLst>
              </a:tr>
              <a:tr h="87284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˂ 11 mois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RIEN</a:t>
                      </a:r>
                      <a:endParaRPr lang="fr-CA" sz="32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258406"/>
                  </a:ext>
                </a:extLst>
              </a:tr>
              <a:tr h="87284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 à 23 mois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½ comprimé</a:t>
                      </a:r>
                      <a:endParaRPr lang="fr-CA" sz="32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6390259"/>
                  </a:ext>
                </a:extLst>
              </a:tr>
              <a:tr h="97117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˃ 23 mois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comprimé</a:t>
                      </a:r>
                      <a:endParaRPr lang="fr-CA" sz="32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7361805"/>
                  </a:ext>
                </a:extLst>
              </a:tr>
              <a:tr h="194235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FEMMES ENCEINTES ET ALLAITANTES</a:t>
                      </a:r>
                      <a:endParaRPr lang="fr-CA" sz="32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32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comprimé = 2</a:t>
                      </a:r>
                      <a:r>
                        <a:rPr lang="fr-FR" sz="3200" b="0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ème</a:t>
                      </a:r>
                      <a:r>
                        <a:rPr lang="fr-FR" sz="3200" b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trimestre</a:t>
                      </a:r>
                      <a:endParaRPr lang="fr-CA" sz="3200" b="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3262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112334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8680" y="0"/>
            <a:ext cx="10287000" cy="81814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b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6700" b="1" dirty="0">
                <a:latin typeface="Arial Black" panose="020B0A04020102020204" pitchFamily="34" charset="0"/>
              </a:rPr>
              <a:t>CONCLUSION</a:t>
            </a:r>
            <a:br>
              <a:rPr lang="fr-CA" sz="5400" dirty="0"/>
            </a:br>
            <a:br>
              <a:rPr lang="fr-CA" sz="4900" dirty="0"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900" dirty="0"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25642"/>
            <a:ext cx="12192000" cy="60157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Aliments de Complément sont introduits </a:t>
            </a:r>
            <a:r>
              <a:rPr lang="fr-FR" sz="3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 à un 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les présentant d’une </a:t>
            </a:r>
            <a:r>
              <a:rPr lang="fr-FR" sz="3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manière différente 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changeant les</a:t>
            </a:r>
            <a:r>
              <a:rPr lang="fr-FR" sz="3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textures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en jouant sur les </a:t>
            </a:r>
            <a:r>
              <a:rPr lang="fr-FR" sz="3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couleurs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de Complément demande, </a:t>
            </a:r>
            <a:r>
              <a:rPr lang="fr-FR" sz="3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 tact, de la souplesse et une bonne adaptation à la psychologie 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l’enfant</a:t>
            </a:r>
            <a:endParaRPr lang="fr-C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06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47484"/>
            <a:ext cx="12192000" cy="60294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fr-CA" sz="72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fr-CA" sz="72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fr-CA" sz="7200" b="1" dirty="0">
                <a:solidFill>
                  <a:srgbClr val="FF0000"/>
                </a:solidFill>
              </a:rPr>
              <a:t>EXERCICES</a:t>
            </a:r>
          </a:p>
        </p:txBody>
      </p:sp>
    </p:spTree>
    <p:extLst>
      <p:ext uri="{BB962C8B-B14F-4D97-AF65-F5344CB8AC3E}">
        <p14:creationId xmlns:p14="http://schemas.microsoft.com/office/powerpoint/2010/main" val="3762287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11160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DÉFINITIONS </a:t>
            </a:r>
            <a:endParaRPr lang="fr-CA" sz="4400" dirty="0">
              <a:solidFill>
                <a:srgbClr val="FF0000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11161"/>
            <a:ext cx="12192000" cy="604684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Alimentation de Complément (AC)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Donner d’autres 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en complément (</a:t>
            </a:r>
            <a:r>
              <a:rPr lang="fr-FR" sz="3200" u="sng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plus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 lait maternel (allaitement) ou du </a:t>
            </a:r>
            <a:r>
              <a:rPr lang="fr-FR" sz="32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substitut du lait 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(Alimentation de Remplacement).</a:t>
            </a:r>
          </a:p>
          <a:p>
            <a:pPr marL="457189" lvl="1" indent="0">
              <a:lnSpc>
                <a:spcPct val="150000"/>
              </a:lnSpc>
              <a:buNone/>
            </a:pPr>
            <a:endParaRPr lang="fr-FR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Donner un aliment </a:t>
            </a:r>
            <a: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d’autre nature que le</a:t>
            </a: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lait. </a:t>
            </a:r>
            <a:endParaRPr lang="fr-CA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2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064181" cy="1047135"/>
          </a:xfrm>
        </p:spPr>
        <p:txBody>
          <a:bodyPr>
            <a:normAutofit/>
          </a:bodyPr>
          <a:lstStyle/>
          <a:p>
            <a:pPr algn="ctr"/>
            <a:r>
              <a:rPr lang="fr-CA" sz="4400" dirty="0">
                <a:solidFill>
                  <a:srgbClr val="FF0000"/>
                </a:solidFill>
              </a:rPr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47135"/>
            <a:ext cx="12192000" cy="51298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ENRICHIE AU 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LAIT;</a:t>
            </a:r>
          </a:p>
          <a:p>
            <a:pPr marL="0" indent="0">
              <a:buNone/>
            </a:pP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ENRICHIE AU 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SOJA;</a:t>
            </a:r>
          </a:p>
          <a:p>
            <a:pPr marL="0" indent="0">
              <a:buNone/>
            </a:pP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ENRICHIE À L’OEUF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0" indent="0">
              <a:buNone/>
            </a:pP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2400" b="1" dirty="0">
                <a:ea typeface="Tahoma" panose="020B0604030504040204" pitchFamily="34" charset="0"/>
                <a:cs typeface="Tahoma" panose="020B0604030504040204" pitchFamily="34" charset="0"/>
              </a:rPr>
              <a:t>ENRICHIE À LA PÂTE D’ARACHIDE</a:t>
            </a: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0" indent="0">
              <a:buNone/>
            </a:pP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PURÉES DE FÉCULENTS ENRICHIES AU POISSON;</a:t>
            </a:r>
          </a:p>
          <a:p>
            <a:pPr marL="0" indent="0">
              <a:buNone/>
            </a:pPr>
            <a:r>
              <a:rPr lang="fr-FR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PURÉES DE LÉGUMES;</a:t>
            </a:r>
          </a:p>
          <a:p>
            <a:pPr marL="0" indent="0">
              <a:buNone/>
            </a:pP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8696888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8778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RECETTES POUR ENFANTS MALADES </a:t>
            </a:r>
            <a:br>
              <a:rPr lang="fr-CA" sz="4900" dirty="0">
                <a:latin typeface="+mj-lt"/>
              </a:rPr>
            </a:br>
            <a:endParaRPr lang="fr-CA" sz="4900" dirty="0"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58780"/>
            <a:ext cx="12192000" cy="57992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la banane douce;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riz;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carottes;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patate douce;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Bouillon de vermicelle;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60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CA" sz="6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56019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79870"/>
          </a:xfrm>
        </p:spPr>
        <p:txBody>
          <a:bodyPr>
            <a:noAutofit/>
          </a:bodyPr>
          <a:lstStyle/>
          <a:p>
            <a:pPr algn="ctr"/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ENRICHIE </a:t>
            </a:r>
            <a:b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LAIT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POUR UN ENFANT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MOIS </a:t>
            </a:r>
            <a:endParaRPr lang="fr-CA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247537"/>
              </p:ext>
            </p:extLst>
          </p:nvPr>
        </p:nvGraphicFramePr>
        <p:xfrm>
          <a:off x="0" y="1179512"/>
          <a:ext cx="12192000" cy="50784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86413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6605587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647583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647583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180g soit 1 gobelet de 180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863069"/>
                  </a:ext>
                </a:extLst>
              </a:tr>
              <a:tr h="647583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locale</a:t>
                      </a:r>
                      <a:r>
                        <a:rPr lang="fr-FR" sz="3200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grillée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1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1192916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Lait en poudre entier non sucré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20g soit 2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647583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Sucre ou miel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None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5g soit 1 carreau ou 1 c à c de miel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  <a:tr h="647583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Huile végétale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1,5g soit ½ c à c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945784"/>
                  </a:ext>
                </a:extLst>
              </a:tr>
              <a:tr h="647583"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Fruit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cuillères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906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16124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79870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ENRICHIE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PÂTE D’ARACHIDE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POUR UN ENFANT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6 MOIS </a:t>
            </a:r>
            <a:endParaRPr lang="fr-CA" sz="36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876833"/>
              </p:ext>
            </p:extLst>
          </p:nvPr>
        </p:nvGraphicFramePr>
        <p:xfrm>
          <a:off x="0" y="1179514"/>
          <a:ext cx="12192000" cy="50120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60758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7331242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670704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670704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180g soit 1 gobelet de 180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locale</a:t>
                      </a:r>
                      <a:r>
                        <a:rPr lang="fr-FR" sz="3200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grillée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1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  <a:tr h="1245594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 (faite à la maison)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1 c à 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945784"/>
                  </a:ext>
                </a:extLst>
              </a:tr>
              <a:tr h="922945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Sucre ou miel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None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5g soit 1 carreau ou 1 c à c de miel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47626"/>
                  </a:ext>
                </a:extLst>
              </a:tr>
              <a:tr h="922945"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Fruit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cuillères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983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38144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79870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FARINES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LOCALES ENRICHIE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SOJA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POUR UN ENFANT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 MOIS </a:t>
            </a:r>
            <a:endParaRPr lang="fr-CA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023705"/>
              </p:ext>
            </p:extLst>
          </p:nvPr>
        </p:nvGraphicFramePr>
        <p:xfrm>
          <a:off x="0" y="1179513"/>
          <a:ext cx="12192000" cy="50288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5768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6946232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845732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845732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180g soit 1 gobelet de 180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locale</a:t>
                      </a:r>
                      <a:r>
                        <a:rPr lang="fr-FR" sz="3200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grillée +</a:t>
                      </a:r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poudre de soja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15g soit 1 c à s rase et ½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Sucre ou miel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None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5g soit 1 carreau/1 c à c de miel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945784"/>
                  </a:ext>
                </a:extLst>
              </a:tr>
              <a:tr h="845732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Huile végétale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1,5g soit ½ c à c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47626"/>
                  </a:ext>
                </a:extLst>
              </a:tr>
              <a:tr h="845732"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Fruit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cuillères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975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6530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61883"/>
          </a:xfrm>
        </p:spPr>
        <p:txBody>
          <a:bodyPr>
            <a:noAutofit/>
          </a:bodyPr>
          <a:lstStyle/>
          <a:p>
            <a:pPr lvl="2" algn="ctr"/>
            <a:br>
              <a:rPr lang="fr-FR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ENRICHIE AU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LAIT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 UN ENFANT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MOIS ET PLUS</a:t>
            </a:r>
            <a:br>
              <a:rPr lang="fr-CA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CA" sz="2800" dirty="0"/>
            </a:br>
            <a:endParaRPr lang="fr-CA" sz="28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740144"/>
              </p:ext>
            </p:extLst>
          </p:nvPr>
        </p:nvGraphicFramePr>
        <p:xfrm>
          <a:off x="0" y="1061882"/>
          <a:ext cx="12192000" cy="51189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32439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7059561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676214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676214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240g soit 1 gobelet de 240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locale grillée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20g soit 2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1255826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Lait en poudre entier non sucré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3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Sucre ou miel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None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2 carreaux/2 Cac de miel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945784"/>
                  </a:ext>
                </a:extLst>
              </a:tr>
              <a:tr h="676214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Huile végétale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3g soit 1 c à c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47626"/>
                  </a:ext>
                </a:extLst>
              </a:tr>
              <a:tr h="676214"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Fruit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3 cuillères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939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2856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79870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ENRICHIE </a:t>
            </a:r>
            <a:b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PÂTE D’ARACHIDE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 UN ENFANT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MOIS </a:t>
            </a:r>
            <a:endParaRPr lang="fr-CA" sz="36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978544"/>
              </p:ext>
            </p:extLst>
          </p:nvPr>
        </p:nvGraphicFramePr>
        <p:xfrm>
          <a:off x="0" y="1179512"/>
          <a:ext cx="12192000" cy="50341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23460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7368540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658798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658798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240g soit 1 gobelet de 240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locale grillée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20g soit 2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  <a:tr h="1223482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 (faite à la maison)	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15g soit 1 c à s et ½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945784"/>
                  </a:ext>
                </a:extLst>
              </a:tr>
              <a:tr h="1223482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Sucre ou miel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None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2 carreaux ou 2 c à c de miel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47626"/>
                  </a:ext>
                </a:extLst>
              </a:tr>
              <a:tr h="690445"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Fruit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3 cuillères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18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5778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79870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BASE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FARINES LOCALES 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ENRICHIE AU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SOJA</a:t>
            </a: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POUR UN ENFANT DE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 MOIS </a:t>
            </a:r>
            <a:endParaRPr lang="fr-CA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828097"/>
              </p:ext>
            </p:extLst>
          </p:nvPr>
        </p:nvGraphicFramePr>
        <p:xfrm>
          <a:off x="0" y="1179513"/>
          <a:ext cx="12192000" cy="50212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94960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6797040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610388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610388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240g soit 1 gobelet de 240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1124399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locale grillée + poudre de soja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2 c à s rase et ½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1124399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Sucre ou miel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None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2 carreaux ou 2 c à c de miel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945784"/>
                  </a:ext>
                </a:extLst>
              </a:tr>
              <a:tr h="775844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Huile végétale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 g soit 1 c à c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447626"/>
                  </a:ext>
                </a:extLst>
              </a:tr>
              <a:tr h="775844"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Fruit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3 cuillères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004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74726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520207"/>
          </a:xfrm>
        </p:spPr>
        <p:txBody>
          <a:bodyPr>
            <a:noAutofit/>
          </a:bodyPr>
          <a:lstStyle/>
          <a:p>
            <a:pPr algn="ctr"/>
            <a:b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PURÉE DE FÉCULENTS ENRICHIES À LA PÂTE D’ARACHIDE, ENFANTS ÂGÉS DE 6 MOIS À 8 MOIS</a:t>
            </a:r>
            <a:br>
              <a:rPr lang="fr-CA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797445"/>
              </p:ext>
            </p:extLst>
          </p:nvPr>
        </p:nvGraphicFramePr>
        <p:xfrm>
          <a:off x="0" y="1520208"/>
          <a:ext cx="12192000" cy="46640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27032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6464968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665017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66501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 ml/1gobelet ½ de 350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164377"/>
                  </a:ext>
                </a:extLst>
              </a:tr>
              <a:tr h="1235032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Banane plantain mûre, patate douce ou courge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150g soit 7 c à 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66501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2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66501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iodé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  <a:tr h="768922"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Fruit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3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à 3 cuillères à café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910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46902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6588"/>
          </a:xfrm>
        </p:spPr>
        <p:txBody>
          <a:bodyPr>
            <a:noAutofit/>
          </a:bodyPr>
          <a:lstStyle/>
          <a:p>
            <a:pPr algn="ctr"/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PURÉE DE FÉCULENTS ET FEUILLES ENRICHIES AU POISSON, ENFANTS ÂGÉS DE 6 MOIS À 8 MOIS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222169"/>
              </p:ext>
            </p:extLst>
          </p:nvPr>
        </p:nvGraphicFramePr>
        <p:xfrm>
          <a:off x="0" y="986588"/>
          <a:ext cx="12192000" cy="52482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23284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6368716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571022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51663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 ml / 1gobelet ½ de 350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164377"/>
                  </a:ext>
                </a:extLst>
              </a:tr>
              <a:tr h="51663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Tubercules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100g soit 5 c à 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951704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Légumes (carotte, courge, tomate ou courgette)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50g soit 2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706711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Feuilles d’oignon (2)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1 c à s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805199"/>
                  </a:ext>
                </a:extLst>
              </a:tr>
              <a:tr h="51663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Poisson frais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2 c à s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683400"/>
                  </a:ext>
                </a:extLst>
              </a:tr>
              <a:tr h="51663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Huile végétale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5g soit 1 c à c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856331"/>
                  </a:ext>
                </a:extLst>
              </a:tr>
              <a:tr h="51663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iodé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640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032" y="0"/>
            <a:ext cx="2700918" cy="2438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71" y="0"/>
            <a:ext cx="2363184" cy="2438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776" y="0"/>
            <a:ext cx="2505423" cy="24383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38398"/>
            <a:ext cx="2166206" cy="204511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904" y="2438397"/>
            <a:ext cx="2794000" cy="204511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20" y="0"/>
            <a:ext cx="2570479" cy="243839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82" y="2438396"/>
            <a:ext cx="5612417" cy="380017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83507"/>
            <a:ext cx="6579581" cy="175505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21" y="0"/>
            <a:ext cx="1991032" cy="243839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80" y="2308427"/>
            <a:ext cx="1847800" cy="217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977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79870"/>
          </a:xfrm>
        </p:spPr>
        <p:txBody>
          <a:bodyPr>
            <a:noAutofit/>
          </a:bodyPr>
          <a:lstStyle/>
          <a:p>
            <a:pPr algn="ctr"/>
            <a:b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PURÉE DE COURGE ET DE BANANE PLANTAIN À LA PÂTE D’ARACHIDE ,ENFANTS DE 9 MOIS À 11MOIS</a:t>
            </a:r>
            <a:br>
              <a:rPr lang="fr-CA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767835"/>
              </p:ext>
            </p:extLst>
          </p:nvPr>
        </p:nvGraphicFramePr>
        <p:xfrm>
          <a:off x="0" y="1179509"/>
          <a:ext cx="12192000" cy="463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47347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6344653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548749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54874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 ml/1gobelet ½ de 350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164377"/>
                  </a:ext>
                </a:extLst>
              </a:tr>
              <a:tr h="54874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Banane plantain mûre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100g = 5 c à 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5487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Courge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50g soit 2 c à s rase et ½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106275"/>
                  </a:ext>
                </a:extLst>
              </a:tr>
              <a:tr h="54874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2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Poudre de poisson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 soit 2 cuillères à café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456697"/>
                  </a:ext>
                </a:extLst>
              </a:tr>
              <a:tr h="54874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feuilles de tarot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25g soit 1 cuillère à soupe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461172"/>
                  </a:ext>
                </a:extLst>
              </a:tr>
              <a:tr h="54874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iodé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3774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79870"/>
          </a:xfrm>
        </p:spPr>
        <p:txBody>
          <a:bodyPr>
            <a:noAutofit/>
          </a:bodyPr>
          <a:lstStyle/>
          <a:p>
            <a:pPr algn="ctr"/>
            <a:br>
              <a:rPr lang="fr-FR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PURÉE DE TUBERCULE ENRICHIE À L’ŒUF ET AUX ÉPINARDS, ENFANTS DE 9 MOIS À 11 MOIS</a:t>
            </a:r>
            <a:br>
              <a:rPr lang="fr-CA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765818"/>
              </p:ext>
            </p:extLst>
          </p:nvPr>
        </p:nvGraphicFramePr>
        <p:xfrm>
          <a:off x="0" y="1179510"/>
          <a:ext cx="12192000" cy="46409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47347">
                  <a:extLst>
                    <a:ext uri="{9D8B030D-6E8A-4147-A177-3AD203B41FA5}">
                      <a16:colId xmlns:a16="http://schemas.microsoft.com/office/drawing/2014/main" val="1419558462"/>
                    </a:ext>
                  </a:extLst>
                </a:gridCol>
                <a:gridCol w="6344653">
                  <a:extLst>
                    <a:ext uri="{9D8B030D-6E8A-4147-A177-3AD203B41FA5}">
                      <a16:colId xmlns:a16="http://schemas.microsoft.com/office/drawing/2014/main" val="4159914223"/>
                    </a:ext>
                  </a:extLst>
                </a:gridCol>
              </a:tblGrid>
              <a:tr h="587138">
                <a:tc>
                  <a:txBody>
                    <a:bodyPr/>
                    <a:lstStyle/>
                    <a:p>
                      <a:pPr algn="l"/>
                      <a:r>
                        <a:rPr lang="fr-FR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 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763318"/>
                  </a:ext>
                </a:extLst>
              </a:tr>
              <a:tr h="485028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 ml/1gobelet ½ de 350 ml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164377"/>
                  </a:ext>
                </a:extLst>
              </a:tr>
              <a:tr h="485028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Tubercule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100g soit 5 c à s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253092"/>
                  </a:ext>
                </a:extLst>
              </a:tr>
              <a:tr h="4850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04 feuilles d’épinard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50g soit 2 c à s rase et ½ 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106275"/>
                  </a:ext>
                </a:extLst>
              </a:tr>
              <a:tr h="485028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2 c à s rase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62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Poudre de poisson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 soit 2 cuillères à café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4566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 feuilles de tarot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25g soit 1 cuillère à soupe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461172"/>
                  </a:ext>
                </a:extLst>
              </a:tr>
              <a:tr h="485028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iodé 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736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50898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8778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4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9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RECETTES POUR ENFANTS MALADES </a:t>
            </a:r>
            <a:br>
              <a:rPr lang="fr-CA" sz="4900" dirty="0">
                <a:latin typeface="+mj-lt"/>
              </a:rPr>
            </a:br>
            <a:endParaRPr lang="fr-CA" sz="4900" dirty="0">
              <a:latin typeface="+mj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58780"/>
            <a:ext cx="12192000" cy="57992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Bouillie à la banane douce;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riz;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carottes;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Soupe de patate douce;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Bouillon de vermicelle;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FR" sz="60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fr-CA" sz="6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12596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8778"/>
          </a:xfrm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BOUILLIE À LA BANANE DOUCE</a:t>
            </a:r>
            <a:br>
              <a:rPr lang="fr-CA" sz="44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400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9851807"/>
              </p:ext>
            </p:extLst>
          </p:nvPr>
        </p:nvGraphicFramePr>
        <p:xfrm>
          <a:off x="0" y="1058861"/>
          <a:ext cx="12192000" cy="5213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8253">
                  <a:extLst>
                    <a:ext uri="{9D8B030D-6E8A-4147-A177-3AD203B41FA5}">
                      <a16:colId xmlns:a16="http://schemas.microsoft.com/office/drawing/2014/main" val="2749059092"/>
                    </a:ext>
                  </a:extLst>
                </a:gridCol>
                <a:gridCol w="7523747">
                  <a:extLst>
                    <a:ext uri="{9D8B030D-6E8A-4147-A177-3AD203B41FA5}">
                      <a16:colId xmlns:a16="http://schemas.microsoft.com/office/drawing/2014/main" val="3941877558"/>
                    </a:ext>
                  </a:extLst>
                </a:gridCol>
              </a:tblGrid>
              <a:tr h="1106038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40658"/>
                  </a:ext>
                </a:extLst>
              </a:tr>
              <a:tr h="690734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 de riz ou maïs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3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425"/>
                  </a:ext>
                </a:extLst>
              </a:tr>
              <a:tr h="1017555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20g soit 1 cuillère à soupe ½</a:t>
                      </a:r>
                      <a:endParaRPr lang="fr-CA" sz="32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12161"/>
                  </a:ext>
                </a:extLst>
              </a:tr>
              <a:tr h="690734">
                <a:tc>
                  <a:txBody>
                    <a:bodyPr/>
                    <a:lstStyle/>
                    <a:p>
                      <a:pPr lvl="0"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Banane douce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60g soit 3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065222"/>
                  </a:ext>
                </a:extLst>
              </a:tr>
              <a:tr h="690734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0749"/>
                  </a:ext>
                </a:extLst>
              </a:tr>
              <a:tr h="1017555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 ml soit 1 gobelet de 350 ml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855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89706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8778"/>
          </a:xfrm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SOUPE DE RIZ</a:t>
            </a:r>
            <a:br>
              <a:rPr lang="fr-CA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CA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160999"/>
              </p:ext>
            </p:extLst>
          </p:nvPr>
        </p:nvGraphicFramePr>
        <p:xfrm>
          <a:off x="0" y="1058862"/>
          <a:ext cx="12192000" cy="53149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8253">
                  <a:extLst>
                    <a:ext uri="{9D8B030D-6E8A-4147-A177-3AD203B41FA5}">
                      <a16:colId xmlns:a16="http://schemas.microsoft.com/office/drawing/2014/main" val="2749059092"/>
                    </a:ext>
                  </a:extLst>
                </a:gridCol>
                <a:gridCol w="7523747">
                  <a:extLst>
                    <a:ext uri="{9D8B030D-6E8A-4147-A177-3AD203B41FA5}">
                      <a16:colId xmlns:a16="http://schemas.microsoft.com/office/drawing/2014/main" val="39418775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40658"/>
                  </a:ext>
                </a:extLst>
              </a:tr>
              <a:tr h="822685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Riz local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60g soit 3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425"/>
                  </a:ext>
                </a:extLst>
              </a:tr>
              <a:tr h="97827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Carotte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60g soit 2 cuillères à soupe </a:t>
                      </a:r>
                      <a:endParaRPr lang="fr-CA" sz="32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12161"/>
                  </a:ext>
                </a:extLst>
              </a:tr>
              <a:tr h="978277">
                <a:tc>
                  <a:txBody>
                    <a:bodyPr/>
                    <a:lstStyle/>
                    <a:p>
                      <a:pPr lvl="0"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Poisson frais	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2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065222"/>
                  </a:ext>
                </a:extLst>
              </a:tr>
              <a:tr h="97827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0749"/>
                  </a:ext>
                </a:extLst>
              </a:tr>
              <a:tr h="97827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 ml soit 1 gobelet de 350 ml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855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57394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8778"/>
          </a:xfrm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SOUPE DE CAROTTE</a:t>
            </a:r>
            <a:r>
              <a:rPr lang="fr-FR" sz="44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fr-CA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CA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462940"/>
              </p:ext>
            </p:extLst>
          </p:nvPr>
        </p:nvGraphicFramePr>
        <p:xfrm>
          <a:off x="0" y="1058862"/>
          <a:ext cx="12192000" cy="53999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8253">
                  <a:extLst>
                    <a:ext uri="{9D8B030D-6E8A-4147-A177-3AD203B41FA5}">
                      <a16:colId xmlns:a16="http://schemas.microsoft.com/office/drawing/2014/main" val="2749059092"/>
                    </a:ext>
                  </a:extLst>
                </a:gridCol>
                <a:gridCol w="7523747">
                  <a:extLst>
                    <a:ext uri="{9D8B030D-6E8A-4147-A177-3AD203B41FA5}">
                      <a16:colId xmlns:a16="http://schemas.microsoft.com/office/drawing/2014/main" val="3941877558"/>
                    </a:ext>
                  </a:extLst>
                </a:gridCol>
              </a:tblGrid>
              <a:tr h="1063345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40658"/>
                  </a:ext>
                </a:extLst>
              </a:tr>
              <a:tr h="822685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Farine</a:t>
                      </a:r>
                      <a:r>
                        <a:rPr lang="fr-FR" sz="3200" b="1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de r</a:t>
                      </a:r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iz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10g soit 3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425"/>
                  </a:ext>
                </a:extLst>
              </a:tr>
              <a:tr h="97827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Carotte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60g soit 2 cuillères à soupe </a:t>
                      </a:r>
                      <a:endParaRPr lang="fr-CA" sz="32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12161"/>
                  </a:ext>
                </a:extLst>
              </a:tr>
              <a:tr h="978277">
                <a:tc>
                  <a:txBody>
                    <a:bodyPr/>
                    <a:lstStyle/>
                    <a:p>
                      <a:pPr lvl="0"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Poisson frais	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2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065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0749"/>
                  </a:ext>
                </a:extLst>
              </a:tr>
              <a:tr h="978277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 ml soit 1 gobelet de 350 ml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855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94877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58778"/>
          </a:xfrm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SOUPE DE PATATE DOUCE</a:t>
            </a:r>
            <a:r>
              <a:rPr lang="fr-FR" sz="44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fr-CA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CA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490471"/>
              </p:ext>
            </p:extLst>
          </p:nvPr>
        </p:nvGraphicFramePr>
        <p:xfrm>
          <a:off x="0" y="1058863"/>
          <a:ext cx="12192000" cy="50264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2611">
                  <a:extLst>
                    <a:ext uri="{9D8B030D-6E8A-4147-A177-3AD203B41FA5}">
                      <a16:colId xmlns:a16="http://schemas.microsoft.com/office/drawing/2014/main" val="2749059092"/>
                    </a:ext>
                  </a:extLst>
                </a:gridCol>
                <a:gridCol w="8149389">
                  <a:extLst>
                    <a:ext uri="{9D8B030D-6E8A-4147-A177-3AD203B41FA5}">
                      <a16:colId xmlns:a16="http://schemas.microsoft.com/office/drawing/2014/main" val="39418775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40658"/>
                  </a:ext>
                </a:extLst>
              </a:tr>
              <a:tr h="778091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Patate douce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60g soit 2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425"/>
                  </a:ext>
                </a:extLst>
              </a:tr>
              <a:tr h="1239596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Pâte d’arachide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20g soit 1 cuillère à soupe et ½  </a:t>
                      </a:r>
                      <a:endParaRPr lang="fr-CA" sz="32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12161"/>
                  </a:ext>
                </a:extLst>
              </a:tr>
              <a:tr h="925249">
                <a:tc>
                  <a:txBody>
                    <a:bodyPr/>
                    <a:lstStyle/>
                    <a:p>
                      <a:pPr lvl="0"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Poisson frais	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30g soit 2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065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0749"/>
                  </a:ext>
                </a:extLst>
              </a:tr>
              <a:tr h="925249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500ml/1 gobelet et ½ de 350ml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855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35765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66274"/>
          </a:xfrm>
        </p:spPr>
        <p:txBody>
          <a:bodyPr>
            <a:noAutofit/>
          </a:bodyPr>
          <a:lstStyle/>
          <a:p>
            <a:pPr algn="ctr"/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F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FR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BOUILLON DE VERMICELLE</a:t>
            </a:r>
            <a:br>
              <a:rPr lang="fr-CA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fr-CA" sz="44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fr-CA" sz="4400" b="1" dirty="0"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656513"/>
              </p:ext>
            </p:extLst>
          </p:nvPr>
        </p:nvGraphicFramePr>
        <p:xfrm>
          <a:off x="0" y="866274"/>
          <a:ext cx="12192000" cy="54911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50105">
                  <a:extLst>
                    <a:ext uri="{9D8B030D-6E8A-4147-A177-3AD203B41FA5}">
                      <a16:colId xmlns:a16="http://schemas.microsoft.com/office/drawing/2014/main" val="2749059092"/>
                    </a:ext>
                  </a:extLst>
                </a:gridCol>
                <a:gridCol w="8341895">
                  <a:extLst>
                    <a:ext uri="{9D8B030D-6E8A-4147-A177-3AD203B41FA5}">
                      <a16:colId xmlns:a16="http://schemas.microsoft.com/office/drawing/2014/main" val="39418775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INGRÉDIENTS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QUANTITÉS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3240658"/>
                  </a:ext>
                </a:extLst>
              </a:tr>
              <a:tr h="835306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Vermicelle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  <a:r>
                        <a:rPr lang="fr-FR" sz="3200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 soit 4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425"/>
                  </a:ext>
                </a:extLst>
              </a:tr>
              <a:tr h="993285">
                <a:tc>
                  <a:txBody>
                    <a:bodyPr/>
                    <a:lstStyle/>
                    <a:p>
                      <a:pPr lvl="0"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Poisson frais	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  <a:r>
                        <a:rPr lang="fr-FR" sz="3200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 soit 4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212161"/>
                  </a:ext>
                </a:extLst>
              </a:tr>
              <a:tr h="728400">
                <a:tc>
                  <a:txBody>
                    <a:bodyPr/>
                    <a:lstStyle/>
                    <a:p>
                      <a:pPr lvl="0" algn="l"/>
                      <a:r>
                        <a:rPr lang="fr-CA" sz="32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Carotte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  <a:r>
                        <a:rPr lang="fr-FR" sz="3200" kern="1200" baseline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 soit 2 cuillères à soupe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39857"/>
                  </a:ext>
                </a:extLst>
              </a:tr>
              <a:tr h="993285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Sel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pincée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420749"/>
                  </a:ext>
                </a:extLst>
              </a:tr>
              <a:tr h="1361791">
                <a:tc>
                  <a:txBody>
                    <a:bodyPr/>
                    <a:lstStyle/>
                    <a:p>
                      <a:pPr algn="l"/>
                      <a:r>
                        <a:rPr lang="fr-FR" sz="3200" b="1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Eau de cuisson 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32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500ml soit 1 gobelet et ½ de 350ml</a:t>
                      </a:r>
                      <a:endParaRPr lang="fr-CA" sz="32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855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92898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6C13603C-D49D-AD7C-1B81-232CFA73F3EF}"/>
              </a:ext>
            </a:extLst>
          </p:cNvPr>
          <p:cNvSpPr txBox="1"/>
          <p:nvPr/>
        </p:nvSpPr>
        <p:spPr>
          <a:xfrm>
            <a:off x="944880" y="121920"/>
            <a:ext cx="10317480" cy="110220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260475" algn="l"/>
              </a:tabLst>
            </a:pPr>
            <a:r>
              <a:rPr lang="fr-FR" sz="6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MALNUTRITION CHEZ L’ENFANT</a:t>
            </a:r>
            <a:endParaRPr lang="fr-FR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EE209D6-6581-D687-54B6-18C7E89B6230}"/>
              </a:ext>
            </a:extLst>
          </p:cNvPr>
          <p:cNvSpPr txBox="1"/>
          <p:nvPr/>
        </p:nvSpPr>
        <p:spPr>
          <a:xfrm>
            <a:off x="243840" y="3261360"/>
            <a:ext cx="11308080" cy="19270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sz="4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</a:t>
            </a:r>
            <a:r>
              <a:rPr lang="fr-FR" sz="5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OBJECTIF GENERAL</a:t>
            </a:r>
            <a:endParaRPr lang="fr-FR" sz="6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fr-FR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connaitre la malnutrition chez l’enfant.</a:t>
            </a:r>
            <a:endParaRPr lang="fr-FR" sz="6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08032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7D06F0D2-9A75-18CE-EAC4-00B67B614D89}"/>
              </a:ext>
            </a:extLst>
          </p:cNvPr>
          <p:cNvSpPr txBox="1"/>
          <p:nvPr/>
        </p:nvSpPr>
        <p:spPr>
          <a:xfrm>
            <a:off x="624840" y="487680"/>
            <a:ext cx="11201400" cy="5533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</a:t>
            </a:r>
            <a:r>
              <a:rPr lang="fr-FR" sz="5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OBJECTIFS SPECIFIQUES </a:t>
            </a:r>
            <a:r>
              <a:rPr lang="fr-FR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1 - Définir sans erreur la malnutrition ;</a:t>
            </a:r>
            <a:endParaRPr lang="fr-FR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2 - Établir une classification correcte des troubles nutritionnels à partir des indicateurs de croissance ;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3 - Décrire les signes cliniques du marasme et du kwashiorkor ;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4 - Expliquer sans erreur les causes de la malnutrition en les classant en causes immédiates, sous- jacentes et fondamentales ;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5 - Décrire le traitement des différents types de malnutrition aigüe par carence ;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76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55030"/>
          </a:xfrm>
        </p:spPr>
        <p:txBody>
          <a:bodyPr>
            <a:normAutofit/>
          </a:bodyPr>
          <a:lstStyle/>
          <a:p>
            <a:pPr algn="ctr"/>
            <a:r>
              <a:rPr lang="fr-FR" sz="4400" b="1" dirty="0">
                <a:solidFill>
                  <a:srgbClr val="FF000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DÉFINITIONS (suite) </a:t>
            </a:r>
            <a:endParaRPr lang="fr-CA" sz="4400" dirty="0">
              <a:solidFill>
                <a:srgbClr val="FF0000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047135"/>
            <a:ext cx="12192000" cy="5810865"/>
          </a:xfrm>
        </p:spPr>
        <p:txBody>
          <a:bodyPr>
            <a:noAutofit/>
          </a:bodyPr>
          <a:lstStyle/>
          <a:p>
            <a:pPr marL="1028700" lvl="1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Alimentation de complément 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débute lorsque le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lait seul ne suffit plus 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pour </a:t>
            </a:r>
            <a:r>
              <a:rPr lang="fr-FR" sz="36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satisfaire les besoins nutritionnels</a:t>
            </a: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l’enfant. </a:t>
            </a:r>
            <a:endParaRPr lang="fr-FR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r>
              <a:rPr lang="fr-FR" sz="36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de complément: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Aliments locaux ou manufacturées;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Recommandés : de 6 à 24 mois;</a:t>
            </a:r>
            <a:endParaRPr lang="fr-CA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fr-CA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56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D66F2F4-BCC1-E80C-00BA-DB7B5CE655DA}"/>
              </a:ext>
            </a:extLst>
          </p:cNvPr>
          <p:cNvSpPr txBox="1"/>
          <p:nvPr/>
        </p:nvSpPr>
        <p:spPr>
          <a:xfrm>
            <a:off x="259080" y="97495"/>
            <a:ext cx="11673840" cy="6441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1260475" algn="l"/>
              </a:tabLst>
            </a:pPr>
            <a:r>
              <a:rPr lang="fr-FR" sz="60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fr-FR" sz="4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fr-FR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–DÉFINITIONS</a:t>
            </a:r>
            <a:endParaRPr lang="fr-FR" sz="5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1260475" algn="l"/>
              </a:tabLst>
            </a:pPr>
            <a:r>
              <a:rPr lang="fr-FR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1-1</a:t>
            </a:r>
            <a:r>
              <a:rPr lang="fr-FR" sz="5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-Etat nutritionnel </a:t>
            </a:r>
            <a:endParaRPr lang="fr-FR" sz="4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  <a:tabLst>
                <a:tab pos="1260475" algn="l"/>
              </a:tabLst>
            </a:pPr>
            <a:r>
              <a:rPr lang="fr-FR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Etat physiologique d’un individu</a:t>
            </a:r>
            <a:r>
              <a:rPr lang="fr-FR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résulte de la relation adéquate entre la consommation alimentaire (en macro et micro nutriments) et les besoins en nutriments d’une part et la capacité de l’organisme à digérer, à absorber et utiliser ces nutriments d’autre part.  </a:t>
            </a:r>
            <a:endParaRPr lang="fr-FR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1501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CCC0584D-7609-3CCA-A61A-680E5BAA0F58}"/>
              </a:ext>
            </a:extLst>
          </p:cNvPr>
          <p:cNvSpPr txBox="1"/>
          <p:nvPr/>
        </p:nvSpPr>
        <p:spPr>
          <a:xfrm>
            <a:off x="929640" y="152400"/>
            <a:ext cx="10165080" cy="6184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sz="6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1-2-</a:t>
            </a:r>
            <a:r>
              <a:rPr lang="fr-FR" sz="6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Troubles nutritionnels </a:t>
            </a:r>
            <a:endParaRPr lang="fr-FR" sz="7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­"/>
            </a:pPr>
            <a:r>
              <a:rPr lang="fr-FR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Perturbations des réactions (métaboliques) par lesquelles notre organisme</a:t>
            </a:r>
            <a:r>
              <a:rPr lang="fr-FR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transforme et utilise les aliments pour obtenir tout ce dont il a besoin pour son bon fonctionnement et pour se maintenir en vie.  </a:t>
            </a:r>
            <a:endParaRPr lang="fr-F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­"/>
            </a:pPr>
            <a:r>
              <a:rPr lang="fr-FR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Ces troubles nutritionnels incluent les perturbations graves du comportement alimentaire</a:t>
            </a:r>
            <a:r>
              <a:rPr lang="fr-FR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0689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6A805CD-FDD0-9527-6701-DAF9C0D7A1D9}"/>
              </a:ext>
            </a:extLst>
          </p:cNvPr>
          <p:cNvSpPr txBox="1"/>
          <p:nvPr/>
        </p:nvSpPr>
        <p:spPr>
          <a:xfrm>
            <a:off x="944880" y="166953"/>
            <a:ext cx="11247120" cy="5679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fr-F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fr-FR" sz="4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1 - 3 - Malnutrition</a:t>
            </a:r>
            <a:endParaRPr lang="fr-FR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fr-FR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Etat pathologique résultant d’une inadéquation par excès ou par défaut entre les apports alimentaires et les besoins de l’organisme.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malnutrition revêt trois </a:t>
            </a:r>
            <a:r>
              <a:rPr lang="fr-FR" sz="32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formes</a:t>
            </a:r>
            <a:r>
              <a:rPr lang="fr-FR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différentes</a:t>
            </a: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qui sont :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-"/>
              <a:tabLst>
                <a:tab pos="230505" algn="l"/>
              </a:tabLst>
            </a:pP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</a:t>
            </a:r>
            <a:r>
              <a:rPr lang="fr-FR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sous-alimentation ou sous-nutrition</a:t>
            </a: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(manger insuffisamment)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-"/>
              <a:tabLst>
                <a:tab pos="230505" algn="l"/>
              </a:tabLst>
            </a:pP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Les </a:t>
            </a:r>
            <a:r>
              <a:rPr lang="fr-FR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carences alimentaires</a:t>
            </a: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fr-FR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(manger mal ou de faço</a:t>
            </a:r>
            <a:r>
              <a:rPr lang="fr-FR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n </a:t>
            </a:r>
            <a:r>
              <a:rPr lang="fr-FR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déséquilibrée</a:t>
            </a: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-"/>
              <a:tabLst>
                <a:tab pos="230505" algn="l"/>
              </a:tabLst>
            </a:pP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 s</a:t>
            </a:r>
            <a:r>
              <a:rPr lang="fr-FR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uralimentation ou surnutrition </a:t>
            </a:r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(manger trop)</a:t>
            </a:r>
            <a:endParaRPr lang="fr-FR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26889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80D49C2-A23A-BBA1-777B-558926BC0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4776" y="136357"/>
            <a:ext cx="67829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II. </a:t>
            </a: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CLASSIFICATION DES DIFFERENTS TYPES DE MALNUTRITION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62">
            <a:extLst>
              <a:ext uri="{FF2B5EF4-FFF2-40B4-BE49-F238E27FC236}">
                <a16:creationId xmlns:a16="http://schemas.microsoft.com/office/drawing/2014/main" id="{89B48B08-7366-DD51-33A3-D0E868214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55" y="634406"/>
            <a:ext cx="10904561" cy="531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770D29CB-3075-F57F-ABF3-37AD3EA9B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4776" y="1112871"/>
            <a:ext cx="4462818" cy="328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1746D04-DD6E-3655-F8D6-5580D694906E}"/>
              </a:ext>
            </a:extLst>
          </p:cNvPr>
          <p:cNvSpPr txBox="1"/>
          <p:nvPr/>
        </p:nvSpPr>
        <p:spPr>
          <a:xfrm>
            <a:off x="68239" y="5119793"/>
            <a:ext cx="25635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1</a:t>
            </a:r>
            <a:r>
              <a:rPr lang="fr-FR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: </a:t>
            </a:r>
            <a:r>
              <a:rPr lang="fr-FR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Classification des différents </a:t>
            </a:r>
            <a:r>
              <a:rPr lang="fr-FR" sz="16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fr-FR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 malnutrition</a:t>
            </a:r>
            <a:endParaRPr lang="fr-FR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1941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07F0F056-CC8F-06D0-2A37-1B93BD79B82F}"/>
              </a:ext>
            </a:extLst>
          </p:cNvPr>
          <p:cNvSpPr txBox="1"/>
          <p:nvPr/>
        </p:nvSpPr>
        <p:spPr>
          <a:xfrm>
            <a:off x="222913" y="1105468"/>
            <a:ext cx="11800765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05" algn="just"/>
            <a:r>
              <a:rPr lang="fr-FR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 </a:t>
            </a:r>
            <a:r>
              <a:rPr lang="fr-FR" sz="4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2.1. La malnutrition aiguë</a:t>
            </a:r>
            <a:endParaRPr lang="fr-FR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fr-FR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deux cas sévères de malnutrition aiguë:</a:t>
            </a:r>
            <a:endParaRPr lang="fr-FR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marasme</a:t>
            </a:r>
            <a:r>
              <a:rPr lang="fr-FR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fr-FR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forme plus fréquente de malnutrition grave</a:t>
            </a:r>
            <a:r>
              <a:rPr lang="fr-FR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fr-FR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apport insuffisant en calories et en protéines.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kwashiorkor</a:t>
            </a:r>
            <a:r>
              <a:rPr lang="fr-FR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moins fréquent, il s’observe surtout chez les jeunes enfants dont l’alimentation est particulièrement déficiente en protéines.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fr-FR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fr-FR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 </a:t>
            </a:r>
            <a:r>
              <a:rPr lang="fr-FR" sz="36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kwash</a:t>
            </a:r>
            <a:r>
              <a:rPr lang="fr-FR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-marasme : </a:t>
            </a:r>
            <a:r>
              <a:rPr lang="fr-FR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 intermédiaires  </a:t>
            </a:r>
            <a:endParaRPr lang="fr-FR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17334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>
            <a:extLst>
              <a:ext uri="{FF2B5EF4-FFF2-40B4-BE49-F238E27FC236}">
                <a16:creationId xmlns:a16="http://schemas.microsoft.com/office/drawing/2014/main" id="{FF3D13E4-D0F5-6C8E-EC2F-A43C199A8AC0}"/>
              </a:ext>
            </a:extLst>
          </p:cNvPr>
          <p:cNvSpPr txBox="1"/>
          <p:nvPr/>
        </p:nvSpPr>
        <p:spPr>
          <a:xfrm>
            <a:off x="234286" y="-109181"/>
            <a:ext cx="11723427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fr-FR" sz="4400" b="1" dirty="0"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2.2. </a:t>
            </a:r>
            <a:r>
              <a:rPr lang="fr-FR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Malnutrition chronique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L’alimentation inadéquate, l’hygiène et les soins insuffisants sur une longue période (situation chronique) entrainent un défaut de croissance linéaire (retard de croissance).</a:t>
            </a:r>
          </a:p>
          <a:p>
            <a:r>
              <a:rPr lang="fr-FR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r>
              <a:rPr lang="fr-FR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2.3. Insuffisance pondérale </a:t>
            </a:r>
            <a:r>
              <a:rPr lang="fr-FR" sz="3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associe défaut de croissance et faible poids.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fr-FR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   </a:t>
            </a:r>
            <a:r>
              <a:rPr lang="fr-FR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2.4. L’obésité</a:t>
            </a:r>
            <a:endParaRPr lang="fr-FR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FR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C’est un état qui se caractérise par une accumulation anormale ou excessive de graisse corporelle résultant d’un apport énergétique issu de l’alimentation.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80391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6266D349-774D-CD0D-52FF-FE2B494826F7}"/>
              </a:ext>
            </a:extLst>
          </p:cNvPr>
          <p:cNvSpPr txBox="1"/>
          <p:nvPr/>
        </p:nvSpPr>
        <p:spPr>
          <a:xfrm>
            <a:off x="150125" y="327545"/>
            <a:ext cx="11737075" cy="5740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III. MANIFESTATIONS CLINIQUES DE LA MALNUTRITION AIGUË</a:t>
            </a:r>
            <a:endParaRPr lang="fr-FR" sz="48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5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Les formes cliniques de la malnutrition aigüe sont :</a:t>
            </a:r>
            <a:endParaRPr lang="fr-FR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5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fr-FR" sz="7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 marasme</a:t>
            </a:r>
            <a:endParaRPr lang="fr-FR" sz="7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7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Le kwashiorkor </a:t>
            </a:r>
            <a:endParaRPr lang="fr-FR" sz="7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fr-F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11537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F88FC7F0-E33B-E9BB-24D9-8D29C669B527}"/>
              </a:ext>
            </a:extLst>
          </p:cNvPr>
          <p:cNvSpPr txBox="1"/>
          <p:nvPr/>
        </p:nvSpPr>
        <p:spPr>
          <a:xfrm>
            <a:off x="2480481" y="0"/>
            <a:ext cx="6107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Tableau I</a:t>
            </a:r>
            <a:r>
              <a:rPr lang="fr-F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FR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Manifestations cliniques de la malnutrition aiguë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9E479AD-96BC-BEF9-6C59-2FF35B478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991616"/>
              </p:ext>
            </p:extLst>
          </p:nvPr>
        </p:nvGraphicFramePr>
        <p:xfrm>
          <a:off x="561832" y="573206"/>
          <a:ext cx="11068335" cy="54800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9512">
                  <a:extLst>
                    <a:ext uri="{9D8B030D-6E8A-4147-A177-3AD203B41FA5}">
                      <a16:colId xmlns:a16="http://schemas.microsoft.com/office/drawing/2014/main" val="2490484550"/>
                    </a:ext>
                  </a:extLst>
                </a:gridCol>
                <a:gridCol w="4663316">
                  <a:extLst>
                    <a:ext uri="{9D8B030D-6E8A-4147-A177-3AD203B41FA5}">
                      <a16:colId xmlns:a16="http://schemas.microsoft.com/office/drawing/2014/main" val="2582912065"/>
                    </a:ext>
                  </a:extLst>
                </a:gridCol>
                <a:gridCol w="3931203">
                  <a:extLst>
                    <a:ext uri="{9D8B030D-6E8A-4147-A177-3AD203B41FA5}">
                      <a16:colId xmlns:a16="http://schemas.microsoft.com/office/drawing/2014/main" val="1018460489"/>
                    </a:ext>
                  </a:extLst>
                </a:gridCol>
                <a:gridCol w="54304">
                  <a:extLst>
                    <a:ext uri="{9D8B030D-6E8A-4147-A177-3AD203B41FA5}">
                      <a16:colId xmlns:a16="http://schemas.microsoft.com/office/drawing/2014/main" val="255535269"/>
                    </a:ext>
                  </a:extLst>
                </a:gridCol>
              </a:tblGrid>
              <a:tr h="176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FORMES CLINIQUES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KWASHIORKOR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MARASME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900">
                          <a:effectLst/>
                        </a:rPr>
                        <a:t> </a:t>
                      </a:r>
                      <a:endParaRPr lang="fr-FR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78270499"/>
                  </a:ext>
                </a:extLst>
              </a:tr>
              <a:tr h="4066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Age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Souvent dans les mois qui suivent le sevrage       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 (18 à 30 mois)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Surtout dans la première année de vie.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Les formes très précoces sont souvent très graves.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670475196"/>
                  </a:ext>
                </a:extLst>
              </a:tr>
              <a:tr h="5357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Poids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Déficit pondéral, mais peut être masqué par l’augmentation de poids due aux œdèmes.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Amaigrissement très net.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Fonte musculaire et disparition de la graisse sous- cutanée.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L’air d’un « petit vieux soucieux ».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63350394"/>
                  </a:ext>
                </a:extLst>
              </a:tr>
              <a:tr h="1801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Taille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Pas d’influence.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Limitation de la croissance.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78299567"/>
                  </a:ext>
                </a:extLst>
              </a:tr>
              <a:tr h="1801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Amyotrophie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Masquée par les œdèmes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Présente, sévère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050" dirty="0">
                          <a:effectLst/>
                        </a:rPr>
                        <a:t> </a:t>
                      </a:r>
                      <a:endParaRPr lang="fr-FR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22615982"/>
                  </a:ext>
                </a:extLst>
              </a:tr>
              <a:tr h="4066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Œdèmes bilatéraux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Toujours sont présents et bilatéraux débutent aux pieds, après peuvent apparaître sur les jambes, les mains ou la face (face de lune).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Absents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050" dirty="0">
                          <a:effectLst/>
                        </a:rPr>
                        <a:t> </a:t>
                      </a:r>
                      <a:endParaRPr lang="fr-FR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99027388"/>
                  </a:ext>
                </a:extLst>
              </a:tr>
              <a:tr h="277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Altérations des cheveux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Fréquentes (ternes, décolorées, cassant)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Moins fréquentes (plus fins que chez les enfants normaux)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050" dirty="0">
                          <a:effectLst/>
                        </a:rPr>
                        <a:t> </a:t>
                      </a:r>
                      <a:endParaRPr lang="fr-FR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19062956"/>
                  </a:ext>
                </a:extLst>
              </a:tr>
              <a:tr h="2925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Modifications du comportement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Très fréquentes (enfant est souvent apathique)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Rares (enfant reste vivace)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050" dirty="0">
                          <a:effectLst/>
                        </a:rPr>
                        <a:t> </a:t>
                      </a:r>
                      <a:endParaRPr lang="fr-FR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88015271"/>
                  </a:ext>
                </a:extLst>
              </a:tr>
              <a:tr h="806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Peau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Mince, brillante avec lésions cutanées fréquentes. Peau devient atrophiée avec des rides, étirée.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La peau quelques fois tellement étirée qu’elle suinte. Lésions non douloureuses du fait du déficit des fonctions immunitaires et inflammatoires.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Mince, enfant flotte dans sa peau.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050" dirty="0">
                          <a:effectLst/>
                        </a:rPr>
                        <a:t> </a:t>
                      </a:r>
                      <a:endParaRPr lang="fr-FR" sz="10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82657408"/>
                  </a:ext>
                </a:extLst>
              </a:tr>
              <a:tr h="176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Appétit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Diminué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Bon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3654451"/>
                  </a:ext>
                </a:extLst>
              </a:tr>
              <a:tr h="176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Anémie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Grave (quelquefois)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Présente mais moins grave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35489568"/>
                  </a:ext>
                </a:extLst>
              </a:tr>
              <a:tr h="277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Couche de graisse sous-cutanée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Réduite mais existante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Inexistante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4985808"/>
                  </a:ext>
                </a:extLst>
              </a:tr>
              <a:tr h="176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Visage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Possibilité d'œdème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>
                          <a:effectLst/>
                          <a:latin typeface="Arial Black" panose="020B0A04020102020204" pitchFamily="34" charset="0"/>
                        </a:rPr>
                        <a:t>Creusé, simiesque</a:t>
                      </a:r>
                      <a:endParaRPr lang="fr-FR" sz="110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9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0343936"/>
                  </a:ext>
                </a:extLst>
              </a:tr>
              <a:tr h="277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Comportement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Enfant craintif, replié sur lui-même. Apathique, misérable, grognon.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fr-FR" sz="1100" dirty="0">
                          <a:effectLst/>
                          <a:latin typeface="Arial Black" panose="020B0A04020102020204" pitchFamily="34" charset="0"/>
                        </a:rPr>
                        <a:t>Enfant fatigué mais intéressé. Irritable. Pleurs. </a:t>
                      </a:r>
                      <a:endParaRPr lang="fr-FR" sz="1100" dirty="0"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239" marR="13239" marT="13239" marB="1323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26299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84546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316B039-EAAB-2DD6-6FC0-10C3B2685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139" y="223897"/>
            <a:ext cx="11243481" cy="41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kumimoji="0" lang="fr-FR" altLang="fr-FR" sz="24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kumimoji="0" lang="fr-FR" altLang="fr-FR" sz="4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V. CLASSIFICATION DES MALNUTRIS A L’AIDE DE L’INDICATEUR</a:t>
            </a:r>
            <a:r>
              <a:rPr kumimoji="0" lang="fr-FR" altLang="fr-FR" sz="5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Age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Poids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Taille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Périmètre brachial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Recherche des œdèmes bilatéraux (à tester avec la pression du doigt) </a:t>
            </a:r>
            <a:endParaRPr kumimoji="0" lang="fr-FR" alt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Picture 21">
            <a:extLst>
              <a:ext uri="{FF2B5EF4-FFF2-40B4-BE49-F238E27FC236}">
                <a16:creationId xmlns:a16="http://schemas.microsoft.com/office/drawing/2014/main" id="{DE8BE6FF-F66D-ADAD-D6E1-04ABE9D56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067" y="4066269"/>
            <a:ext cx="3989388" cy="209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0A7BCD12-F1E6-5690-7C08-471EBC011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97" y="5261380"/>
            <a:ext cx="2510624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endParaRPr kumimoji="0" lang="fr-FR" alt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fr-FR" altLang="fr-FR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Figure 2</a:t>
            </a: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: </a:t>
            </a:r>
            <a:r>
              <a:rPr kumimoji="0" lang="fr-FR" altLang="fr-FR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Recherche des œdèmes</a:t>
            </a:r>
            <a:r>
              <a:rPr kumimoji="0" lang="fr-FR" altLang="fr-F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1651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81FA6AE-F9E6-39DC-32BE-B4AEC3995F05}"/>
              </a:ext>
            </a:extLst>
          </p:cNvPr>
          <p:cNvSpPr txBox="1"/>
          <p:nvPr/>
        </p:nvSpPr>
        <p:spPr>
          <a:xfrm>
            <a:off x="2152935" y="142111"/>
            <a:ext cx="6107372" cy="370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fr-F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Tableau II</a:t>
            </a: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: </a:t>
            </a:r>
            <a:r>
              <a:rPr lang="fr-F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Sévérité des œdèmes</a:t>
            </a: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</a:pPr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D1FCE5D2-C79F-EBF6-CEBE-E9968645AC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910593"/>
              </p:ext>
            </p:extLst>
          </p:nvPr>
        </p:nvGraphicFramePr>
        <p:xfrm>
          <a:off x="163772" y="382138"/>
          <a:ext cx="11928143" cy="4927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9657">
                  <a:extLst>
                    <a:ext uri="{9D8B030D-6E8A-4147-A177-3AD203B41FA5}">
                      <a16:colId xmlns:a16="http://schemas.microsoft.com/office/drawing/2014/main" val="1505563668"/>
                    </a:ext>
                  </a:extLst>
                </a:gridCol>
                <a:gridCol w="2798486">
                  <a:extLst>
                    <a:ext uri="{9D8B030D-6E8A-4147-A177-3AD203B41FA5}">
                      <a16:colId xmlns:a16="http://schemas.microsoft.com/office/drawing/2014/main" val="2053707725"/>
                    </a:ext>
                  </a:extLst>
                </a:gridCol>
              </a:tblGrid>
              <a:tr h="6414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Sévérité des œdèmes</a:t>
                      </a:r>
                      <a:endParaRPr lang="fr-FR" sz="3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Codification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627250"/>
                  </a:ext>
                </a:extLst>
              </a:tr>
              <a:tr h="685237"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Œdèmes légers : des 2 pieds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174981"/>
                  </a:ext>
                </a:extLst>
              </a:tr>
              <a:tr h="2301662">
                <a:tc>
                  <a:txBody>
                    <a:bodyPr/>
                    <a:lstStyle/>
                    <a:p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Œdèmes modérés : 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es 2 pieds et la partie inférieure des 2 jambes, ou les 2 mains et la partie inférieure des 2 avant-bras.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Intermédiaire entre le degré d’œdèmes légers et sévères</a:t>
                      </a:r>
                      <a:endParaRPr lang="fr-FR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++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0873328"/>
                  </a:ext>
                </a:extLst>
              </a:tr>
              <a:tr h="1150831">
                <a:tc>
                  <a:txBody>
                    <a:bodyPr/>
                    <a:lstStyle/>
                    <a:p>
                      <a:r>
                        <a:rPr lang="fr-FR" sz="2800" dirty="0">
                          <a:solidFill>
                            <a:schemeClr val="tx1"/>
                          </a:solidFill>
                          <a:effectLst/>
                        </a:rPr>
                        <a:t>Œdèmes sévères : généralisés soit incluant les 2 pieds, jambes, mains, bras et le visage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  <a:effectLst/>
                        </a:rPr>
                        <a:t>+++</a:t>
                      </a:r>
                      <a:endParaRPr lang="fr-FR" sz="2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271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4528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2398</TotalTime>
  <Words>5303</Words>
  <Application>Microsoft Office PowerPoint</Application>
  <PresentationFormat>Grand écran</PresentationFormat>
  <Paragraphs>963</Paragraphs>
  <Slides>104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104</vt:i4>
      </vt:variant>
    </vt:vector>
  </HeadingPairs>
  <TitlesOfParts>
    <vt:vector size="114" baseType="lpstr">
      <vt:lpstr>Arial</vt:lpstr>
      <vt:lpstr>Arial Black</vt:lpstr>
      <vt:lpstr>Calibri</vt:lpstr>
      <vt:lpstr>Calibri Light</vt:lpstr>
      <vt:lpstr>Comic Sans MS</vt:lpstr>
      <vt:lpstr>Courier New</vt:lpstr>
      <vt:lpstr>Tahoma</vt:lpstr>
      <vt:lpstr>Times New Roman</vt:lpstr>
      <vt:lpstr>Wingdings</vt:lpstr>
      <vt:lpstr>Thème Office</vt:lpstr>
      <vt:lpstr>Présentation PowerPoint</vt:lpstr>
      <vt:lpstr>               ALIMENTATION DE COMPLÉMENT         OU DIVERSIFICATION ALIMENTAIRE  </vt:lpstr>
      <vt:lpstr>OBJECTIF GÉNÉRAL  </vt:lpstr>
      <vt:lpstr>OBJECTIFS SPÉCIFIQUES</vt:lpstr>
      <vt:lpstr>OBJECTIFS PÉDAGOGIQUES (2) </vt:lpstr>
      <vt:lpstr>INTRODUCTION</vt:lpstr>
      <vt:lpstr>DÉFINITIONS </vt:lpstr>
      <vt:lpstr>Présentation PowerPoint</vt:lpstr>
      <vt:lpstr>DÉFINITIONS (suite) </vt:lpstr>
      <vt:lpstr> PÉRIODE D’INTRODUCTION DE L’ALIMENT DE COMPLÉMENT </vt:lpstr>
      <vt:lpstr>PRINCIPES ET CONDITIONS DE RÉUSSITE DE A.C.</vt:lpstr>
      <vt:lpstr>PRINCIPES ET CONDITIONS DE RÉUSSITE DE A.C.</vt:lpstr>
      <vt:lpstr>Présentation PowerPoint</vt:lpstr>
      <vt:lpstr>PRINCIPES ET CONDITIONS DE RÉUSSITE DE A.C. (2)</vt:lpstr>
      <vt:lpstr>PRINCIPES ET CONDITIONS DE RÉUSSITE DE A.C. (3)</vt:lpstr>
      <vt:lpstr>PRINCIPES DE RÉUSSITE DE L’ALIMENTATION DE COMPLÉMENT (4)</vt:lpstr>
      <vt:lpstr>DIRECTIVES</vt:lpstr>
      <vt:lpstr>DIRECTIVES (suite)</vt:lpstr>
      <vt:lpstr>Présentation PowerPoint</vt:lpstr>
      <vt:lpstr>Présentation PowerPoint</vt:lpstr>
      <vt:lpstr>Présentation PowerPoint</vt:lpstr>
      <vt:lpstr> PRINCIPES DE L’ALIMENTATION              DE COMPLÉMENT </vt:lpstr>
      <vt:lpstr>          PRINCIPES DE L’ALIMENTATION                  DE COMPLÉMENT </vt:lpstr>
      <vt:lpstr> ALIMENTS DE COMPLÉMENT </vt:lpstr>
      <vt:lpstr>Présentation PowerPoint</vt:lpstr>
      <vt:lpstr>INTRODUCTION DES A.C.</vt:lpstr>
      <vt:lpstr>BOUILLIES</vt:lpstr>
      <vt:lpstr>BOUILLIES (2)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UNITÉS DE MESURE</vt:lpstr>
      <vt:lpstr>UNITÉ DE MESURE (2)</vt:lpstr>
      <vt:lpstr>UNITÉ DE MESURE (3)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LÉGUMES ET MATIÈRES GRASSES</vt:lpstr>
      <vt:lpstr> FRUITS </vt:lpstr>
      <vt:lpstr>CONSEILS HYGIÉNO-DIÉTÉTIQUES  À DONNER AUX MÈRES</vt:lpstr>
      <vt:lpstr> ÉLABORATION DE RECETTES APPROPRIEES POUR L’ALIMENTATION DE COMPLÉMENT </vt:lpstr>
      <vt:lpstr>  DIFFÉRENTES FORMES DE PRÉSENTATION DE L’ALIMENTATION DE COMPLÉMENT </vt:lpstr>
      <vt:lpstr>Présentation PowerPoint</vt:lpstr>
      <vt:lpstr>Présentation PowerPoint</vt:lpstr>
      <vt:lpstr>Présentation PowerPoint</vt:lpstr>
      <vt:lpstr>   RECETTES POUR ENFANTS MALADES  </vt:lpstr>
      <vt:lpstr>    EN CAS DE CONSTIPATION  </vt:lpstr>
      <vt:lpstr> CONDUITE DES SÉANCES DE DÉMONSTRATIONS PRATIQUES    AVEC LES MÈRES </vt:lpstr>
      <vt:lpstr> CONDUITE DES SÉANCES DE DÉMONSTRATIONS PRATIQUES    AVEC LES MÈRES suite </vt:lpstr>
      <vt:lpstr>COMMENT SE DÉROULE UNE SÉANCE DE DÉMONSTRATION PRATIQUE </vt:lpstr>
      <vt:lpstr> ENFANTS DE 6 À 24   MOIS  </vt:lpstr>
      <vt:lpstr> ENFANTS DE 6 À 24 MOIS (2) </vt:lpstr>
      <vt:lpstr> ENFANTS DE 6 À 24 MOIS (3) </vt:lpstr>
      <vt:lpstr> ENFANT DE 12 À 24 MOIS;  </vt:lpstr>
      <vt:lpstr> REMARQUE </vt:lpstr>
      <vt:lpstr>Présentation PowerPoint</vt:lpstr>
      <vt:lpstr>ALIMENTS ET COLLATIONS À                                 ÉVITER </vt:lpstr>
      <vt:lpstr> ALIMENTS ET COLLATIONS À ÉVITER 2 </vt:lpstr>
      <vt:lpstr> VITAMINE A </vt:lpstr>
      <vt:lpstr> FER/ACIDE FOLIQUE </vt:lpstr>
      <vt:lpstr> DEPARASITER AVEC L’ALBENDAZOLE </vt:lpstr>
      <vt:lpstr>   CONCLUSION  </vt:lpstr>
      <vt:lpstr>Présentation PowerPoint</vt:lpstr>
      <vt:lpstr>EXERCICES</vt:lpstr>
      <vt:lpstr> RECETTES POUR ENFANTS MALADES  </vt:lpstr>
      <vt:lpstr>BOUILLIE À BASE DE FARINES LOCALES ENRICHIE  AU LAIT POUR UN ENFANT DE 6 MOIS </vt:lpstr>
      <vt:lpstr>BOUILLIE À BASE DE FARINES LOCALES ENRICHIE PÂTE D’ARACHIDE POUR UN ENFANT DE 6 MOIS </vt:lpstr>
      <vt:lpstr>BOUILLIE À BASE DE FARINES LOCALES ENRICHIE AU SOJA POUR UN ENFANT DE 6 MOIS </vt:lpstr>
      <vt:lpstr>  BOUILLIE À BASE DE FARINES LOCALES ENRICHIE AU LAIT POUR UN ENFANT DE 7 MOIS ET PLUS  </vt:lpstr>
      <vt:lpstr>BOUILLIE À BASE DE FARINES LOCALES ENRICHIE  PÂTE D’ARACHIDE POUR UN ENFANT DE 7 MOIS </vt:lpstr>
      <vt:lpstr>BOUILLIE À BASE DE FARINES LOCALES ENRICHIE AU SOJA POUR UN ENFANT DE 7 MOIS </vt:lpstr>
      <vt:lpstr> PURÉE DE FÉCULENTS ENRICHIES À LA PÂTE D’ARACHIDE, ENFANTS ÂGÉS DE 6 MOIS À 8 MOIS </vt:lpstr>
      <vt:lpstr>PURÉE DE FÉCULENTS ET FEUILLES ENRICHIES AU POISSON, ENFANTS ÂGÉS DE 6 MOIS À 8 MOIS</vt:lpstr>
      <vt:lpstr> PURÉE DE COURGE ET DE BANANE PLANTAIN À LA PÂTE D’ARACHIDE ,ENFANTS DE 9 MOIS À 11MOIS </vt:lpstr>
      <vt:lpstr> PURÉE DE TUBERCULE ENRICHIE À L’ŒUF ET AUX ÉPINARDS, ENFANTS DE 9 MOIS À 11 MOIS </vt:lpstr>
      <vt:lpstr> RECETTES POUR ENFANTS MALADES  </vt:lpstr>
      <vt:lpstr> BOUILLIE À LA BANANE DOUCE </vt:lpstr>
      <vt:lpstr>  SOUPE DE RIZ  </vt:lpstr>
      <vt:lpstr>  SOUPE DE CAROTTE   </vt:lpstr>
      <vt:lpstr>  SOUPE DE PATATE DOUCE   </vt:lpstr>
      <vt:lpstr>   BOUILLON DE VERMICELLE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Maher Fattouh</dc:creator>
  <cp:lastModifiedBy>NANSE épse FE Gnénéssia Jeanne</cp:lastModifiedBy>
  <cp:revision>227</cp:revision>
  <dcterms:created xsi:type="dcterms:W3CDTF">2018-07-17T00:49:38Z</dcterms:created>
  <dcterms:modified xsi:type="dcterms:W3CDTF">2024-08-13T13:53:18Z</dcterms:modified>
</cp:coreProperties>
</file>