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2"/>
  </p:notesMasterIdLst>
  <p:sldIdLst>
    <p:sldId id="388" r:id="rId2"/>
    <p:sldId id="256" r:id="rId3"/>
    <p:sldId id="263" r:id="rId4"/>
    <p:sldId id="257" r:id="rId5"/>
    <p:sldId id="258" r:id="rId6"/>
    <p:sldId id="259" r:id="rId7"/>
    <p:sldId id="264" r:id="rId8"/>
    <p:sldId id="265" r:id="rId9"/>
    <p:sldId id="266" r:id="rId10"/>
    <p:sldId id="267" r:id="rId11"/>
    <p:sldId id="268" r:id="rId12"/>
    <p:sldId id="269" r:id="rId13"/>
    <p:sldId id="270" r:id="rId14"/>
    <p:sldId id="271" r:id="rId15"/>
    <p:sldId id="275" r:id="rId16"/>
    <p:sldId id="272" r:id="rId17"/>
    <p:sldId id="273" r:id="rId18"/>
    <p:sldId id="274" r:id="rId19"/>
    <p:sldId id="276" r:id="rId20"/>
    <p:sldId id="277" r:id="rId21"/>
    <p:sldId id="278" r:id="rId22"/>
    <p:sldId id="279" r:id="rId23"/>
    <p:sldId id="281" r:id="rId24"/>
    <p:sldId id="282" r:id="rId25"/>
    <p:sldId id="283" r:id="rId26"/>
    <p:sldId id="284" r:id="rId27"/>
    <p:sldId id="285" r:id="rId28"/>
    <p:sldId id="280" r:id="rId29"/>
    <p:sldId id="286" r:id="rId30"/>
    <p:sldId id="287" r:id="rId31"/>
    <p:sldId id="288" r:id="rId32"/>
    <p:sldId id="289" r:id="rId33"/>
    <p:sldId id="290" r:id="rId34"/>
    <p:sldId id="291" r:id="rId35"/>
    <p:sldId id="292" r:id="rId36"/>
    <p:sldId id="293" r:id="rId37"/>
    <p:sldId id="294" r:id="rId38"/>
    <p:sldId id="295" r:id="rId39"/>
    <p:sldId id="296" r:id="rId40"/>
    <p:sldId id="297" r:id="rId41"/>
    <p:sldId id="298" r:id="rId42"/>
    <p:sldId id="299" r:id="rId43"/>
    <p:sldId id="300" r:id="rId44"/>
    <p:sldId id="301" r:id="rId45"/>
    <p:sldId id="302" r:id="rId46"/>
    <p:sldId id="303" r:id="rId47"/>
    <p:sldId id="304" r:id="rId48"/>
    <p:sldId id="305" r:id="rId49"/>
    <p:sldId id="306" r:id="rId50"/>
    <p:sldId id="307" r:id="rId51"/>
    <p:sldId id="308" r:id="rId52"/>
    <p:sldId id="309" r:id="rId53"/>
    <p:sldId id="310" r:id="rId54"/>
    <p:sldId id="311" r:id="rId55"/>
    <p:sldId id="312" r:id="rId56"/>
    <p:sldId id="313" r:id="rId57"/>
    <p:sldId id="314" r:id="rId58"/>
    <p:sldId id="315" r:id="rId59"/>
    <p:sldId id="316" r:id="rId60"/>
    <p:sldId id="317" r:id="rId61"/>
    <p:sldId id="318" r:id="rId62"/>
    <p:sldId id="319" r:id="rId63"/>
    <p:sldId id="320" r:id="rId64"/>
    <p:sldId id="321" r:id="rId65"/>
    <p:sldId id="322" r:id="rId66"/>
    <p:sldId id="326" r:id="rId67"/>
    <p:sldId id="327" r:id="rId68"/>
    <p:sldId id="323" r:id="rId69"/>
    <p:sldId id="324" r:id="rId70"/>
    <p:sldId id="328" r:id="rId71"/>
    <p:sldId id="325" r:id="rId72"/>
    <p:sldId id="329" r:id="rId73"/>
    <p:sldId id="330" r:id="rId74"/>
    <p:sldId id="331" r:id="rId75"/>
    <p:sldId id="332" r:id="rId76"/>
    <p:sldId id="333" r:id="rId77"/>
    <p:sldId id="334" r:id="rId78"/>
    <p:sldId id="335" r:id="rId79"/>
    <p:sldId id="336" r:id="rId80"/>
    <p:sldId id="338" r:id="rId81"/>
    <p:sldId id="339" r:id="rId82"/>
    <p:sldId id="340" r:id="rId83"/>
    <p:sldId id="341" r:id="rId84"/>
    <p:sldId id="342" r:id="rId85"/>
    <p:sldId id="343" r:id="rId86"/>
    <p:sldId id="337" r:id="rId87"/>
    <p:sldId id="344" r:id="rId88"/>
    <p:sldId id="345" r:id="rId89"/>
    <p:sldId id="346" r:id="rId90"/>
    <p:sldId id="347" r:id="rId91"/>
    <p:sldId id="348" r:id="rId92"/>
    <p:sldId id="350" r:id="rId93"/>
    <p:sldId id="349" r:id="rId94"/>
    <p:sldId id="351" r:id="rId95"/>
    <p:sldId id="352" r:id="rId96"/>
    <p:sldId id="353" r:id="rId97"/>
    <p:sldId id="354" r:id="rId98"/>
    <p:sldId id="355" r:id="rId99"/>
    <p:sldId id="356" r:id="rId100"/>
    <p:sldId id="357" r:id="rId101"/>
    <p:sldId id="358" r:id="rId102"/>
    <p:sldId id="359" r:id="rId103"/>
    <p:sldId id="360" r:id="rId104"/>
    <p:sldId id="361" r:id="rId105"/>
    <p:sldId id="362" r:id="rId106"/>
    <p:sldId id="363" r:id="rId107"/>
    <p:sldId id="364" r:id="rId108"/>
    <p:sldId id="365" r:id="rId109"/>
    <p:sldId id="369" r:id="rId110"/>
    <p:sldId id="370" r:id="rId111"/>
    <p:sldId id="371" r:id="rId112"/>
    <p:sldId id="376" r:id="rId113"/>
    <p:sldId id="377" r:id="rId114"/>
    <p:sldId id="378" r:id="rId115"/>
    <p:sldId id="379" r:id="rId116"/>
    <p:sldId id="380" r:id="rId117"/>
    <p:sldId id="372" r:id="rId118"/>
    <p:sldId id="381" r:id="rId119"/>
    <p:sldId id="382" r:id="rId120"/>
    <p:sldId id="383" r:id="rId121"/>
    <p:sldId id="384" r:id="rId122"/>
    <p:sldId id="385" r:id="rId123"/>
    <p:sldId id="386" r:id="rId124"/>
    <p:sldId id="387" r:id="rId125"/>
    <p:sldId id="373" r:id="rId126"/>
    <p:sldId id="374" r:id="rId127"/>
    <p:sldId id="375" r:id="rId128"/>
    <p:sldId id="366" r:id="rId129"/>
    <p:sldId id="367" r:id="rId130"/>
    <p:sldId id="368" r:id="rId1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D6DC8A"/>
    <a:srgbClr val="EFF274"/>
    <a:srgbClr val="FCFDD9"/>
    <a:srgbClr val="F2F2F2"/>
    <a:srgbClr val="E2F0D9"/>
    <a:srgbClr val="FFCCCC"/>
    <a:srgbClr val="EC732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83794" autoAdjust="0"/>
  </p:normalViewPr>
  <p:slideViewPr>
    <p:cSldViewPr snapToGrid="0">
      <p:cViewPr varScale="1">
        <p:scale>
          <a:sx n="57" d="100"/>
          <a:sy n="57" d="100"/>
        </p:scale>
        <p:origin x="1176"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presProps" Target="presProps.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slide" Target="slides/slide117.xml"/><Relationship Id="rId126" Type="http://schemas.openxmlformats.org/officeDocument/2006/relationships/slide" Target="slides/slide125.xml"/><Relationship Id="rId134"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slide" Target="slides/slide123.xml"/><Relationship Id="rId129" Type="http://schemas.openxmlformats.org/officeDocument/2006/relationships/slide" Target="slides/slide12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32"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slide" Target="slides/slide129.xml"/><Relationship Id="rId13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tableStyles" Target="tableStyles.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94F93C4-1F81-4F0C-AB86-3544B9183644}" type="datetimeFigureOut">
              <a:rPr lang="fr-FR" smtClean="0"/>
              <a:t>13/08/2024</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6271508-7B62-435D-84A9-ED99FF8FA041}" type="slidenum">
              <a:rPr lang="fr-FR" smtClean="0"/>
              <a:t>‹N°›</a:t>
            </a:fld>
            <a:endParaRPr lang="fr-FR"/>
          </a:p>
        </p:txBody>
      </p:sp>
    </p:spTree>
    <p:extLst>
      <p:ext uri="{BB962C8B-B14F-4D97-AF65-F5344CB8AC3E}">
        <p14:creationId xmlns:p14="http://schemas.microsoft.com/office/powerpoint/2010/main" val="19508252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26271508-7B62-435D-84A9-ED99FF8FA041}" type="slidenum">
              <a:rPr lang="fr-FR" smtClean="0"/>
              <a:t>3</a:t>
            </a:fld>
            <a:endParaRPr lang="fr-FR"/>
          </a:p>
        </p:txBody>
      </p:sp>
    </p:spTree>
    <p:extLst>
      <p:ext uri="{BB962C8B-B14F-4D97-AF65-F5344CB8AC3E}">
        <p14:creationId xmlns:p14="http://schemas.microsoft.com/office/powerpoint/2010/main" val="38322077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26271508-7B62-435D-84A9-ED99FF8FA041}" type="slidenum">
              <a:rPr lang="fr-FR" smtClean="0"/>
              <a:t>10</a:t>
            </a:fld>
            <a:endParaRPr lang="fr-FR"/>
          </a:p>
        </p:txBody>
      </p:sp>
    </p:spTree>
    <p:extLst>
      <p:ext uri="{BB962C8B-B14F-4D97-AF65-F5344CB8AC3E}">
        <p14:creationId xmlns:p14="http://schemas.microsoft.com/office/powerpoint/2010/main" val="20024595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accueil">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122363"/>
            <a:ext cx="9144000" cy="2387600"/>
          </a:xfrm>
        </p:spPr>
        <p:txBody>
          <a:bodyPr anchor="b"/>
          <a:lstStyle>
            <a:lvl1pPr algn="ctr">
              <a:defRPr sz="6000"/>
            </a:lvl1pPr>
          </a:lstStyle>
          <a:p>
            <a:r>
              <a:rPr lang="fr-FR" dirty="0"/>
              <a:t>Modifiez le style du titre</a:t>
            </a:r>
            <a:endParaRPr lang="en-US" dirty="0"/>
          </a:p>
        </p:txBody>
      </p:sp>
      <p:sp>
        <p:nvSpPr>
          <p:cNvPr id="3" name="Sous-titre 2"/>
          <p:cNvSpPr>
            <a:spLocks noGrp="1"/>
          </p:cNvSpPr>
          <p:nvPr>
            <p:ph type="subTitle" idx="1"/>
          </p:nvPr>
        </p:nvSpPr>
        <p:spPr>
          <a:xfrm>
            <a:off x="1524000" y="3602038"/>
            <a:ext cx="9144000" cy="1655762"/>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fr-FR"/>
              <a:t>Modifier le style des sous-titres du masque</a:t>
            </a:r>
            <a:endParaRPr lang="en-US"/>
          </a:p>
        </p:txBody>
      </p:sp>
    </p:spTree>
    <p:extLst>
      <p:ext uri="{BB962C8B-B14F-4D97-AF65-F5344CB8AC3E}">
        <p14:creationId xmlns:p14="http://schemas.microsoft.com/office/powerpoint/2010/main" val="28930637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re ">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endParaRPr lang="en-US"/>
          </a:p>
        </p:txBody>
      </p:sp>
    </p:spTree>
    <p:extLst>
      <p:ext uri="{BB962C8B-B14F-4D97-AF65-F5344CB8AC3E}">
        <p14:creationId xmlns:p14="http://schemas.microsoft.com/office/powerpoint/2010/main" val="6173816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31851" y="1709740"/>
            <a:ext cx="10515600" cy="2852737"/>
          </a:xfrm>
        </p:spPr>
        <p:txBody>
          <a:bodyPr anchor="b"/>
          <a:lstStyle>
            <a:lvl1pPr>
              <a:defRPr sz="6000"/>
            </a:lvl1pPr>
          </a:lstStyle>
          <a:p>
            <a:r>
              <a:rPr lang="fr-FR"/>
              <a:t>Modifiez le style du titre</a:t>
            </a:r>
            <a:endParaRPr lang="en-US"/>
          </a:p>
        </p:txBody>
      </p:sp>
      <p:sp>
        <p:nvSpPr>
          <p:cNvPr id="3" name="Espace réservé du texte 2"/>
          <p:cNvSpPr>
            <a:spLocks noGrp="1"/>
          </p:cNvSpPr>
          <p:nvPr>
            <p:ph type="body" idx="1"/>
          </p:nvPr>
        </p:nvSpPr>
        <p:spPr>
          <a:xfrm>
            <a:off x="831851" y="4589465"/>
            <a:ext cx="10515600" cy="1500187"/>
          </a:xfrm>
        </p:spPr>
        <p:txBody>
          <a:bodyPr/>
          <a:lstStyle>
            <a:lvl1pPr marL="0" indent="0">
              <a:buNone/>
              <a:defRPr sz="2400">
                <a:solidFill>
                  <a:schemeClr val="tx1">
                    <a:tint val="75000"/>
                  </a:schemeClr>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fr-FR"/>
              <a:t>Modifier les styles du texte du masque</a:t>
            </a:r>
          </a:p>
        </p:txBody>
      </p:sp>
    </p:spTree>
    <p:extLst>
      <p:ext uri="{BB962C8B-B14F-4D97-AF65-F5344CB8AC3E}">
        <p14:creationId xmlns:p14="http://schemas.microsoft.com/office/powerpoint/2010/main" val="35523010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24335402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solidDmnd">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66337" y="773722"/>
            <a:ext cx="10317480" cy="815927"/>
          </a:xfrm>
          <a:prstGeom prst="rect">
            <a:avLst/>
          </a:prstGeom>
        </p:spPr>
        <p:txBody>
          <a:bodyPr vert="horz" lIns="91440" tIns="45720" rIns="91440" bIns="45720" rtlCol="0" anchor="ctr">
            <a:normAutofit/>
          </a:bodyPr>
          <a:lstStyle/>
          <a:p>
            <a:r>
              <a:rPr lang="fr-FR" dirty="0"/>
              <a:t>Modifiez le style du titre</a:t>
            </a:r>
            <a:endParaRPr lang="en-US" dirty="0"/>
          </a:p>
        </p:txBody>
      </p:sp>
      <p:sp>
        <p:nvSpPr>
          <p:cNvPr id="3" name="Espace réservé du text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US" dirty="0"/>
          </a:p>
        </p:txBody>
      </p:sp>
      <p:sp>
        <p:nvSpPr>
          <p:cNvPr id="7" name="ZoneTexte 6"/>
          <p:cNvSpPr txBox="1"/>
          <p:nvPr userDrawn="1"/>
        </p:nvSpPr>
        <p:spPr>
          <a:xfrm>
            <a:off x="-2068" y="6628503"/>
            <a:ext cx="12204000" cy="252000"/>
          </a:xfrm>
          <a:prstGeom prst="rect">
            <a:avLst/>
          </a:prstGeom>
          <a:solidFill>
            <a:srgbClr val="00B050"/>
          </a:solidFill>
          <a:ln w="12700" cmpd="sng">
            <a:solidFill>
              <a:srgbClr val="00B050"/>
            </a:solidFill>
          </a:ln>
        </p:spPr>
        <p:txBody>
          <a:bodyPr wrap="square" tIns="0" bIns="0" rtlCol="0" anchor="b">
            <a:spAutoFit/>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fr-FR" sz="1400" dirty="0">
              <a:solidFill>
                <a:schemeClr val="bg1"/>
              </a:solidFill>
              <a:latin typeface="Arial Black" pitchFamily="34" charset="0"/>
            </a:endParaRPr>
          </a:p>
          <a:p>
            <a:pPr marL="0" marR="0" indent="0" algn="ctr" defTabSz="914400" rtl="0" eaLnBrk="1" fontAlgn="auto" latinLnBrk="0" hangingPunct="1">
              <a:lnSpc>
                <a:spcPct val="100000"/>
              </a:lnSpc>
              <a:spcBef>
                <a:spcPts val="0"/>
              </a:spcBef>
              <a:spcAft>
                <a:spcPts val="0"/>
              </a:spcAft>
              <a:buClrTx/>
              <a:buSzTx/>
              <a:buFontTx/>
              <a:buNone/>
              <a:tabLst/>
              <a:defRPr/>
            </a:pPr>
            <a:r>
              <a:rPr lang="fr-FR" sz="1400" dirty="0" err="1">
                <a:solidFill>
                  <a:schemeClr val="bg1"/>
                </a:solidFill>
                <a:latin typeface="Arial Black" pitchFamily="34" charset="0"/>
              </a:rPr>
              <a:t>Blvd</a:t>
            </a:r>
            <a:r>
              <a:rPr lang="fr-FR" sz="1400" dirty="0">
                <a:solidFill>
                  <a:schemeClr val="bg1"/>
                </a:solidFill>
                <a:latin typeface="Arial Black" pitchFamily="34" charset="0"/>
              </a:rPr>
              <a:t> de Marseille, 18 BP 720 Abidjan 18, Tel.: (225) 21005660 / 21001906 – Email: info@infas.ci – site web: www.infas.ci</a:t>
            </a:r>
          </a:p>
        </p:txBody>
      </p:sp>
      <p:sp>
        <p:nvSpPr>
          <p:cNvPr id="8" name="ZoneTexte 7"/>
          <p:cNvSpPr txBox="1"/>
          <p:nvPr userDrawn="1"/>
        </p:nvSpPr>
        <p:spPr>
          <a:xfrm>
            <a:off x="0" y="6274189"/>
            <a:ext cx="12192000" cy="307777"/>
          </a:xfrm>
          <a:prstGeom prst="rect">
            <a:avLst/>
          </a:prstGeom>
          <a:solidFill>
            <a:srgbClr val="EC7320"/>
          </a:solidFill>
        </p:spPr>
        <p:txBody>
          <a:bodyPr wrap="square" rtlCol="0">
            <a:spAutoFit/>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1400" dirty="0">
                <a:solidFill>
                  <a:schemeClr val="bg1"/>
                </a:solidFill>
                <a:latin typeface="Arial Black" pitchFamily="34" charset="0"/>
              </a:rPr>
              <a:t>INSTITUT NATIONAL DE FORMATION DES AGENTS DE SANTE - INFAS </a:t>
            </a:r>
          </a:p>
        </p:txBody>
      </p:sp>
      <p:pic>
        <p:nvPicPr>
          <p:cNvPr id="9" name="Image 8" descr="b"/>
          <p:cNvPicPr/>
          <p:nvPr userDrawn="1"/>
        </p:nvPicPr>
        <p:blipFill>
          <a:blip r:embed="rId6" cstate="print"/>
          <a:srcRect/>
          <a:stretch>
            <a:fillRect/>
          </a:stretch>
        </p:blipFill>
        <p:spPr bwMode="auto">
          <a:xfrm>
            <a:off x="14068" y="20791"/>
            <a:ext cx="928467" cy="880505"/>
          </a:xfrm>
          <a:prstGeom prst="rect">
            <a:avLst/>
          </a:prstGeom>
          <a:noFill/>
          <a:ln w="9525">
            <a:noFill/>
            <a:miter lim="800000"/>
            <a:headEnd/>
            <a:tailEnd/>
          </a:ln>
        </p:spPr>
      </p:pic>
      <p:pic>
        <p:nvPicPr>
          <p:cNvPr id="10" name="Image 9" descr="Résultat de recherche d'images pour &quot;logo mshp&quot;"/>
          <p:cNvPicPr/>
          <p:nvPr userDrawn="1"/>
        </p:nvPicPr>
        <p:blipFill>
          <a:blip r:embed="rId7" cstate="print"/>
          <a:srcRect/>
          <a:stretch>
            <a:fillRect/>
          </a:stretch>
        </p:blipFill>
        <p:spPr bwMode="auto">
          <a:xfrm>
            <a:off x="11029070" y="33240"/>
            <a:ext cx="1148861" cy="880505"/>
          </a:xfrm>
          <a:prstGeom prst="rect">
            <a:avLst/>
          </a:prstGeom>
          <a:noFill/>
          <a:ln w="9525">
            <a:noFill/>
            <a:miter lim="800000"/>
            <a:headEnd/>
            <a:tailEnd/>
          </a:ln>
        </p:spPr>
      </p:pic>
    </p:spTree>
    <p:extLst>
      <p:ext uri="{BB962C8B-B14F-4D97-AF65-F5344CB8AC3E}">
        <p14:creationId xmlns:p14="http://schemas.microsoft.com/office/powerpoint/2010/main" val="57398559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txStyles>
    <p:titleStyle>
      <a:lvl1pPr algn="l" defTabSz="914377" rtl="0" eaLnBrk="1" latinLnBrk="0" hangingPunct="1">
        <a:lnSpc>
          <a:spcPct val="90000"/>
        </a:lnSpc>
        <a:spcBef>
          <a:spcPct val="0"/>
        </a:spcBef>
        <a:buNone/>
        <a:defRPr sz="3000" kern="1200">
          <a:solidFill>
            <a:schemeClr val="tx1"/>
          </a:solidFill>
          <a:latin typeface="Arial Black" panose="020B0A04020102020204" pitchFamily="34" charset="0"/>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3.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1.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1.xml"/><Relationship Id="rId4" Type="http://schemas.openxmlformats.org/officeDocument/2006/relationships/image" Target="../media/image8.jpeg"/></Relationships>
</file>

<file path=ppt/slides/_rels/slide2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image" Target="../media/image15.emf"/><Relationship Id="rId1" Type="http://schemas.openxmlformats.org/officeDocument/2006/relationships/slideLayout" Target="../slideLayouts/slideLayout1.xml"/><Relationship Id="rId4" Type="http://schemas.openxmlformats.org/officeDocument/2006/relationships/hyperlink" Target="https://www.who.int/childgrowth/training/pratique_peser.pdf?ua=1" TargetMode="Externa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1.xml"/><Relationship Id="rId5" Type="http://schemas.openxmlformats.org/officeDocument/2006/relationships/image" Target="../media/image27.png"/><Relationship Id="rId4" Type="http://schemas.openxmlformats.org/officeDocument/2006/relationships/image" Target="../media/image26.png"/></Relationships>
</file>

<file path=ppt/slides/_rels/slide6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1.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1.xml"/></Relationships>
</file>

<file path=ppt/slides/_rels/slide82.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1.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4.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1.xml"/></Relationships>
</file>

<file path=ppt/slides/_rels/slide85.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1.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7.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1.xml"/></Relationships>
</file>

<file path=ppt/slides/_rels/slide88.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1.xml"/></Relationships>
</file>

<file path=ppt/slides/_rels/slide89.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1.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1.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Image 10">
            <a:extLst>
              <a:ext uri="{FF2B5EF4-FFF2-40B4-BE49-F238E27FC236}">
                <a16:creationId xmlns:a16="http://schemas.microsoft.com/office/drawing/2014/main" id="{42679D36-F055-A76E-2D75-A43D1F556C4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58462" y="675249"/>
            <a:ext cx="7287066" cy="5182651"/>
          </a:xfrm>
          <a:prstGeom prst="rect">
            <a:avLst/>
          </a:prstGeom>
        </p:spPr>
      </p:pic>
    </p:spTree>
    <p:extLst>
      <p:ext uri="{BB962C8B-B14F-4D97-AF65-F5344CB8AC3E}">
        <p14:creationId xmlns:p14="http://schemas.microsoft.com/office/powerpoint/2010/main" val="3997035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D1B8143-E04D-C1ED-EEB8-9CE5C430E1E2}"/>
              </a:ext>
            </a:extLst>
          </p:cNvPr>
          <p:cNvSpPr>
            <a:spLocks noGrp="1"/>
          </p:cNvSpPr>
          <p:nvPr>
            <p:ph type="ctrTitle"/>
          </p:nvPr>
        </p:nvSpPr>
        <p:spPr>
          <a:xfrm>
            <a:off x="865415" y="33573"/>
            <a:ext cx="10206842" cy="1624519"/>
          </a:xfrm>
          <a:solidFill>
            <a:schemeClr val="accent6">
              <a:lumMod val="20000"/>
              <a:lumOff val="80000"/>
            </a:schemeClr>
          </a:solidFill>
        </p:spPr>
        <p:txBody>
          <a:bodyPr>
            <a:noAutofit/>
          </a:bodyPr>
          <a:lstStyle/>
          <a:p>
            <a:r>
              <a:rPr lang="fr-FR" sz="4000" b="1" dirty="0">
                <a:effectLst/>
                <a:latin typeface="Times New Roman" panose="02020603050405020304" pitchFamily="18" charset="0"/>
                <a:ea typeface="Times New Roman" panose="02020603050405020304" pitchFamily="18" charset="0"/>
              </a:rPr>
              <a:t>III.INTERPRETATION DES INFORMATIONS DU CARNET DE SANTE-MERE ENFANT 1/2</a:t>
            </a:r>
            <a:endParaRPr lang="fr-FR" sz="4000" dirty="0"/>
          </a:p>
        </p:txBody>
      </p:sp>
      <p:sp>
        <p:nvSpPr>
          <p:cNvPr id="3" name="Sous-titre 2">
            <a:extLst>
              <a:ext uri="{FF2B5EF4-FFF2-40B4-BE49-F238E27FC236}">
                <a16:creationId xmlns:a16="http://schemas.microsoft.com/office/drawing/2014/main" id="{2E794316-4561-263F-5EA4-C728C9F523E7}"/>
              </a:ext>
            </a:extLst>
          </p:cNvPr>
          <p:cNvSpPr>
            <a:spLocks noGrp="1"/>
          </p:cNvSpPr>
          <p:nvPr>
            <p:ph type="subTitle" idx="1"/>
          </p:nvPr>
        </p:nvSpPr>
        <p:spPr>
          <a:xfrm>
            <a:off x="242454" y="1658092"/>
            <a:ext cx="11791703" cy="4628408"/>
          </a:xfrm>
        </p:spPr>
        <p:txBody>
          <a:bodyPr>
            <a:normAutofit/>
          </a:bodyPr>
          <a:lstStyle/>
          <a:p>
            <a:pPr marL="285750" lvl="0" indent="-285750" algn="just">
              <a:lnSpc>
                <a:spcPct val="115000"/>
              </a:lnSpc>
              <a:buFont typeface="Wingdings" panose="05000000000000000000" pitchFamily="2" charset="2"/>
              <a:buChar char="v"/>
            </a:pPr>
            <a:r>
              <a:rPr lang="fr-FR" sz="2800" b="1" dirty="0">
                <a:effectLst/>
                <a:latin typeface="Times New Roman" panose="02020603050405020304" pitchFamily="18" charset="0"/>
                <a:ea typeface="Times New Roman" panose="02020603050405020304" pitchFamily="18" charset="0"/>
              </a:rPr>
              <a:t>Volet administratif</a:t>
            </a:r>
            <a:endParaRPr lang="fr-FR" sz="2800" dirty="0">
              <a:effectLst/>
              <a:latin typeface="Times New Roman" panose="02020603050405020304" pitchFamily="18" charset="0"/>
              <a:ea typeface="Times New Roman" panose="02020603050405020304" pitchFamily="18" charset="0"/>
            </a:endParaRPr>
          </a:p>
          <a:p>
            <a:pPr algn="just">
              <a:lnSpc>
                <a:spcPct val="115000"/>
              </a:lnSpc>
            </a:pPr>
            <a:r>
              <a:rPr lang="fr-FR" sz="2800" i="1" dirty="0">
                <a:effectLst/>
                <a:latin typeface="Times New Roman" panose="02020603050405020304" pitchFamily="18" charset="0"/>
                <a:ea typeface="Times New Roman" panose="02020603050405020304" pitchFamily="18" charset="0"/>
              </a:rPr>
              <a:t>              - Rôle de l’agent de santé:</a:t>
            </a:r>
            <a:r>
              <a:rPr lang="fr-FR" sz="2800" dirty="0">
                <a:effectLst/>
                <a:latin typeface="Times New Roman" panose="02020603050405020304" pitchFamily="18" charset="0"/>
                <a:ea typeface="Times New Roman" panose="02020603050405020304" pitchFamily="18" charset="0"/>
              </a:rPr>
              <a:t>  </a:t>
            </a:r>
            <a:r>
              <a:rPr lang="fr-FR" sz="2800" dirty="0">
                <a:effectLst/>
                <a:latin typeface="Times New Roman" panose="02020603050405020304" pitchFamily="18" charset="0"/>
                <a:ea typeface="Times New Roman" panose="02020603050405020304" pitchFamily="18" charset="0"/>
                <a:cs typeface="Times New Roman" panose="02020603050405020304" pitchFamily="18" charset="0"/>
              </a:rPr>
              <a:t>identifier correctement les parents et enfant (s)</a:t>
            </a:r>
          </a:p>
          <a:p>
            <a:pPr marL="285750" indent="-285750" algn="just">
              <a:lnSpc>
                <a:spcPct val="115000"/>
              </a:lnSpc>
              <a:buFont typeface="Wingdings" panose="05000000000000000000" pitchFamily="2" charset="2"/>
              <a:buChar char="v"/>
            </a:pPr>
            <a:r>
              <a:rPr lang="fr-FR" sz="2800" b="1" dirty="0">
                <a:effectLst/>
                <a:latin typeface="Times New Roman" panose="02020603050405020304" pitchFamily="18" charset="0"/>
                <a:ea typeface="Times New Roman" panose="02020603050405020304" pitchFamily="18" charset="0"/>
              </a:rPr>
              <a:t>Informations sur la grossesse, sa surveillance et le travai</a:t>
            </a:r>
            <a:r>
              <a:rPr lang="fr-FR" sz="2800" b="1" dirty="0">
                <a:latin typeface="Times New Roman" panose="02020603050405020304" pitchFamily="18" charset="0"/>
                <a:ea typeface="Times New Roman" panose="02020603050405020304" pitchFamily="18" charset="0"/>
              </a:rPr>
              <a:t>l de la </a:t>
            </a:r>
            <a:r>
              <a:rPr lang="fr-FR" sz="2800" b="1" dirty="0">
                <a:effectLst/>
                <a:latin typeface="Times New Roman" panose="02020603050405020304" pitchFamily="18" charset="0"/>
                <a:ea typeface="Times New Roman" panose="02020603050405020304" pitchFamily="18" charset="0"/>
              </a:rPr>
              <a:t>naissance</a:t>
            </a:r>
          </a:p>
          <a:p>
            <a:pPr algn="l">
              <a:lnSpc>
                <a:spcPct val="115000"/>
              </a:lnSpc>
            </a:pPr>
            <a:r>
              <a:rPr lang="fr-FR" sz="2800" b="1" dirty="0">
                <a:latin typeface="Times New Roman" panose="02020603050405020304" pitchFamily="18" charset="0"/>
                <a:ea typeface="Times New Roman" panose="02020603050405020304" pitchFamily="18" charset="0"/>
              </a:rPr>
              <a:t>     - </a:t>
            </a:r>
            <a:r>
              <a:rPr lang="fr-FR" sz="2800" dirty="0">
                <a:latin typeface="Times New Roman" panose="02020603050405020304" pitchFamily="18" charset="0"/>
                <a:ea typeface="Times New Roman" panose="02020603050405020304" pitchFamily="18" charset="0"/>
              </a:rPr>
              <a:t>nb de </a:t>
            </a:r>
            <a:r>
              <a:rPr lang="fr-FR" sz="2800" dirty="0" err="1">
                <a:latin typeface="Times New Roman" panose="02020603050405020304" pitchFamily="18" charset="0"/>
                <a:ea typeface="Times New Roman" panose="02020603050405020304" pitchFamily="18" charset="0"/>
              </a:rPr>
              <a:t>cpn</a:t>
            </a:r>
            <a:endParaRPr lang="fr-FR" sz="2800" dirty="0">
              <a:latin typeface="Times New Roman" panose="02020603050405020304" pitchFamily="18" charset="0"/>
              <a:ea typeface="Times New Roman" panose="02020603050405020304" pitchFamily="18" charset="0"/>
            </a:endParaRPr>
          </a:p>
          <a:p>
            <a:pPr algn="l">
              <a:lnSpc>
                <a:spcPct val="115000"/>
              </a:lnSpc>
            </a:pPr>
            <a:r>
              <a:rPr lang="fr-FR" sz="2800" dirty="0">
                <a:latin typeface="Times New Roman" panose="02020603050405020304" pitchFamily="18" charset="0"/>
                <a:ea typeface="Times New Roman" panose="02020603050405020304" pitchFamily="18" charset="0"/>
              </a:rPr>
              <a:t>     - </a:t>
            </a:r>
            <a:r>
              <a:rPr lang="fr-FR" sz="2800" i="1" dirty="0">
                <a:effectLst/>
                <a:latin typeface="Times New Roman" panose="02020603050405020304" pitchFamily="18" charset="0"/>
                <a:ea typeface="Times New Roman" panose="02020603050405020304" pitchFamily="18" charset="0"/>
              </a:rPr>
              <a:t>Bilan prénatal </a:t>
            </a:r>
          </a:p>
          <a:p>
            <a:pPr algn="l">
              <a:lnSpc>
                <a:spcPct val="115000"/>
              </a:lnSpc>
            </a:pPr>
            <a:r>
              <a:rPr lang="fr-FR" sz="2800" b="1" i="1" dirty="0">
                <a:effectLst/>
                <a:latin typeface="Times New Roman" panose="02020603050405020304" pitchFamily="18" charset="0"/>
                <a:ea typeface="Times New Roman" panose="02020603050405020304" pitchFamily="18" charset="0"/>
              </a:rPr>
              <a:t>    - </a:t>
            </a:r>
            <a:r>
              <a:rPr lang="fr-FR" sz="2800" dirty="0">
                <a:effectLst/>
                <a:latin typeface="Times New Roman" panose="02020603050405020304" pitchFamily="18" charset="0"/>
                <a:ea typeface="Times New Roman" panose="02020603050405020304" pitchFamily="18" charset="0"/>
              </a:rPr>
              <a:t>Prophylaxies anti palustre, anti anémique,</a:t>
            </a:r>
          </a:p>
          <a:p>
            <a:pPr algn="r">
              <a:lnSpc>
                <a:spcPct val="115000"/>
              </a:lnSpc>
            </a:pPr>
            <a:endParaRPr lang="fr-FR" sz="2800" dirty="0">
              <a:latin typeface="Times New Roman" panose="02020603050405020304" pitchFamily="18" charset="0"/>
              <a:ea typeface="Times New Roman" panose="02020603050405020304" pitchFamily="18" charset="0"/>
            </a:endParaRPr>
          </a:p>
          <a:p>
            <a:pPr algn="r">
              <a:lnSpc>
                <a:spcPct val="115000"/>
              </a:lnSpc>
            </a:pPr>
            <a:endParaRPr lang="fr-FR" sz="1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834653485"/>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D57A10F-943F-19EC-5FF6-6EA90C1E8913}"/>
              </a:ext>
            </a:extLst>
          </p:cNvPr>
          <p:cNvSpPr>
            <a:spLocks noGrp="1"/>
          </p:cNvSpPr>
          <p:nvPr>
            <p:ph type="ctrTitle"/>
          </p:nvPr>
        </p:nvSpPr>
        <p:spPr>
          <a:xfrm>
            <a:off x="118532" y="846666"/>
            <a:ext cx="12073468" cy="1180571"/>
          </a:xfrm>
        </p:spPr>
        <p:txBody>
          <a:bodyPr>
            <a:noAutofit/>
          </a:bodyPr>
          <a:lstStyle/>
          <a:p>
            <a:pPr algn="l"/>
            <a:br>
              <a:rPr lang="fr-FR" b="1" dirty="0">
                <a:solidFill>
                  <a:srgbClr val="FF0000"/>
                </a:solidFill>
                <a:effectLst/>
                <a:latin typeface="Times New Roman" panose="02020603050405020304" pitchFamily="18" charset="0"/>
                <a:ea typeface="Calibri" panose="020F0502020204030204" pitchFamily="34" charset="0"/>
              </a:rPr>
            </a:br>
            <a:br>
              <a:rPr lang="fr-FR" b="1" dirty="0">
                <a:solidFill>
                  <a:srgbClr val="FF0000"/>
                </a:solidFill>
                <a:effectLst/>
                <a:latin typeface="Times New Roman" panose="02020603050405020304" pitchFamily="18" charset="0"/>
                <a:ea typeface="Calibri" panose="020F0502020204030204" pitchFamily="34" charset="0"/>
              </a:rPr>
            </a:br>
            <a:br>
              <a:rPr lang="fr-FR" b="1" dirty="0">
                <a:solidFill>
                  <a:srgbClr val="FF0000"/>
                </a:solidFill>
                <a:effectLst/>
                <a:latin typeface="Times New Roman" panose="02020603050405020304" pitchFamily="18" charset="0"/>
                <a:ea typeface="Calibri" panose="020F0502020204030204" pitchFamily="34" charset="0"/>
              </a:rPr>
            </a:br>
            <a:br>
              <a:rPr lang="fr-FR" b="1" dirty="0">
                <a:solidFill>
                  <a:srgbClr val="FF0000"/>
                </a:solidFill>
                <a:effectLst/>
                <a:latin typeface="Times New Roman" panose="02020603050405020304" pitchFamily="18" charset="0"/>
                <a:ea typeface="Calibri" panose="020F0502020204030204" pitchFamily="34" charset="0"/>
              </a:rPr>
            </a:br>
            <a:br>
              <a:rPr lang="fr-FR" b="1" dirty="0">
                <a:solidFill>
                  <a:srgbClr val="FF0000"/>
                </a:solidFill>
                <a:effectLst/>
                <a:latin typeface="Times New Roman" panose="02020603050405020304" pitchFamily="18" charset="0"/>
                <a:ea typeface="Calibri" panose="020F0502020204030204" pitchFamily="34" charset="0"/>
              </a:rPr>
            </a:br>
            <a:r>
              <a:rPr lang="fr-FR" b="1" dirty="0">
                <a:solidFill>
                  <a:srgbClr val="FF0000"/>
                </a:solidFill>
                <a:effectLst/>
                <a:latin typeface="Times New Roman" panose="02020603050405020304" pitchFamily="18" charset="0"/>
                <a:ea typeface="Calibri" panose="020F0502020204030204" pitchFamily="34" charset="0"/>
              </a:rPr>
              <a:t>II Besoins chez l’enfant de 0 à 2 ans </a:t>
            </a:r>
            <a:endParaRPr lang="fr-FR" dirty="0">
              <a:solidFill>
                <a:srgbClr val="FF0000"/>
              </a:solidFill>
            </a:endParaRPr>
          </a:p>
        </p:txBody>
      </p:sp>
      <p:sp>
        <p:nvSpPr>
          <p:cNvPr id="3" name="Sous-titre 2">
            <a:extLst>
              <a:ext uri="{FF2B5EF4-FFF2-40B4-BE49-F238E27FC236}">
                <a16:creationId xmlns:a16="http://schemas.microsoft.com/office/drawing/2014/main" id="{AC526DC1-9DE5-F042-C27F-77213AE1C904}"/>
              </a:ext>
            </a:extLst>
          </p:cNvPr>
          <p:cNvSpPr>
            <a:spLocks noGrp="1"/>
          </p:cNvSpPr>
          <p:nvPr>
            <p:ph type="subTitle" idx="1"/>
          </p:nvPr>
        </p:nvSpPr>
        <p:spPr>
          <a:xfrm>
            <a:off x="541866" y="2027236"/>
            <a:ext cx="11192933" cy="4170363"/>
          </a:xfrm>
        </p:spPr>
        <p:txBody>
          <a:bodyPr>
            <a:normAutofit/>
          </a:bodyPr>
          <a:lstStyle/>
          <a:p>
            <a:pPr marL="342900" lvl="0" indent="-342900" algn="l">
              <a:spcAft>
                <a:spcPts val="800"/>
              </a:spcAft>
              <a:buFont typeface="Wingdings" panose="05000000000000000000" pitchFamily="2" charset="2"/>
              <a:buChar char=""/>
            </a:pPr>
            <a:endParaRPr lang="fr-FR" sz="1100" b="1" dirty="0">
              <a:effectLst/>
              <a:latin typeface="Times New Roman" panose="02020603050405020304" pitchFamily="18" charset="0"/>
              <a:ea typeface="Calibri" panose="020F0502020204030204" pitchFamily="34" charset="0"/>
            </a:endParaRPr>
          </a:p>
          <a:p>
            <a:pPr marL="342900" lvl="0" indent="-342900" algn="l">
              <a:spcAft>
                <a:spcPts val="800"/>
              </a:spcAft>
              <a:buFont typeface="Wingdings" panose="05000000000000000000" pitchFamily="2" charset="2"/>
              <a:buChar char=""/>
            </a:pPr>
            <a:r>
              <a:rPr lang="fr-FR" sz="4000" b="1" dirty="0">
                <a:solidFill>
                  <a:srgbClr val="00B0F0"/>
                </a:solidFill>
                <a:effectLst/>
                <a:latin typeface="Times New Roman" panose="02020603050405020304" pitchFamily="18" charset="0"/>
                <a:ea typeface="Calibri" panose="020F0502020204030204" pitchFamily="34" charset="0"/>
              </a:rPr>
              <a:t>Besoin alimentaire : </a:t>
            </a:r>
            <a:endParaRPr lang="fr-FR" sz="4000" dirty="0">
              <a:solidFill>
                <a:srgbClr val="00B0F0"/>
              </a:solidFill>
              <a:effectLst/>
              <a:latin typeface="Times New Roman" panose="02020603050405020304" pitchFamily="18" charset="0"/>
              <a:ea typeface="Times New Roman" panose="02020603050405020304" pitchFamily="18" charset="0"/>
            </a:endParaRPr>
          </a:p>
          <a:p>
            <a:pPr marL="457200" algn="l"/>
            <a:r>
              <a:rPr lang="fr-FR" sz="3600" dirty="0">
                <a:effectLst/>
                <a:latin typeface="Times New Roman" panose="02020603050405020304" pitchFamily="18" charset="0"/>
                <a:ea typeface="Calibri" panose="020F0502020204030204" pitchFamily="34" charset="0"/>
              </a:rPr>
              <a:t> </a:t>
            </a:r>
            <a:endParaRPr lang="fr-FR" sz="3600" dirty="0">
              <a:effectLst/>
              <a:latin typeface="Times New Roman" panose="02020603050405020304" pitchFamily="18" charset="0"/>
              <a:ea typeface="Times New Roman" panose="02020603050405020304" pitchFamily="18" charset="0"/>
            </a:endParaRPr>
          </a:p>
          <a:p>
            <a:pPr marL="742950" lvl="1" indent="-285750" algn="l">
              <a:spcAft>
                <a:spcPts val="800"/>
              </a:spcAft>
              <a:buFont typeface="Wingdings" panose="05000000000000000000" pitchFamily="2" charset="2"/>
              <a:buChar char=""/>
            </a:pPr>
            <a:r>
              <a:rPr lang="fr-FR" sz="3600" dirty="0">
                <a:effectLst/>
                <a:latin typeface="Times New Roman" panose="02020603050405020304" pitchFamily="18" charset="0"/>
                <a:ea typeface="Calibri" panose="020F0502020204030204" pitchFamily="34" charset="0"/>
              </a:rPr>
              <a:t>De 0 à 6 mois : lait uniquement ;</a:t>
            </a:r>
            <a:endParaRPr lang="fr-FR" sz="3600" dirty="0">
              <a:effectLst/>
              <a:latin typeface="Times New Roman" panose="02020603050405020304" pitchFamily="18" charset="0"/>
              <a:ea typeface="Times New Roman" panose="02020603050405020304" pitchFamily="18" charset="0"/>
            </a:endParaRPr>
          </a:p>
          <a:p>
            <a:pPr marL="742950" lvl="1" indent="-285750" algn="l">
              <a:spcAft>
                <a:spcPts val="800"/>
              </a:spcAft>
              <a:buFont typeface="Wingdings" panose="05000000000000000000" pitchFamily="2" charset="2"/>
              <a:buChar char=""/>
            </a:pPr>
            <a:r>
              <a:rPr lang="fr-FR" sz="3600" dirty="0">
                <a:effectLst/>
                <a:latin typeface="Times New Roman" panose="02020603050405020304" pitchFamily="18" charset="0"/>
                <a:ea typeface="Calibri" panose="020F0502020204030204" pitchFamily="34" charset="0"/>
              </a:rPr>
              <a:t>A partir de 6 mois : diversification alimentaire </a:t>
            </a:r>
          </a:p>
          <a:p>
            <a:pPr marL="457200" lvl="1" algn="l">
              <a:spcAft>
                <a:spcPts val="800"/>
              </a:spcAft>
            </a:pPr>
            <a:r>
              <a:rPr lang="fr-FR" sz="3600" dirty="0">
                <a:effectLst/>
                <a:latin typeface="Times New Roman" panose="02020603050405020304" pitchFamily="18" charset="0"/>
                <a:ea typeface="Calibri" panose="020F0502020204030204" pitchFamily="34" charset="0"/>
              </a:rPr>
              <a:t> (le lait reste indispensable pour sa croissance).</a:t>
            </a:r>
            <a:endParaRPr lang="fr-FR" sz="3600" dirty="0">
              <a:effectLst/>
              <a:latin typeface="Times New Roman" panose="02020603050405020304" pitchFamily="18" charset="0"/>
              <a:ea typeface="Times New Roman" panose="02020603050405020304" pitchFamily="18" charset="0"/>
            </a:endParaRPr>
          </a:p>
          <a:p>
            <a:pPr algn="l"/>
            <a:endParaRPr lang="fr-FR" dirty="0"/>
          </a:p>
        </p:txBody>
      </p:sp>
    </p:spTree>
    <p:extLst>
      <p:ext uri="{BB962C8B-B14F-4D97-AF65-F5344CB8AC3E}">
        <p14:creationId xmlns:p14="http://schemas.microsoft.com/office/powerpoint/2010/main" val="1965716267"/>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9C5F8A7-355C-DE1F-4802-21DC8ADEC6D4}"/>
              </a:ext>
            </a:extLst>
          </p:cNvPr>
          <p:cNvSpPr>
            <a:spLocks noGrp="1"/>
          </p:cNvSpPr>
          <p:nvPr>
            <p:ph type="ctrTitle"/>
          </p:nvPr>
        </p:nvSpPr>
        <p:spPr>
          <a:xfrm>
            <a:off x="101600" y="719665"/>
            <a:ext cx="11988800" cy="1177925"/>
          </a:xfrm>
        </p:spPr>
        <p:txBody>
          <a:bodyPr>
            <a:noAutofit/>
          </a:bodyPr>
          <a:lstStyle/>
          <a:p>
            <a:pPr algn="l"/>
            <a:r>
              <a:rPr lang="fr-FR" b="1" dirty="0">
                <a:solidFill>
                  <a:srgbClr val="FF0000"/>
                </a:solidFill>
                <a:effectLst/>
                <a:latin typeface="Times New Roman" panose="02020603050405020304" pitchFamily="18" charset="0"/>
                <a:ea typeface="Calibri" panose="020F0502020204030204" pitchFamily="34" charset="0"/>
              </a:rPr>
              <a:t>II Besoins chez l’enfant de 0 à 2 ans </a:t>
            </a:r>
            <a:endParaRPr lang="fr-FR" dirty="0"/>
          </a:p>
        </p:txBody>
      </p:sp>
      <p:sp>
        <p:nvSpPr>
          <p:cNvPr id="3" name="Sous-titre 2">
            <a:extLst>
              <a:ext uri="{FF2B5EF4-FFF2-40B4-BE49-F238E27FC236}">
                <a16:creationId xmlns:a16="http://schemas.microsoft.com/office/drawing/2014/main" id="{200CC003-A595-31FF-E1E8-FA0C7E221A34}"/>
              </a:ext>
            </a:extLst>
          </p:cNvPr>
          <p:cNvSpPr>
            <a:spLocks noGrp="1"/>
          </p:cNvSpPr>
          <p:nvPr>
            <p:ph type="subTitle" idx="1"/>
          </p:nvPr>
        </p:nvSpPr>
        <p:spPr>
          <a:xfrm>
            <a:off x="338667" y="2298171"/>
            <a:ext cx="11582400" cy="3357562"/>
          </a:xfrm>
        </p:spPr>
        <p:txBody>
          <a:bodyPr>
            <a:noAutofit/>
          </a:bodyPr>
          <a:lstStyle/>
          <a:p>
            <a:pPr marL="342900" lvl="0" indent="-342900" algn="l">
              <a:spcAft>
                <a:spcPts val="800"/>
              </a:spcAft>
              <a:buFont typeface="Wingdings" panose="05000000000000000000" pitchFamily="2" charset="2"/>
              <a:buChar char=""/>
            </a:pPr>
            <a:r>
              <a:rPr lang="fr-FR" sz="4000" b="1" dirty="0">
                <a:solidFill>
                  <a:srgbClr val="00B0F0"/>
                </a:solidFill>
                <a:effectLst/>
                <a:latin typeface="Times New Roman" panose="02020603050405020304" pitchFamily="18" charset="0"/>
                <a:ea typeface="Calibri" panose="020F0502020204030204" pitchFamily="34" charset="0"/>
              </a:rPr>
              <a:t>Sommeil :</a:t>
            </a:r>
            <a:endParaRPr lang="fr-FR" sz="4000" dirty="0">
              <a:solidFill>
                <a:srgbClr val="00B0F0"/>
              </a:solidFill>
              <a:effectLst/>
              <a:latin typeface="Times New Roman" panose="02020603050405020304" pitchFamily="18" charset="0"/>
              <a:ea typeface="Times New Roman" panose="02020603050405020304" pitchFamily="18" charset="0"/>
            </a:endParaRPr>
          </a:p>
          <a:p>
            <a:pPr algn="l"/>
            <a:r>
              <a:rPr lang="fr-FR" sz="3600" dirty="0">
                <a:effectLst/>
                <a:latin typeface="Times New Roman" panose="02020603050405020304" pitchFamily="18" charset="0"/>
                <a:ea typeface="Calibri" panose="020F0502020204030204" pitchFamily="34" charset="0"/>
              </a:rPr>
              <a:t>De 0 à 6 mois : </a:t>
            </a:r>
          </a:p>
          <a:p>
            <a:pPr algn="l"/>
            <a:r>
              <a:rPr lang="fr-FR" sz="3600" dirty="0">
                <a:latin typeface="Times New Roman" panose="02020603050405020304" pitchFamily="18" charset="0"/>
                <a:ea typeface="Calibri" panose="020F0502020204030204" pitchFamily="34" charset="0"/>
              </a:rPr>
              <a:t>          </a:t>
            </a:r>
            <a:r>
              <a:rPr lang="fr-FR" sz="3600" dirty="0">
                <a:effectLst/>
                <a:latin typeface="Times New Roman" panose="02020603050405020304" pitchFamily="18" charset="0"/>
                <a:ea typeface="Calibri" panose="020F0502020204030204" pitchFamily="34" charset="0"/>
              </a:rPr>
              <a:t>l’enfant dort en moyenne 17 à 20 heures par jour </a:t>
            </a:r>
          </a:p>
          <a:p>
            <a:pPr algn="l"/>
            <a:r>
              <a:rPr lang="fr-FR" sz="3600" dirty="0">
                <a:latin typeface="Times New Roman" panose="02020603050405020304" pitchFamily="18" charset="0"/>
                <a:ea typeface="Calibri" panose="020F0502020204030204" pitchFamily="34" charset="0"/>
              </a:rPr>
              <a:t>           </a:t>
            </a:r>
            <a:r>
              <a:rPr lang="fr-FR" sz="3600" dirty="0">
                <a:effectLst/>
                <a:latin typeface="Times New Roman" panose="02020603050405020304" pitchFamily="18" charset="0"/>
                <a:ea typeface="Calibri" panose="020F0502020204030204" pitchFamily="34" charset="0"/>
              </a:rPr>
              <a:t>puis diminue de 8 heures à 12 heures par jour</a:t>
            </a:r>
            <a:endParaRPr lang="fr-FR" sz="3600" dirty="0"/>
          </a:p>
        </p:txBody>
      </p:sp>
    </p:spTree>
    <p:extLst>
      <p:ext uri="{BB962C8B-B14F-4D97-AF65-F5344CB8AC3E}">
        <p14:creationId xmlns:p14="http://schemas.microsoft.com/office/powerpoint/2010/main" val="2343024765"/>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3B81383-A94D-7E3D-3C0F-F80D0DAACED4}"/>
              </a:ext>
            </a:extLst>
          </p:cNvPr>
          <p:cNvSpPr>
            <a:spLocks noGrp="1"/>
          </p:cNvSpPr>
          <p:nvPr>
            <p:ph type="ctrTitle"/>
          </p:nvPr>
        </p:nvSpPr>
        <p:spPr>
          <a:xfrm>
            <a:off x="0" y="858838"/>
            <a:ext cx="12022667" cy="999066"/>
          </a:xfrm>
        </p:spPr>
        <p:txBody>
          <a:bodyPr/>
          <a:lstStyle/>
          <a:p>
            <a:r>
              <a:rPr lang="fr-FR" b="1" dirty="0">
                <a:solidFill>
                  <a:srgbClr val="FF0000"/>
                </a:solidFill>
                <a:effectLst/>
                <a:latin typeface="Times New Roman" panose="02020603050405020304" pitchFamily="18" charset="0"/>
                <a:ea typeface="Calibri" panose="020F0502020204030204" pitchFamily="34" charset="0"/>
              </a:rPr>
              <a:t>II Besoins chez l’enfant de 0 à 2 ans </a:t>
            </a:r>
            <a:endParaRPr lang="fr-FR" dirty="0"/>
          </a:p>
        </p:txBody>
      </p:sp>
      <p:sp>
        <p:nvSpPr>
          <p:cNvPr id="3" name="Sous-titre 2">
            <a:extLst>
              <a:ext uri="{FF2B5EF4-FFF2-40B4-BE49-F238E27FC236}">
                <a16:creationId xmlns:a16="http://schemas.microsoft.com/office/drawing/2014/main" id="{82865407-DD9C-8B6C-AA65-196B046A3ECB}"/>
              </a:ext>
            </a:extLst>
          </p:cNvPr>
          <p:cNvSpPr>
            <a:spLocks noGrp="1"/>
          </p:cNvSpPr>
          <p:nvPr>
            <p:ph type="subTitle" idx="1"/>
          </p:nvPr>
        </p:nvSpPr>
        <p:spPr>
          <a:xfrm>
            <a:off x="524933" y="2078037"/>
            <a:ext cx="11497734" cy="3921125"/>
          </a:xfrm>
        </p:spPr>
        <p:txBody>
          <a:bodyPr>
            <a:normAutofit/>
          </a:bodyPr>
          <a:lstStyle/>
          <a:p>
            <a:pPr marL="342900" lvl="0" indent="-342900" algn="l">
              <a:spcAft>
                <a:spcPts val="800"/>
              </a:spcAft>
              <a:buFont typeface="Wingdings" panose="05000000000000000000" pitchFamily="2" charset="2"/>
              <a:buChar char=""/>
            </a:pPr>
            <a:r>
              <a:rPr lang="fr-FR" sz="4000" b="1" dirty="0">
                <a:solidFill>
                  <a:srgbClr val="00B0F0"/>
                </a:solidFill>
                <a:effectLst/>
                <a:latin typeface="Times New Roman" panose="02020603050405020304" pitchFamily="18" charset="0"/>
                <a:ea typeface="Calibri" panose="020F0502020204030204" pitchFamily="34" charset="0"/>
              </a:rPr>
              <a:t>Activité physique </a:t>
            </a:r>
            <a:r>
              <a:rPr lang="fr-FR" sz="3600" b="1" dirty="0">
                <a:effectLst/>
                <a:latin typeface="Times New Roman" panose="02020603050405020304" pitchFamily="18" charset="0"/>
                <a:ea typeface="Calibri" panose="020F0502020204030204" pitchFamily="34" charset="0"/>
              </a:rPr>
              <a:t>:</a:t>
            </a:r>
            <a:endParaRPr lang="fr-FR" sz="3600" dirty="0">
              <a:effectLst/>
              <a:latin typeface="Times New Roman" panose="02020603050405020304" pitchFamily="18" charset="0"/>
              <a:ea typeface="Times New Roman" panose="02020603050405020304" pitchFamily="18" charset="0"/>
            </a:endParaRPr>
          </a:p>
          <a:p>
            <a:pPr marL="342900" lvl="0" indent="-342900" algn="l">
              <a:spcAft>
                <a:spcPts val="800"/>
              </a:spcAft>
              <a:buFont typeface="Wingdings" panose="05000000000000000000" pitchFamily="2" charset="2"/>
              <a:buChar char=""/>
            </a:pPr>
            <a:r>
              <a:rPr lang="fr-FR" sz="3600" dirty="0">
                <a:effectLst/>
                <a:latin typeface="Times New Roman" panose="02020603050405020304" pitchFamily="18" charset="0"/>
                <a:ea typeface="Calibri" panose="020F0502020204030204" pitchFamily="34" charset="0"/>
              </a:rPr>
              <a:t>De 0 à 8 mois : </a:t>
            </a:r>
            <a:endParaRPr lang="fr-FR" sz="3600" dirty="0">
              <a:effectLst/>
              <a:latin typeface="Times New Roman" panose="02020603050405020304" pitchFamily="18" charset="0"/>
              <a:ea typeface="Times New Roman" panose="02020603050405020304" pitchFamily="18" charset="0"/>
            </a:endParaRPr>
          </a:p>
          <a:p>
            <a:pPr marL="742950" lvl="1" indent="-285750" algn="l">
              <a:spcAft>
                <a:spcPts val="800"/>
              </a:spcAft>
              <a:buFont typeface="Wingdings" panose="05000000000000000000" pitchFamily="2" charset="2"/>
              <a:buChar char=""/>
            </a:pPr>
            <a:r>
              <a:rPr lang="fr-FR" sz="3600" dirty="0">
                <a:effectLst/>
                <a:latin typeface="Times New Roman" panose="02020603050405020304" pitchFamily="18" charset="0"/>
                <a:ea typeface="Calibri" panose="020F0502020204030204" pitchFamily="34" charset="0"/>
              </a:rPr>
              <a:t>Principalement les jeux interactifs au sol (tapis d’éveil, arche de poussette…) ;</a:t>
            </a:r>
            <a:endParaRPr lang="fr-FR" sz="3600" dirty="0">
              <a:effectLst/>
              <a:latin typeface="Times New Roman" panose="02020603050405020304" pitchFamily="18" charset="0"/>
              <a:ea typeface="Times New Roman" panose="02020603050405020304" pitchFamily="18" charset="0"/>
            </a:endParaRPr>
          </a:p>
          <a:p>
            <a:pPr algn="l"/>
            <a:r>
              <a:rPr lang="fr-FR" sz="3600" dirty="0">
                <a:effectLst/>
                <a:latin typeface="Times New Roman" panose="02020603050405020304" pitchFamily="18" charset="0"/>
                <a:ea typeface="Calibri" panose="020F0502020204030204" pitchFamily="34" charset="0"/>
              </a:rPr>
              <a:t>Puis instauration des jeux d’éveil (livres, lego…);</a:t>
            </a:r>
            <a:endParaRPr lang="fr-FR" sz="3600" dirty="0"/>
          </a:p>
        </p:txBody>
      </p:sp>
    </p:spTree>
    <p:extLst>
      <p:ext uri="{BB962C8B-B14F-4D97-AF65-F5344CB8AC3E}">
        <p14:creationId xmlns:p14="http://schemas.microsoft.com/office/powerpoint/2010/main" val="2610394620"/>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5B94CF4-4AE2-B36D-3BE3-638BDDCAB24B}"/>
              </a:ext>
            </a:extLst>
          </p:cNvPr>
          <p:cNvSpPr>
            <a:spLocks noGrp="1"/>
          </p:cNvSpPr>
          <p:nvPr>
            <p:ph type="ctrTitle"/>
          </p:nvPr>
        </p:nvSpPr>
        <p:spPr>
          <a:xfrm>
            <a:off x="237067" y="1011237"/>
            <a:ext cx="11717866" cy="931335"/>
          </a:xfrm>
        </p:spPr>
        <p:txBody>
          <a:bodyPr>
            <a:normAutofit fontScale="90000"/>
          </a:bodyPr>
          <a:lstStyle/>
          <a:p>
            <a:r>
              <a:rPr lang="fr-FR" b="1" dirty="0">
                <a:solidFill>
                  <a:srgbClr val="FF0000"/>
                </a:solidFill>
                <a:effectLst/>
                <a:latin typeface="Times New Roman" panose="02020603050405020304" pitchFamily="18" charset="0"/>
                <a:ea typeface="Calibri" panose="020F0502020204030204" pitchFamily="34" charset="0"/>
              </a:rPr>
              <a:t>II Besoins chez l’enfant de 0 à 2 ans </a:t>
            </a:r>
            <a:endParaRPr lang="fr-FR" dirty="0"/>
          </a:p>
        </p:txBody>
      </p:sp>
      <p:sp>
        <p:nvSpPr>
          <p:cNvPr id="3" name="Sous-titre 2">
            <a:extLst>
              <a:ext uri="{FF2B5EF4-FFF2-40B4-BE49-F238E27FC236}">
                <a16:creationId xmlns:a16="http://schemas.microsoft.com/office/drawing/2014/main" id="{390CC3E9-E88F-A621-4C5F-EA89125E97A1}"/>
              </a:ext>
            </a:extLst>
          </p:cNvPr>
          <p:cNvSpPr>
            <a:spLocks noGrp="1"/>
          </p:cNvSpPr>
          <p:nvPr>
            <p:ph type="subTitle" idx="1"/>
          </p:nvPr>
        </p:nvSpPr>
        <p:spPr>
          <a:xfrm>
            <a:off x="491067" y="1942571"/>
            <a:ext cx="10820400" cy="4068761"/>
          </a:xfrm>
        </p:spPr>
        <p:txBody>
          <a:bodyPr>
            <a:normAutofit/>
          </a:bodyPr>
          <a:lstStyle/>
          <a:p>
            <a:pPr marL="342900" lvl="0" indent="-342900" algn="l">
              <a:spcAft>
                <a:spcPts val="800"/>
              </a:spcAft>
              <a:buFont typeface="Wingdings" panose="05000000000000000000" pitchFamily="2" charset="2"/>
              <a:buChar char=""/>
            </a:pPr>
            <a:r>
              <a:rPr lang="fr-FR" sz="4000" b="1" dirty="0">
                <a:solidFill>
                  <a:srgbClr val="00B0F0"/>
                </a:solidFill>
                <a:effectLst/>
                <a:latin typeface="Times New Roman" panose="02020603050405020304" pitchFamily="18" charset="0"/>
                <a:ea typeface="Calibri" panose="020F0502020204030204" pitchFamily="34" charset="0"/>
              </a:rPr>
              <a:t>Activité intellectuelle :</a:t>
            </a:r>
            <a:endParaRPr lang="fr-FR" sz="4000" dirty="0">
              <a:solidFill>
                <a:srgbClr val="00B0F0"/>
              </a:solidFill>
              <a:effectLst/>
              <a:latin typeface="Times New Roman" panose="02020603050405020304" pitchFamily="18" charset="0"/>
              <a:ea typeface="Times New Roman" panose="02020603050405020304" pitchFamily="18" charset="0"/>
            </a:endParaRPr>
          </a:p>
          <a:p>
            <a:pPr marL="342900" lvl="0" indent="-342900" algn="l">
              <a:spcAft>
                <a:spcPts val="800"/>
              </a:spcAft>
              <a:buFont typeface="Wingdings" panose="05000000000000000000" pitchFamily="2" charset="2"/>
              <a:buChar char=""/>
            </a:pPr>
            <a:r>
              <a:rPr lang="fr-FR" sz="3600" dirty="0">
                <a:effectLst/>
                <a:latin typeface="Times New Roman" panose="02020603050405020304" pitchFamily="18" charset="0"/>
                <a:ea typeface="Calibri" panose="020F0502020204030204" pitchFamily="34" charset="0"/>
              </a:rPr>
              <a:t>Ecouter la musique : douce au début, musique classique … </a:t>
            </a:r>
            <a:endParaRPr lang="fr-FR" sz="3600" dirty="0">
              <a:effectLst/>
              <a:latin typeface="Times New Roman" panose="02020603050405020304" pitchFamily="18" charset="0"/>
              <a:ea typeface="Times New Roman" panose="02020603050405020304" pitchFamily="18" charset="0"/>
            </a:endParaRPr>
          </a:p>
          <a:p>
            <a:pPr marL="342900" lvl="0" indent="-342900" algn="l">
              <a:spcAft>
                <a:spcPts val="800"/>
              </a:spcAft>
              <a:buFont typeface="Wingdings" panose="05000000000000000000" pitchFamily="2" charset="2"/>
              <a:buChar char=""/>
            </a:pPr>
            <a:r>
              <a:rPr lang="fr-FR" sz="3600" dirty="0">
                <a:effectLst/>
                <a:latin typeface="Times New Roman" panose="02020603050405020304" pitchFamily="18" charset="0"/>
                <a:ea typeface="Calibri" panose="020F0502020204030204" pitchFamily="34" charset="0"/>
              </a:rPr>
              <a:t>Leur parler plusieurs langues, définir les objets…</a:t>
            </a:r>
            <a:endParaRPr lang="fr-FR" sz="3600" dirty="0">
              <a:effectLst/>
              <a:latin typeface="Times New Roman" panose="02020603050405020304" pitchFamily="18" charset="0"/>
              <a:ea typeface="Times New Roman" panose="02020603050405020304" pitchFamily="18" charset="0"/>
            </a:endParaRPr>
          </a:p>
          <a:p>
            <a:pPr marL="342900" lvl="0" indent="-342900" algn="l">
              <a:spcAft>
                <a:spcPts val="800"/>
              </a:spcAft>
              <a:buFont typeface="Wingdings" panose="05000000000000000000" pitchFamily="2" charset="2"/>
              <a:buChar char=""/>
            </a:pPr>
            <a:r>
              <a:rPr lang="fr-FR" sz="3600" dirty="0">
                <a:effectLst/>
                <a:latin typeface="Times New Roman" panose="02020603050405020304" pitchFamily="18" charset="0"/>
                <a:ea typeface="Calibri" panose="020F0502020204030204" pitchFamily="34" charset="0"/>
              </a:rPr>
              <a:t>Jeux d’éveil ;</a:t>
            </a:r>
            <a:endParaRPr lang="fr-FR" sz="3600" dirty="0">
              <a:effectLst/>
              <a:latin typeface="Times New Roman" panose="02020603050405020304" pitchFamily="18" charset="0"/>
              <a:ea typeface="Times New Roman" panose="02020603050405020304" pitchFamily="18" charset="0"/>
            </a:endParaRPr>
          </a:p>
          <a:p>
            <a:endParaRPr lang="fr-FR" dirty="0"/>
          </a:p>
        </p:txBody>
      </p:sp>
    </p:spTree>
    <p:extLst>
      <p:ext uri="{BB962C8B-B14F-4D97-AF65-F5344CB8AC3E}">
        <p14:creationId xmlns:p14="http://schemas.microsoft.com/office/powerpoint/2010/main" val="1074913181"/>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187C791-8DF6-876A-986A-68E4EC0675D8}"/>
              </a:ext>
            </a:extLst>
          </p:cNvPr>
          <p:cNvSpPr>
            <a:spLocks noGrp="1"/>
          </p:cNvSpPr>
          <p:nvPr>
            <p:ph type="ctrTitle"/>
          </p:nvPr>
        </p:nvSpPr>
        <p:spPr>
          <a:xfrm>
            <a:off x="59266" y="782638"/>
            <a:ext cx="12073467" cy="990600"/>
          </a:xfrm>
        </p:spPr>
        <p:txBody>
          <a:bodyPr/>
          <a:lstStyle/>
          <a:p>
            <a:r>
              <a:rPr lang="fr-FR" b="1" dirty="0">
                <a:solidFill>
                  <a:srgbClr val="FF0000"/>
                </a:solidFill>
                <a:effectLst/>
                <a:latin typeface="Times New Roman" panose="02020603050405020304" pitchFamily="18" charset="0"/>
                <a:ea typeface="Calibri" panose="020F0502020204030204" pitchFamily="34" charset="0"/>
              </a:rPr>
              <a:t>II Besoins chez l’enfant de 0 à 2 ans </a:t>
            </a:r>
            <a:endParaRPr lang="fr-FR" dirty="0"/>
          </a:p>
        </p:txBody>
      </p:sp>
      <p:sp>
        <p:nvSpPr>
          <p:cNvPr id="3" name="Sous-titre 2">
            <a:extLst>
              <a:ext uri="{FF2B5EF4-FFF2-40B4-BE49-F238E27FC236}">
                <a16:creationId xmlns:a16="http://schemas.microsoft.com/office/drawing/2014/main" id="{A330C520-BA00-F932-0BDE-DE145B7F9F32}"/>
              </a:ext>
            </a:extLst>
          </p:cNvPr>
          <p:cNvSpPr>
            <a:spLocks noGrp="1"/>
          </p:cNvSpPr>
          <p:nvPr>
            <p:ph type="subTitle" idx="1"/>
          </p:nvPr>
        </p:nvSpPr>
        <p:spPr>
          <a:xfrm>
            <a:off x="524933" y="1981200"/>
            <a:ext cx="11379200" cy="4094162"/>
          </a:xfrm>
        </p:spPr>
        <p:txBody>
          <a:bodyPr>
            <a:normAutofit fontScale="92500"/>
          </a:bodyPr>
          <a:lstStyle/>
          <a:p>
            <a:pPr marL="342900" lvl="0" indent="-342900" algn="l">
              <a:spcAft>
                <a:spcPts val="800"/>
              </a:spcAft>
              <a:buFont typeface="Wingdings" panose="05000000000000000000" pitchFamily="2" charset="2"/>
              <a:buChar char=""/>
            </a:pPr>
            <a:r>
              <a:rPr lang="fr-FR" sz="4800" b="1" dirty="0">
                <a:solidFill>
                  <a:srgbClr val="00B0F0"/>
                </a:solidFill>
                <a:effectLst/>
                <a:latin typeface="Times New Roman" panose="02020603050405020304" pitchFamily="18" charset="0"/>
                <a:ea typeface="Calibri" panose="020F0502020204030204" pitchFamily="34" charset="0"/>
              </a:rPr>
              <a:t>Hygiène corporelle :</a:t>
            </a:r>
            <a:endParaRPr lang="fr-FR" sz="4800" dirty="0">
              <a:solidFill>
                <a:srgbClr val="00B0F0"/>
              </a:solidFill>
              <a:effectLst/>
              <a:latin typeface="Times New Roman" panose="02020603050405020304" pitchFamily="18" charset="0"/>
              <a:ea typeface="Times New Roman" panose="02020603050405020304" pitchFamily="18" charset="0"/>
            </a:endParaRPr>
          </a:p>
          <a:p>
            <a:pPr marL="342900" lvl="0" indent="-342900" algn="l">
              <a:lnSpc>
                <a:spcPct val="200000"/>
              </a:lnSpc>
              <a:spcAft>
                <a:spcPts val="800"/>
              </a:spcAft>
              <a:buFont typeface="Wingdings" panose="05000000000000000000" pitchFamily="2" charset="2"/>
              <a:buChar char=""/>
            </a:pPr>
            <a:r>
              <a:rPr lang="fr-FR" sz="3600" dirty="0">
                <a:effectLst/>
                <a:latin typeface="Times New Roman" panose="02020603050405020304" pitchFamily="18" charset="0"/>
                <a:ea typeface="Calibri" panose="020F0502020204030204" pitchFamily="34" charset="0"/>
              </a:rPr>
              <a:t>L’enfant est totalement dépendant de ses parents quant à son hygiène: changement de couches, toilette, bain ou douche </a:t>
            </a:r>
            <a:r>
              <a:rPr lang="fr-FR" sz="1800" dirty="0">
                <a:effectLst/>
                <a:latin typeface="Times New Roman" panose="02020603050405020304" pitchFamily="18" charset="0"/>
                <a:ea typeface="Calibri" panose="020F0502020204030204" pitchFamily="34" charset="0"/>
              </a:rPr>
              <a:t>; </a:t>
            </a:r>
            <a:endParaRPr lang="fr-FR" sz="1800" dirty="0">
              <a:effectLst/>
              <a:latin typeface="Times New Roman" panose="02020603050405020304" pitchFamily="18" charset="0"/>
              <a:ea typeface="Times New Roman" panose="02020603050405020304" pitchFamily="18" charset="0"/>
            </a:endParaRPr>
          </a:p>
          <a:p>
            <a:endParaRPr lang="fr-FR" dirty="0"/>
          </a:p>
        </p:txBody>
      </p:sp>
    </p:spTree>
    <p:extLst>
      <p:ext uri="{BB962C8B-B14F-4D97-AF65-F5344CB8AC3E}">
        <p14:creationId xmlns:p14="http://schemas.microsoft.com/office/powerpoint/2010/main" val="1810629495"/>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CBDDA73-CDDE-A45A-367F-16E96D9950BA}"/>
              </a:ext>
            </a:extLst>
          </p:cNvPr>
          <p:cNvSpPr>
            <a:spLocks noGrp="1"/>
          </p:cNvSpPr>
          <p:nvPr>
            <p:ph type="ctrTitle"/>
          </p:nvPr>
        </p:nvSpPr>
        <p:spPr>
          <a:xfrm>
            <a:off x="194733" y="880533"/>
            <a:ext cx="11802534" cy="914400"/>
          </a:xfrm>
        </p:spPr>
        <p:txBody>
          <a:bodyPr>
            <a:normAutofit/>
          </a:bodyPr>
          <a:lstStyle/>
          <a:p>
            <a:pPr algn="l"/>
            <a:r>
              <a:rPr lang="fr-FR" b="1" dirty="0">
                <a:solidFill>
                  <a:srgbClr val="FF0000"/>
                </a:solidFill>
                <a:effectLst/>
                <a:latin typeface="Times New Roman" panose="02020603050405020304" pitchFamily="18" charset="0"/>
                <a:ea typeface="Calibri" panose="020F0502020204030204" pitchFamily="34" charset="0"/>
              </a:rPr>
              <a:t>II Besoins chez l’enfant de0 à 2ans </a:t>
            </a:r>
            <a:endParaRPr lang="fr-FR" dirty="0">
              <a:solidFill>
                <a:srgbClr val="FF0000"/>
              </a:solidFill>
            </a:endParaRPr>
          </a:p>
        </p:txBody>
      </p:sp>
      <p:sp>
        <p:nvSpPr>
          <p:cNvPr id="3" name="Sous-titre 2">
            <a:extLst>
              <a:ext uri="{FF2B5EF4-FFF2-40B4-BE49-F238E27FC236}">
                <a16:creationId xmlns:a16="http://schemas.microsoft.com/office/drawing/2014/main" id="{5728A22B-A218-B98F-52B1-E1B1590665D5}"/>
              </a:ext>
            </a:extLst>
          </p:cNvPr>
          <p:cNvSpPr>
            <a:spLocks noGrp="1"/>
          </p:cNvSpPr>
          <p:nvPr>
            <p:ph type="subTitle" idx="1"/>
          </p:nvPr>
        </p:nvSpPr>
        <p:spPr>
          <a:xfrm>
            <a:off x="931332" y="2179638"/>
            <a:ext cx="10041467" cy="3459162"/>
          </a:xfrm>
        </p:spPr>
        <p:txBody>
          <a:bodyPr>
            <a:normAutofit lnSpcReduction="10000"/>
          </a:bodyPr>
          <a:lstStyle/>
          <a:p>
            <a:pPr marL="342900" lvl="0" indent="-342900" algn="l">
              <a:spcAft>
                <a:spcPts val="800"/>
              </a:spcAft>
              <a:buFont typeface="Wingdings" panose="05000000000000000000" pitchFamily="2" charset="2"/>
              <a:buChar char=""/>
            </a:pPr>
            <a:endParaRPr lang="fr-FR" sz="3600" b="1" dirty="0">
              <a:effectLst/>
              <a:latin typeface="Times New Roman" panose="02020603050405020304" pitchFamily="18" charset="0"/>
              <a:ea typeface="Calibri" panose="020F0502020204030204" pitchFamily="34" charset="0"/>
            </a:endParaRPr>
          </a:p>
          <a:p>
            <a:pPr marL="342900" lvl="0" indent="-342900" algn="l">
              <a:spcAft>
                <a:spcPts val="800"/>
              </a:spcAft>
              <a:buFont typeface="Wingdings" panose="05000000000000000000" pitchFamily="2" charset="2"/>
              <a:buChar char=""/>
            </a:pPr>
            <a:r>
              <a:rPr lang="fr-FR" sz="4000" b="1" dirty="0">
                <a:solidFill>
                  <a:srgbClr val="00B0F0"/>
                </a:solidFill>
                <a:effectLst/>
                <a:latin typeface="Times New Roman" panose="02020603050405020304" pitchFamily="18" charset="0"/>
                <a:ea typeface="Calibri" panose="020F0502020204030204" pitchFamily="34" charset="0"/>
              </a:rPr>
              <a:t>Environnement : </a:t>
            </a:r>
            <a:endParaRPr lang="fr-FR" sz="4000" dirty="0">
              <a:solidFill>
                <a:srgbClr val="00B0F0"/>
              </a:solidFill>
              <a:effectLst/>
              <a:latin typeface="Times New Roman" panose="02020603050405020304" pitchFamily="18" charset="0"/>
              <a:ea typeface="Times New Roman" panose="02020603050405020304" pitchFamily="18" charset="0"/>
            </a:endParaRPr>
          </a:p>
          <a:p>
            <a:pPr marL="342900" lvl="0" indent="-342900" algn="l">
              <a:spcAft>
                <a:spcPts val="800"/>
              </a:spcAft>
              <a:buFont typeface="Wingdings" panose="05000000000000000000" pitchFamily="2" charset="2"/>
              <a:buChar char=""/>
            </a:pPr>
            <a:r>
              <a:rPr lang="fr-FR" sz="3600" dirty="0">
                <a:effectLst/>
                <a:latin typeface="Times New Roman" panose="02020603050405020304" pitchFamily="18" charset="0"/>
                <a:ea typeface="Calibri" panose="020F0502020204030204" pitchFamily="34" charset="0"/>
              </a:rPr>
              <a:t>Varie selon son milieu familial, social;</a:t>
            </a:r>
          </a:p>
          <a:p>
            <a:pPr marL="342900" lvl="0" indent="-342900" algn="l">
              <a:spcAft>
                <a:spcPts val="800"/>
              </a:spcAft>
              <a:buFont typeface="Wingdings" panose="05000000000000000000" pitchFamily="2" charset="2"/>
              <a:buChar char=""/>
            </a:pPr>
            <a:endParaRPr lang="fr-FR" sz="3600" dirty="0">
              <a:latin typeface="Times New Roman" panose="02020603050405020304" pitchFamily="18" charset="0"/>
              <a:ea typeface="Calibri" panose="020F0502020204030204" pitchFamily="34" charset="0"/>
            </a:endParaRPr>
          </a:p>
          <a:p>
            <a:pPr marL="342900" lvl="0" indent="-342900" algn="l">
              <a:spcAft>
                <a:spcPts val="800"/>
              </a:spcAft>
              <a:buFont typeface="Wingdings" panose="05000000000000000000" pitchFamily="2" charset="2"/>
              <a:buChar char=""/>
            </a:pPr>
            <a:r>
              <a:rPr lang="fr-FR" sz="3600" dirty="0">
                <a:effectLst/>
                <a:latin typeface="Times New Roman" panose="02020603050405020304" pitchFamily="18" charset="0"/>
                <a:ea typeface="Calibri" panose="020F0502020204030204" pitchFamily="34" charset="0"/>
              </a:rPr>
              <a:t>Endroit calme, diversifié, bien entouré .</a:t>
            </a:r>
            <a:endParaRPr lang="fr-FR" sz="3600" dirty="0">
              <a:effectLst/>
              <a:latin typeface="Times New Roman" panose="02020603050405020304" pitchFamily="18" charset="0"/>
              <a:ea typeface="Times New Roman" panose="02020603050405020304" pitchFamily="18" charset="0"/>
            </a:endParaRPr>
          </a:p>
          <a:p>
            <a:endParaRPr lang="fr-FR" dirty="0"/>
          </a:p>
        </p:txBody>
      </p:sp>
    </p:spTree>
    <p:extLst>
      <p:ext uri="{BB962C8B-B14F-4D97-AF65-F5344CB8AC3E}">
        <p14:creationId xmlns:p14="http://schemas.microsoft.com/office/powerpoint/2010/main" val="3213228842"/>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212E56C-0C8B-9448-A07E-D1A64B2FE7D0}"/>
              </a:ext>
            </a:extLst>
          </p:cNvPr>
          <p:cNvSpPr>
            <a:spLocks noGrp="1"/>
          </p:cNvSpPr>
          <p:nvPr>
            <p:ph type="ctrTitle"/>
          </p:nvPr>
        </p:nvSpPr>
        <p:spPr>
          <a:xfrm>
            <a:off x="516467" y="660400"/>
            <a:ext cx="11159066" cy="886619"/>
          </a:xfrm>
        </p:spPr>
        <p:txBody>
          <a:bodyPr>
            <a:normAutofit fontScale="90000"/>
          </a:bodyPr>
          <a:lstStyle/>
          <a:p>
            <a:pPr algn="l"/>
            <a:r>
              <a:rPr lang="fr-FR" sz="5400" b="1" dirty="0">
                <a:solidFill>
                  <a:srgbClr val="FF0000"/>
                </a:solidFill>
                <a:effectLst/>
                <a:latin typeface="Times New Roman" panose="02020603050405020304" pitchFamily="18" charset="0"/>
                <a:ea typeface="Calibri" panose="020F0502020204030204" pitchFamily="34" charset="0"/>
              </a:rPr>
              <a:t>III Besoins chez l’enfant de 2ans à11ans </a:t>
            </a:r>
            <a:endParaRPr lang="fr-FR" sz="5400" dirty="0"/>
          </a:p>
        </p:txBody>
      </p:sp>
      <p:sp>
        <p:nvSpPr>
          <p:cNvPr id="3" name="Sous-titre 2">
            <a:extLst>
              <a:ext uri="{FF2B5EF4-FFF2-40B4-BE49-F238E27FC236}">
                <a16:creationId xmlns:a16="http://schemas.microsoft.com/office/drawing/2014/main" id="{16A45821-4D1B-41F3-D660-85A1EC5424EC}"/>
              </a:ext>
            </a:extLst>
          </p:cNvPr>
          <p:cNvSpPr>
            <a:spLocks noGrp="1"/>
          </p:cNvSpPr>
          <p:nvPr>
            <p:ph type="subTitle" idx="1"/>
          </p:nvPr>
        </p:nvSpPr>
        <p:spPr>
          <a:xfrm>
            <a:off x="762001" y="1845733"/>
            <a:ext cx="10752666" cy="4199467"/>
          </a:xfrm>
        </p:spPr>
        <p:txBody>
          <a:bodyPr>
            <a:normAutofit fontScale="92500" lnSpcReduction="10000"/>
          </a:bodyPr>
          <a:lstStyle/>
          <a:p>
            <a:pPr marL="342900" lvl="0" indent="-342900" algn="l">
              <a:spcAft>
                <a:spcPts val="800"/>
              </a:spcAft>
              <a:buFont typeface="Wingdings" panose="05000000000000000000" pitchFamily="2" charset="2"/>
              <a:buChar char=""/>
            </a:pPr>
            <a:r>
              <a:rPr lang="fr-FR" sz="4800" b="1" dirty="0">
                <a:solidFill>
                  <a:srgbClr val="00B0F0"/>
                </a:solidFill>
                <a:effectLst/>
                <a:latin typeface="Times New Roman" panose="02020603050405020304" pitchFamily="18" charset="0"/>
                <a:ea typeface="Calibri" panose="020F0502020204030204" pitchFamily="34" charset="0"/>
              </a:rPr>
              <a:t>Besoin alimentaire : </a:t>
            </a:r>
          </a:p>
          <a:p>
            <a:pPr lvl="0" algn="l">
              <a:spcAft>
                <a:spcPts val="800"/>
              </a:spcAft>
            </a:pPr>
            <a:endParaRPr lang="fr-FR" sz="4800" dirty="0">
              <a:solidFill>
                <a:srgbClr val="00B0F0"/>
              </a:solidFill>
              <a:effectLst/>
              <a:latin typeface="Times New Roman" panose="02020603050405020304" pitchFamily="18" charset="0"/>
              <a:ea typeface="Times New Roman" panose="02020603050405020304" pitchFamily="18" charset="0"/>
            </a:endParaRPr>
          </a:p>
          <a:p>
            <a:pPr marL="742950" lvl="1" indent="-285750" algn="l">
              <a:spcAft>
                <a:spcPts val="800"/>
              </a:spcAft>
              <a:buFont typeface="Wingdings" panose="05000000000000000000" pitchFamily="2" charset="2"/>
              <a:buChar char=""/>
            </a:pPr>
            <a:r>
              <a:rPr lang="fr-FR" sz="4000" dirty="0">
                <a:effectLst/>
                <a:latin typeface="Times New Roman" panose="02020603050405020304" pitchFamily="18" charset="0"/>
                <a:ea typeface="Calibri" panose="020F0502020204030204" pitchFamily="34" charset="0"/>
              </a:rPr>
              <a:t>Diminution de la quantité de lait (liquide) et augmentation des aliments solides ;</a:t>
            </a:r>
          </a:p>
          <a:p>
            <a:pPr marL="457200" lvl="1" algn="l">
              <a:spcAft>
                <a:spcPts val="800"/>
              </a:spcAft>
            </a:pPr>
            <a:endParaRPr lang="fr-FR" sz="4000" dirty="0">
              <a:effectLst/>
              <a:latin typeface="Times New Roman" panose="02020603050405020304" pitchFamily="18" charset="0"/>
              <a:ea typeface="Times New Roman" panose="02020603050405020304" pitchFamily="18" charset="0"/>
            </a:endParaRPr>
          </a:p>
          <a:p>
            <a:pPr marL="742950" lvl="1" indent="-285750" algn="l">
              <a:spcAft>
                <a:spcPts val="800"/>
              </a:spcAft>
              <a:buFont typeface="Wingdings" panose="05000000000000000000" pitchFamily="2" charset="2"/>
              <a:buChar char=""/>
            </a:pPr>
            <a:r>
              <a:rPr lang="fr-FR" sz="4000" dirty="0">
                <a:effectLst/>
                <a:latin typeface="Times New Roman" panose="02020603050405020304" pitchFamily="18" charset="0"/>
                <a:ea typeface="Calibri" panose="020F0502020204030204" pitchFamily="34" charset="0"/>
              </a:rPr>
              <a:t>Rythme alimentaire varié : 4 repas par jour ;</a:t>
            </a:r>
            <a:endParaRPr lang="fr-FR" sz="4000" dirty="0">
              <a:effectLst/>
              <a:latin typeface="Times New Roman" panose="02020603050405020304" pitchFamily="18" charset="0"/>
              <a:ea typeface="Times New Roman" panose="02020603050405020304" pitchFamily="18" charset="0"/>
            </a:endParaRPr>
          </a:p>
          <a:p>
            <a:r>
              <a:rPr lang="fr-FR" sz="1100" b="1" dirty="0">
                <a:effectLst/>
                <a:latin typeface="Times New Roman" panose="02020603050405020304" pitchFamily="18" charset="0"/>
                <a:ea typeface="Calibri" panose="020F0502020204030204" pitchFamily="34" charset="0"/>
              </a:rPr>
              <a:t> </a:t>
            </a:r>
            <a:endParaRPr lang="fr-FR" sz="1200" dirty="0">
              <a:effectLst/>
              <a:latin typeface="Times New Roman" panose="02020603050405020304" pitchFamily="18" charset="0"/>
              <a:ea typeface="Times New Roman" panose="02020603050405020304" pitchFamily="18" charset="0"/>
            </a:endParaRPr>
          </a:p>
          <a:p>
            <a:endParaRPr lang="fr-FR" dirty="0"/>
          </a:p>
        </p:txBody>
      </p:sp>
    </p:spTree>
    <p:extLst>
      <p:ext uri="{BB962C8B-B14F-4D97-AF65-F5344CB8AC3E}">
        <p14:creationId xmlns:p14="http://schemas.microsoft.com/office/powerpoint/2010/main" val="595580109"/>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9B8A05D-3DC2-24A9-6515-702FBCE5580E}"/>
              </a:ext>
            </a:extLst>
          </p:cNvPr>
          <p:cNvSpPr>
            <a:spLocks noGrp="1"/>
          </p:cNvSpPr>
          <p:nvPr>
            <p:ph type="ctrTitle"/>
          </p:nvPr>
        </p:nvSpPr>
        <p:spPr>
          <a:xfrm>
            <a:off x="84667" y="914399"/>
            <a:ext cx="12022666" cy="960437"/>
          </a:xfrm>
        </p:spPr>
        <p:txBody>
          <a:bodyPr>
            <a:normAutofit/>
          </a:bodyPr>
          <a:lstStyle/>
          <a:p>
            <a:pPr algn="l"/>
            <a:r>
              <a:rPr lang="fr-FR" sz="5400" b="1" dirty="0">
                <a:solidFill>
                  <a:srgbClr val="FF0000"/>
                </a:solidFill>
                <a:effectLst/>
                <a:latin typeface="Times New Roman" panose="02020603050405020304" pitchFamily="18" charset="0"/>
                <a:ea typeface="Calibri" panose="020F0502020204030204" pitchFamily="34" charset="0"/>
              </a:rPr>
              <a:t>III Besoins chez l’enfant de 2ans à11ans </a:t>
            </a:r>
            <a:endParaRPr lang="fr-FR" sz="5400" dirty="0"/>
          </a:p>
        </p:txBody>
      </p:sp>
      <p:sp>
        <p:nvSpPr>
          <p:cNvPr id="3" name="Sous-titre 2">
            <a:extLst>
              <a:ext uri="{FF2B5EF4-FFF2-40B4-BE49-F238E27FC236}">
                <a16:creationId xmlns:a16="http://schemas.microsoft.com/office/drawing/2014/main" id="{5411F01B-5458-D7FD-4754-B60A04D9AAA7}"/>
              </a:ext>
            </a:extLst>
          </p:cNvPr>
          <p:cNvSpPr>
            <a:spLocks noGrp="1"/>
          </p:cNvSpPr>
          <p:nvPr>
            <p:ph type="subTitle" idx="1"/>
          </p:nvPr>
        </p:nvSpPr>
        <p:spPr>
          <a:xfrm>
            <a:off x="660399" y="2031999"/>
            <a:ext cx="10989733" cy="4182533"/>
          </a:xfrm>
        </p:spPr>
        <p:txBody>
          <a:bodyPr>
            <a:normAutofit/>
          </a:bodyPr>
          <a:lstStyle/>
          <a:p>
            <a:pPr marL="342900" lvl="0" indent="-342900" algn="l">
              <a:spcAft>
                <a:spcPts val="800"/>
              </a:spcAft>
              <a:buFont typeface="Wingdings" panose="05000000000000000000" pitchFamily="2" charset="2"/>
              <a:buChar char=""/>
            </a:pPr>
            <a:r>
              <a:rPr lang="fr-FR" sz="5400" b="1" dirty="0">
                <a:solidFill>
                  <a:srgbClr val="00B0F0"/>
                </a:solidFill>
                <a:effectLst/>
                <a:latin typeface="Times New Roman" panose="02020603050405020304" pitchFamily="18" charset="0"/>
                <a:ea typeface="Calibri" panose="020F0502020204030204" pitchFamily="34" charset="0"/>
              </a:rPr>
              <a:t>Sommeil :</a:t>
            </a:r>
            <a:endParaRPr lang="fr-FR" sz="5400" dirty="0">
              <a:solidFill>
                <a:srgbClr val="00B0F0"/>
              </a:solidFill>
              <a:effectLst/>
              <a:latin typeface="Times New Roman" panose="02020603050405020304" pitchFamily="18" charset="0"/>
              <a:ea typeface="Times New Roman" panose="02020603050405020304" pitchFamily="18" charset="0"/>
            </a:endParaRPr>
          </a:p>
          <a:p>
            <a:pPr marL="342900" lvl="0" indent="-342900" algn="l">
              <a:spcAft>
                <a:spcPts val="800"/>
              </a:spcAft>
              <a:buFont typeface="Wingdings" panose="05000000000000000000" pitchFamily="2" charset="2"/>
              <a:buChar char=""/>
            </a:pPr>
            <a:r>
              <a:rPr lang="fr-FR" sz="4400" dirty="0">
                <a:effectLst/>
                <a:latin typeface="Times New Roman" panose="02020603050405020304" pitchFamily="18" charset="0"/>
                <a:ea typeface="Calibri" panose="020F0502020204030204" pitchFamily="34" charset="0"/>
              </a:rPr>
              <a:t>Diminue avec toujours un besoin autour de 8 heures par jour ;</a:t>
            </a:r>
            <a:endParaRPr lang="fr-FR" sz="4400" dirty="0">
              <a:effectLst/>
              <a:latin typeface="Times New Roman" panose="02020603050405020304" pitchFamily="18" charset="0"/>
              <a:ea typeface="Times New Roman" panose="02020603050405020304" pitchFamily="18" charset="0"/>
            </a:endParaRPr>
          </a:p>
          <a:p>
            <a:pPr marL="342900" lvl="0" indent="-342900" algn="l">
              <a:spcAft>
                <a:spcPts val="800"/>
              </a:spcAft>
              <a:buFont typeface="Wingdings" panose="05000000000000000000" pitchFamily="2" charset="2"/>
              <a:buChar char=""/>
            </a:pPr>
            <a:r>
              <a:rPr lang="fr-FR" sz="4400" dirty="0">
                <a:effectLst/>
                <a:latin typeface="Times New Roman" panose="02020603050405020304" pitchFamily="18" charset="0"/>
                <a:ea typeface="Calibri" panose="020F0502020204030204" pitchFamily="34" charset="0"/>
              </a:rPr>
              <a:t>Structure proche du sommeil de l’adulte ;</a:t>
            </a:r>
            <a:endParaRPr lang="fr-FR" sz="4400" dirty="0">
              <a:effectLst/>
              <a:latin typeface="Times New Roman" panose="02020603050405020304" pitchFamily="18" charset="0"/>
              <a:ea typeface="Times New Roman" panose="02020603050405020304" pitchFamily="18" charset="0"/>
            </a:endParaRPr>
          </a:p>
          <a:p>
            <a:pPr marL="342900" lvl="0" indent="-342900" algn="l">
              <a:spcAft>
                <a:spcPts val="800"/>
              </a:spcAft>
              <a:buFont typeface="Wingdings" panose="05000000000000000000" pitchFamily="2" charset="2"/>
              <a:buChar char=""/>
            </a:pPr>
            <a:r>
              <a:rPr lang="fr-FR" sz="4400" dirty="0">
                <a:effectLst/>
                <a:latin typeface="Times New Roman" panose="02020603050405020304" pitchFamily="18" charset="0"/>
                <a:ea typeface="Calibri" panose="020F0502020204030204" pitchFamily="34" charset="0"/>
              </a:rPr>
              <a:t>Besoins différents selon l’activité.  </a:t>
            </a:r>
            <a:endParaRPr lang="fr-FR" sz="4400" dirty="0">
              <a:effectLst/>
              <a:latin typeface="Times New Roman" panose="02020603050405020304" pitchFamily="18" charset="0"/>
              <a:ea typeface="Times New Roman" panose="02020603050405020304" pitchFamily="18" charset="0"/>
            </a:endParaRPr>
          </a:p>
          <a:p>
            <a:endParaRPr lang="fr-FR" dirty="0"/>
          </a:p>
        </p:txBody>
      </p:sp>
    </p:spTree>
    <p:extLst>
      <p:ext uri="{BB962C8B-B14F-4D97-AF65-F5344CB8AC3E}">
        <p14:creationId xmlns:p14="http://schemas.microsoft.com/office/powerpoint/2010/main" val="2414774183"/>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9334E30-00F8-BD4C-D7C9-5EA5FDD73F82}"/>
              </a:ext>
            </a:extLst>
          </p:cNvPr>
          <p:cNvSpPr>
            <a:spLocks noGrp="1"/>
          </p:cNvSpPr>
          <p:nvPr>
            <p:ph type="ctrTitle"/>
          </p:nvPr>
        </p:nvSpPr>
        <p:spPr>
          <a:xfrm>
            <a:off x="169333" y="918104"/>
            <a:ext cx="12022667" cy="936095"/>
          </a:xfrm>
        </p:spPr>
        <p:txBody>
          <a:bodyPr>
            <a:normAutofit/>
          </a:bodyPr>
          <a:lstStyle/>
          <a:p>
            <a:pPr algn="l"/>
            <a:r>
              <a:rPr lang="fr-FR" sz="5400" b="1" dirty="0">
                <a:solidFill>
                  <a:srgbClr val="FF0000"/>
                </a:solidFill>
                <a:effectLst/>
                <a:latin typeface="Times New Roman" panose="02020603050405020304" pitchFamily="18" charset="0"/>
                <a:ea typeface="Calibri" panose="020F0502020204030204" pitchFamily="34" charset="0"/>
              </a:rPr>
              <a:t>III Besoins chez l’enfant de 2ans à11ans </a:t>
            </a:r>
            <a:endParaRPr lang="fr-FR" sz="5400" dirty="0"/>
          </a:p>
        </p:txBody>
      </p:sp>
      <p:sp>
        <p:nvSpPr>
          <p:cNvPr id="3" name="Sous-titre 2">
            <a:extLst>
              <a:ext uri="{FF2B5EF4-FFF2-40B4-BE49-F238E27FC236}">
                <a16:creationId xmlns:a16="http://schemas.microsoft.com/office/drawing/2014/main" id="{1D4D67DC-D8F4-31A5-1531-06226DDD2043}"/>
              </a:ext>
            </a:extLst>
          </p:cNvPr>
          <p:cNvSpPr>
            <a:spLocks noGrp="1"/>
          </p:cNvSpPr>
          <p:nvPr>
            <p:ph type="subTitle" idx="1"/>
          </p:nvPr>
        </p:nvSpPr>
        <p:spPr>
          <a:xfrm>
            <a:off x="372533" y="1854199"/>
            <a:ext cx="11362267" cy="4343401"/>
          </a:xfrm>
        </p:spPr>
        <p:txBody>
          <a:bodyPr>
            <a:normAutofit/>
          </a:bodyPr>
          <a:lstStyle/>
          <a:p>
            <a:pPr marL="342900" lvl="0" indent="-342900" algn="l">
              <a:spcAft>
                <a:spcPts val="800"/>
              </a:spcAft>
              <a:buFont typeface="Wingdings" panose="05000000000000000000" pitchFamily="2" charset="2"/>
              <a:buChar char=""/>
            </a:pPr>
            <a:r>
              <a:rPr lang="fr-FR" sz="4800" b="1" dirty="0">
                <a:solidFill>
                  <a:srgbClr val="00B0F0"/>
                </a:solidFill>
                <a:effectLst/>
                <a:latin typeface="Times New Roman" panose="02020603050405020304" pitchFamily="18" charset="0"/>
                <a:ea typeface="Calibri" panose="020F0502020204030204" pitchFamily="34" charset="0"/>
              </a:rPr>
              <a:t>Activité physique :</a:t>
            </a:r>
            <a:endParaRPr lang="fr-FR" sz="4800" dirty="0">
              <a:solidFill>
                <a:srgbClr val="00B0F0"/>
              </a:solidFill>
              <a:effectLst/>
              <a:latin typeface="Times New Roman" panose="02020603050405020304" pitchFamily="18" charset="0"/>
              <a:ea typeface="Times New Roman" panose="02020603050405020304" pitchFamily="18" charset="0"/>
            </a:endParaRPr>
          </a:p>
          <a:p>
            <a:pPr marL="742950" lvl="1" indent="-285750" algn="l">
              <a:spcAft>
                <a:spcPts val="800"/>
              </a:spcAft>
              <a:buFont typeface="Wingdings" panose="05000000000000000000" pitchFamily="2" charset="2"/>
              <a:buChar char=""/>
            </a:pPr>
            <a:r>
              <a:rPr lang="fr-FR" sz="4400" dirty="0">
                <a:effectLst/>
                <a:latin typeface="Times New Roman" panose="02020603050405020304" pitchFamily="18" charset="0"/>
                <a:ea typeface="Calibri" panose="020F0502020204030204" pitchFamily="34" charset="0"/>
              </a:rPr>
              <a:t>Evolution des jeux : coloriage, voiture, Barbie…</a:t>
            </a:r>
            <a:endParaRPr lang="fr-FR" sz="4400" dirty="0">
              <a:effectLst/>
              <a:latin typeface="Times New Roman" panose="02020603050405020304" pitchFamily="18" charset="0"/>
              <a:ea typeface="Times New Roman" panose="02020603050405020304" pitchFamily="18" charset="0"/>
            </a:endParaRPr>
          </a:p>
          <a:p>
            <a:pPr marL="742950" lvl="1" indent="-285750" algn="l">
              <a:spcAft>
                <a:spcPts val="800"/>
              </a:spcAft>
              <a:buFont typeface="Wingdings" panose="05000000000000000000" pitchFamily="2" charset="2"/>
              <a:buChar char=""/>
            </a:pPr>
            <a:r>
              <a:rPr lang="fr-FR" sz="4400" dirty="0">
                <a:effectLst/>
                <a:latin typeface="Times New Roman" panose="02020603050405020304" pitchFamily="18" charset="0"/>
                <a:ea typeface="Calibri" panose="020F0502020204030204" pitchFamily="34" charset="0"/>
              </a:rPr>
              <a:t>Instauration d’une activité extrascolaire (activité sportive, cours de musique…)</a:t>
            </a:r>
            <a:endParaRPr lang="fr-FR" sz="4400" dirty="0">
              <a:effectLst/>
              <a:latin typeface="Times New Roman" panose="02020603050405020304" pitchFamily="18" charset="0"/>
              <a:ea typeface="Times New Roman" panose="02020603050405020304" pitchFamily="18" charset="0"/>
            </a:endParaRPr>
          </a:p>
          <a:p>
            <a:endParaRPr lang="fr-FR" dirty="0"/>
          </a:p>
        </p:txBody>
      </p:sp>
    </p:spTree>
    <p:extLst>
      <p:ext uri="{BB962C8B-B14F-4D97-AF65-F5344CB8AC3E}">
        <p14:creationId xmlns:p14="http://schemas.microsoft.com/office/powerpoint/2010/main" val="2624871782"/>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12B6FC4-793B-B429-C896-A67531B8F1CF}"/>
              </a:ext>
            </a:extLst>
          </p:cNvPr>
          <p:cNvSpPr>
            <a:spLocks noGrp="1"/>
          </p:cNvSpPr>
          <p:nvPr>
            <p:ph type="ctrTitle"/>
          </p:nvPr>
        </p:nvSpPr>
        <p:spPr>
          <a:xfrm>
            <a:off x="499533" y="826030"/>
            <a:ext cx="11192933" cy="774170"/>
          </a:xfrm>
        </p:spPr>
        <p:txBody>
          <a:bodyPr>
            <a:normAutofit fontScale="90000"/>
          </a:bodyPr>
          <a:lstStyle/>
          <a:p>
            <a:pPr algn="l"/>
            <a:r>
              <a:rPr lang="fr-FR" sz="5400" b="1" dirty="0">
                <a:solidFill>
                  <a:srgbClr val="FF0000"/>
                </a:solidFill>
                <a:effectLst/>
                <a:latin typeface="Times New Roman" panose="02020603050405020304" pitchFamily="18" charset="0"/>
                <a:ea typeface="Calibri" panose="020F0502020204030204" pitchFamily="34" charset="0"/>
              </a:rPr>
              <a:t>III Besoins chez l’enfant de 2ans à11ans </a:t>
            </a:r>
            <a:endParaRPr lang="fr-FR" sz="5400" dirty="0"/>
          </a:p>
        </p:txBody>
      </p:sp>
      <p:sp>
        <p:nvSpPr>
          <p:cNvPr id="3" name="Sous-titre 2">
            <a:extLst>
              <a:ext uri="{FF2B5EF4-FFF2-40B4-BE49-F238E27FC236}">
                <a16:creationId xmlns:a16="http://schemas.microsoft.com/office/drawing/2014/main" id="{33CC9127-9ED1-3875-948A-9022AD150886}"/>
              </a:ext>
            </a:extLst>
          </p:cNvPr>
          <p:cNvSpPr>
            <a:spLocks noGrp="1"/>
          </p:cNvSpPr>
          <p:nvPr>
            <p:ph type="subTitle" idx="1"/>
          </p:nvPr>
        </p:nvSpPr>
        <p:spPr>
          <a:xfrm>
            <a:off x="499533" y="1600199"/>
            <a:ext cx="11192933" cy="4631268"/>
          </a:xfrm>
        </p:spPr>
        <p:txBody>
          <a:bodyPr>
            <a:normAutofit/>
          </a:bodyPr>
          <a:lstStyle/>
          <a:p>
            <a:pPr marL="342900" lvl="0" indent="-342900" algn="l">
              <a:spcAft>
                <a:spcPts val="800"/>
              </a:spcAft>
              <a:buFont typeface="Wingdings" panose="05000000000000000000" pitchFamily="2" charset="2"/>
              <a:buChar char=""/>
            </a:pPr>
            <a:r>
              <a:rPr lang="fr-FR" sz="4800" b="1" dirty="0">
                <a:solidFill>
                  <a:srgbClr val="00B0F0"/>
                </a:solidFill>
                <a:effectLst/>
                <a:latin typeface="Times New Roman" panose="02020603050405020304" pitchFamily="18" charset="0"/>
                <a:ea typeface="Calibri" panose="020F0502020204030204" pitchFamily="34" charset="0"/>
              </a:rPr>
              <a:t>Activité intellectuelle :</a:t>
            </a:r>
            <a:endParaRPr lang="fr-FR" sz="4800" dirty="0">
              <a:solidFill>
                <a:srgbClr val="00B0F0"/>
              </a:solidFill>
              <a:effectLst/>
              <a:latin typeface="Times New Roman" panose="02020603050405020304" pitchFamily="18" charset="0"/>
              <a:ea typeface="Times New Roman" panose="02020603050405020304" pitchFamily="18" charset="0"/>
            </a:endParaRPr>
          </a:p>
          <a:p>
            <a:pPr marL="342900" lvl="0" indent="-342900" algn="l">
              <a:spcAft>
                <a:spcPts val="800"/>
              </a:spcAft>
              <a:buFont typeface="Wingdings" panose="05000000000000000000" pitchFamily="2" charset="2"/>
              <a:buChar char=""/>
            </a:pPr>
            <a:r>
              <a:rPr lang="fr-FR" sz="4400" dirty="0">
                <a:effectLst/>
                <a:latin typeface="Times New Roman" panose="02020603050405020304" pitchFamily="18" charset="0"/>
                <a:ea typeface="Calibri" panose="020F0502020204030204" pitchFamily="34" charset="0"/>
              </a:rPr>
              <a:t>Entrée à l’école</a:t>
            </a:r>
            <a:endParaRPr lang="fr-FR" sz="4400" dirty="0">
              <a:effectLst/>
              <a:latin typeface="Times New Roman" panose="02020603050405020304" pitchFamily="18" charset="0"/>
              <a:ea typeface="Times New Roman" panose="02020603050405020304" pitchFamily="18" charset="0"/>
            </a:endParaRPr>
          </a:p>
          <a:p>
            <a:pPr marL="342900" lvl="0" indent="-342900" algn="l">
              <a:spcAft>
                <a:spcPts val="800"/>
              </a:spcAft>
              <a:buFont typeface="Wingdings" panose="05000000000000000000" pitchFamily="2" charset="2"/>
              <a:buChar char=""/>
            </a:pPr>
            <a:r>
              <a:rPr lang="fr-FR" sz="4400" dirty="0">
                <a:effectLst/>
                <a:latin typeface="Times New Roman" panose="02020603050405020304" pitchFamily="18" charset="0"/>
                <a:ea typeface="Calibri" panose="020F0502020204030204" pitchFamily="34" charset="0"/>
              </a:rPr>
              <a:t>Jeux interactif et éducatif;</a:t>
            </a:r>
            <a:endParaRPr lang="fr-FR" sz="4400" dirty="0">
              <a:effectLst/>
              <a:latin typeface="Times New Roman" panose="02020603050405020304" pitchFamily="18" charset="0"/>
              <a:ea typeface="Times New Roman" panose="02020603050405020304" pitchFamily="18" charset="0"/>
            </a:endParaRPr>
          </a:p>
          <a:p>
            <a:pPr marL="342900" lvl="0" indent="-342900" algn="l">
              <a:spcAft>
                <a:spcPts val="800"/>
              </a:spcAft>
              <a:buFont typeface="Wingdings" panose="05000000000000000000" pitchFamily="2" charset="2"/>
              <a:buChar char=""/>
            </a:pPr>
            <a:r>
              <a:rPr lang="fr-FR" sz="4400" dirty="0">
                <a:effectLst/>
                <a:latin typeface="Times New Roman" panose="02020603050405020304" pitchFamily="18" charset="0"/>
                <a:ea typeface="Calibri" panose="020F0502020204030204" pitchFamily="34" charset="0"/>
              </a:rPr>
              <a:t>Enseignement des parents : éducation, réponses aux questions, définition des termes plus complexes ;</a:t>
            </a:r>
            <a:endParaRPr lang="fr-FR" sz="4400" dirty="0">
              <a:effectLst/>
              <a:latin typeface="Times New Roman" panose="02020603050405020304" pitchFamily="18" charset="0"/>
              <a:ea typeface="Times New Roman" panose="02020603050405020304" pitchFamily="18" charset="0"/>
            </a:endParaRPr>
          </a:p>
          <a:p>
            <a:endParaRPr lang="fr-FR" dirty="0"/>
          </a:p>
        </p:txBody>
      </p:sp>
    </p:spTree>
    <p:extLst>
      <p:ext uri="{BB962C8B-B14F-4D97-AF65-F5344CB8AC3E}">
        <p14:creationId xmlns:p14="http://schemas.microsoft.com/office/powerpoint/2010/main" val="22811950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a:extLst>
              <a:ext uri="{FF2B5EF4-FFF2-40B4-BE49-F238E27FC236}">
                <a16:creationId xmlns:a16="http://schemas.microsoft.com/office/drawing/2014/main" id="{173C44D0-81FA-D0C5-D1A5-CFA2AE0ACDC4}"/>
              </a:ext>
            </a:extLst>
          </p:cNvPr>
          <p:cNvSpPr>
            <a:spLocks noGrp="1"/>
          </p:cNvSpPr>
          <p:nvPr>
            <p:ph type="subTitle" idx="1"/>
          </p:nvPr>
        </p:nvSpPr>
        <p:spPr>
          <a:xfrm>
            <a:off x="138299" y="1665514"/>
            <a:ext cx="11912188" cy="4539343"/>
          </a:xfrm>
        </p:spPr>
        <p:txBody>
          <a:bodyPr>
            <a:normAutofit/>
          </a:bodyPr>
          <a:lstStyle/>
          <a:p>
            <a:pPr marL="285750" indent="-285750" algn="l">
              <a:buFont typeface="Wingdings" panose="05000000000000000000" pitchFamily="2" charset="2"/>
              <a:buChar char="v"/>
            </a:pPr>
            <a:r>
              <a:rPr lang="fr-FR" sz="3200" b="1" dirty="0">
                <a:effectLst/>
                <a:latin typeface="Times New Roman" panose="02020603050405020304" pitchFamily="18" charset="0"/>
                <a:ea typeface="Times New Roman" panose="02020603050405020304" pitchFamily="18" charset="0"/>
              </a:rPr>
              <a:t> </a:t>
            </a:r>
            <a:r>
              <a:rPr lang="fr-FR" sz="3600" b="1" dirty="0">
                <a:effectLst/>
                <a:latin typeface="Times New Roman" panose="02020603050405020304" pitchFamily="18" charset="0"/>
                <a:ea typeface="Times New Roman" panose="02020603050405020304" pitchFamily="18" charset="0"/>
              </a:rPr>
              <a:t>Informations sur la naissance </a:t>
            </a:r>
            <a:endParaRPr lang="fr-FR" sz="3600" dirty="0">
              <a:effectLst/>
              <a:latin typeface="Times New Roman" panose="02020603050405020304" pitchFamily="18" charset="0"/>
              <a:ea typeface="Times New Roman" panose="02020603050405020304" pitchFamily="18" charset="0"/>
            </a:endParaRPr>
          </a:p>
          <a:p>
            <a:r>
              <a:rPr lang="fr-FR" sz="3600" b="1" i="1" dirty="0">
                <a:latin typeface="Times New Roman" panose="02020603050405020304" pitchFamily="18" charset="0"/>
                <a:ea typeface="Times New Roman" panose="02020603050405020304" pitchFamily="18" charset="0"/>
              </a:rPr>
              <a:t>                  - </a:t>
            </a:r>
            <a:r>
              <a:rPr lang="fr-FR" sz="3600" dirty="0">
                <a:latin typeface="Times New Roman" panose="02020603050405020304" pitchFamily="18" charset="0"/>
                <a:ea typeface="Times New Roman" panose="02020603050405020304" pitchFamily="18" charset="0"/>
              </a:rPr>
              <a:t>v</a:t>
            </a:r>
            <a:r>
              <a:rPr lang="fr-FR" sz="3600" dirty="0">
                <a:effectLst/>
                <a:latin typeface="Times New Roman" panose="02020603050405020304" pitchFamily="18" charset="0"/>
                <a:ea typeface="Times New Roman" panose="02020603050405020304" pitchFamily="18" charset="0"/>
              </a:rPr>
              <a:t>italité à la naissance, termes de la grossesse, mensurations anthropométriques</a:t>
            </a:r>
            <a:endParaRPr lang="fr-FR" sz="3600" dirty="0">
              <a:latin typeface="Times New Roman" panose="02020603050405020304" pitchFamily="18" charset="0"/>
              <a:ea typeface="Times New Roman" panose="02020603050405020304" pitchFamily="18" charset="0"/>
            </a:endParaRPr>
          </a:p>
          <a:p>
            <a:pPr marL="285750" indent="-285750" algn="l">
              <a:buFont typeface="Wingdings" panose="05000000000000000000" pitchFamily="2" charset="2"/>
              <a:buChar char="v"/>
            </a:pPr>
            <a:r>
              <a:rPr lang="fr-FR" sz="3600" b="1" i="1" dirty="0">
                <a:effectLst/>
                <a:latin typeface="Times New Roman" panose="02020603050405020304" pitchFamily="18" charset="0"/>
                <a:ea typeface="Times New Roman" panose="02020603050405020304" pitchFamily="18" charset="0"/>
              </a:rPr>
              <a:t> </a:t>
            </a:r>
            <a:r>
              <a:rPr lang="fr-FR" sz="3600" b="1" dirty="0">
                <a:effectLst/>
                <a:latin typeface="Times New Roman" panose="02020603050405020304" pitchFamily="18" charset="0"/>
                <a:ea typeface="Times New Roman" panose="02020603050405020304" pitchFamily="18" charset="0"/>
              </a:rPr>
              <a:t>Suivi du nourrisson et l’enfant</a:t>
            </a:r>
          </a:p>
          <a:p>
            <a:pPr algn="l"/>
            <a:r>
              <a:rPr lang="fr-FR" sz="3600" b="1" i="1" dirty="0">
                <a:latin typeface="Times New Roman" panose="02020603050405020304" pitchFamily="18" charset="0"/>
                <a:ea typeface="Times New Roman" panose="02020603050405020304" pitchFamily="18" charset="0"/>
              </a:rPr>
              <a:t>                    - </a:t>
            </a:r>
            <a:r>
              <a:rPr lang="fr-FR" sz="3200" b="1" i="1" dirty="0">
                <a:latin typeface="Times New Roman" panose="02020603050405020304" pitchFamily="18" charset="0"/>
                <a:ea typeface="Times New Roman" panose="02020603050405020304" pitchFamily="18" charset="0"/>
              </a:rPr>
              <a:t>c</a:t>
            </a:r>
            <a:r>
              <a:rPr lang="fr-FR" sz="3200" b="1" i="1" dirty="0">
                <a:effectLst/>
                <a:latin typeface="Times New Roman" panose="02020603050405020304" pitchFamily="18" charset="0"/>
                <a:ea typeface="Times New Roman" panose="02020603050405020304" pitchFamily="18" charset="0"/>
              </a:rPr>
              <a:t>ourbe de croissance « Chemin de la santé »</a:t>
            </a:r>
            <a:endParaRPr lang="fr-FR" sz="3200" dirty="0">
              <a:latin typeface="Times New Roman" panose="02020603050405020304" pitchFamily="18" charset="0"/>
              <a:ea typeface="Times New Roman" panose="02020603050405020304" pitchFamily="18" charset="0"/>
            </a:endParaRPr>
          </a:p>
          <a:p>
            <a:pPr algn="l"/>
            <a:r>
              <a:rPr lang="fr-FR" sz="3200" b="1" i="1" dirty="0">
                <a:effectLst/>
                <a:latin typeface="Times New Roman" panose="02020603050405020304" pitchFamily="18" charset="0"/>
                <a:ea typeface="Times New Roman" panose="02020603050405020304" pitchFamily="18" charset="0"/>
              </a:rPr>
              <a:t>                    - </a:t>
            </a:r>
            <a:r>
              <a:rPr lang="fr-FR" sz="3200" b="1" i="1" dirty="0">
                <a:latin typeface="Times New Roman" panose="02020603050405020304" pitchFamily="18" charset="0"/>
                <a:ea typeface="Times New Roman" panose="02020603050405020304" pitchFamily="18" charset="0"/>
              </a:rPr>
              <a:t>d</a:t>
            </a:r>
            <a:r>
              <a:rPr lang="fr-FR" sz="3200" b="1" i="1" dirty="0">
                <a:effectLst/>
                <a:latin typeface="Times New Roman" panose="02020603050405020304" pitchFamily="18" charset="0"/>
                <a:ea typeface="Times New Roman" panose="02020603050405020304" pitchFamily="18" charset="0"/>
              </a:rPr>
              <a:t>éveloppement psychomoteur</a:t>
            </a:r>
          </a:p>
          <a:p>
            <a:pPr algn="l"/>
            <a:r>
              <a:rPr lang="fr-FR" sz="3200" b="1" i="1" dirty="0">
                <a:effectLst/>
                <a:latin typeface="Times New Roman" panose="02020603050405020304" pitchFamily="18" charset="0"/>
                <a:ea typeface="Times New Roman" panose="02020603050405020304" pitchFamily="18" charset="0"/>
              </a:rPr>
              <a:t>                   - Maladies et hospitalisations</a:t>
            </a:r>
            <a:endParaRPr lang="fr-FR" sz="3200" dirty="0">
              <a:effectLst/>
              <a:latin typeface="Times New Roman" panose="02020603050405020304" pitchFamily="18" charset="0"/>
              <a:ea typeface="Times New Roman" panose="02020603050405020304" pitchFamily="18" charset="0"/>
            </a:endParaRPr>
          </a:p>
          <a:p>
            <a:pPr algn="l"/>
            <a:endParaRPr lang="fr-FR" sz="3200" dirty="0"/>
          </a:p>
        </p:txBody>
      </p:sp>
      <p:sp>
        <p:nvSpPr>
          <p:cNvPr id="4" name="Titre 1">
            <a:extLst>
              <a:ext uri="{FF2B5EF4-FFF2-40B4-BE49-F238E27FC236}">
                <a16:creationId xmlns:a16="http://schemas.microsoft.com/office/drawing/2014/main" id="{0B7078D9-387F-AC12-0B92-FA900B9C9B2F}"/>
              </a:ext>
            </a:extLst>
          </p:cNvPr>
          <p:cNvSpPr>
            <a:spLocks noGrp="1"/>
          </p:cNvSpPr>
          <p:nvPr>
            <p:ph type="ctrTitle"/>
          </p:nvPr>
        </p:nvSpPr>
        <p:spPr>
          <a:xfrm>
            <a:off x="996043" y="153688"/>
            <a:ext cx="9704613" cy="1348540"/>
          </a:xfrm>
          <a:solidFill>
            <a:schemeClr val="accent6">
              <a:lumMod val="20000"/>
              <a:lumOff val="80000"/>
            </a:schemeClr>
          </a:solidFill>
        </p:spPr>
        <p:txBody>
          <a:bodyPr>
            <a:normAutofit fontScale="90000"/>
          </a:bodyPr>
          <a:lstStyle/>
          <a:p>
            <a:r>
              <a:rPr lang="fr-FR" sz="4000" b="1" dirty="0">
                <a:effectLst/>
                <a:latin typeface="Times New Roman" panose="02020603050405020304" pitchFamily="18" charset="0"/>
                <a:ea typeface="Times New Roman" panose="02020603050405020304" pitchFamily="18" charset="0"/>
              </a:rPr>
              <a:t>III.INTERPRETATION DES INFORMATIONS DU CARNET DE SANTE-MERE ENFANT 1/2</a:t>
            </a:r>
            <a:endParaRPr lang="fr-FR" sz="4000" dirty="0"/>
          </a:p>
        </p:txBody>
      </p:sp>
    </p:spTree>
    <p:extLst>
      <p:ext uri="{BB962C8B-B14F-4D97-AF65-F5344CB8AC3E}">
        <p14:creationId xmlns:p14="http://schemas.microsoft.com/office/powerpoint/2010/main" val="556061841"/>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31F0FF7-6753-F364-07F5-A956C066927C}"/>
              </a:ext>
            </a:extLst>
          </p:cNvPr>
          <p:cNvSpPr>
            <a:spLocks noGrp="1"/>
          </p:cNvSpPr>
          <p:nvPr>
            <p:ph type="ctrTitle"/>
          </p:nvPr>
        </p:nvSpPr>
        <p:spPr>
          <a:xfrm>
            <a:off x="211666" y="1016000"/>
            <a:ext cx="11768667" cy="774170"/>
          </a:xfrm>
        </p:spPr>
        <p:txBody>
          <a:bodyPr>
            <a:normAutofit fontScale="90000"/>
          </a:bodyPr>
          <a:lstStyle/>
          <a:p>
            <a:pPr algn="l"/>
            <a:r>
              <a:rPr lang="fr-FR" sz="5400" b="1" dirty="0">
                <a:solidFill>
                  <a:srgbClr val="FF0000"/>
                </a:solidFill>
                <a:effectLst/>
                <a:latin typeface="Times New Roman" panose="02020603050405020304" pitchFamily="18" charset="0"/>
                <a:ea typeface="Calibri" panose="020F0502020204030204" pitchFamily="34" charset="0"/>
              </a:rPr>
              <a:t>III Besoins</a:t>
            </a:r>
            <a:r>
              <a:rPr lang="fr-FR" sz="6000" b="1" dirty="0">
                <a:solidFill>
                  <a:srgbClr val="FF0000"/>
                </a:solidFill>
                <a:effectLst/>
                <a:latin typeface="Times New Roman" panose="02020603050405020304" pitchFamily="18" charset="0"/>
                <a:ea typeface="Calibri" panose="020F0502020204030204" pitchFamily="34" charset="0"/>
              </a:rPr>
              <a:t> chez l’enfant de 2ans à11ans </a:t>
            </a:r>
            <a:endParaRPr lang="fr-FR" dirty="0"/>
          </a:p>
        </p:txBody>
      </p:sp>
      <p:sp>
        <p:nvSpPr>
          <p:cNvPr id="3" name="Sous-titre 2">
            <a:extLst>
              <a:ext uri="{FF2B5EF4-FFF2-40B4-BE49-F238E27FC236}">
                <a16:creationId xmlns:a16="http://schemas.microsoft.com/office/drawing/2014/main" id="{03C05D18-DD33-3077-3803-54505D260580}"/>
              </a:ext>
            </a:extLst>
          </p:cNvPr>
          <p:cNvSpPr>
            <a:spLocks noGrp="1"/>
          </p:cNvSpPr>
          <p:nvPr>
            <p:ph type="subTitle" idx="1"/>
          </p:nvPr>
        </p:nvSpPr>
        <p:spPr>
          <a:xfrm>
            <a:off x="626533" y="1981199"/>
            <a:ext cx="11091334" cy="4148667"/>
          </a:xfrm>
        </p:spPr>
        <p:txBody>
          <a:bodyPr>
            <a:normAutofit lnSpcReduction="10000"/>
          </a:bodyPr>
          <a:lstStyle/>
          <a:p>
            <a:pPr marL="342900" lvl="0" indent="-342900" algn="l">
              <a:spcAft>
                <a:spcPts val="800"/>
              </a:spcAft>
              <a:buFont typeface="Wingdings" panose="05000000000000000000" pitchFamily="2" charset="2"/>
              <a:buChar char=""/>
            </a:pPr>
            <a:r>
              <a:rPr lang="fr-FR" sz="5400" b="1" dirty="0">
                <a:solidFill>
                  <a:srgbClr val="00B0F0"/>
                </a:solidFill>
                <a:effectLst/>
                <a:latin typeface="Times New Roman" panose="02020603050405020304" pitchFamily="18" charset="0"/>
                <a:ea typeface="Calibri" panose="020F0502020204030204" pitchFamily="34" charset="0"/>
              </a:rPr>
              <a:t>Hygiène corporelle :</a:t>
            </a:r>
            <a:endParaRPr lang="fr-FR" sz="5400" dirty="0">
              <a:solidFill>
                <a:srgbClr val="00B0F0"/>
              </a:solidFill>
              <a:effectLst/>
              <a:latin typeface="Times New Roman" panose="02020603050405020304" pitchFamily="18" charset="0"/>
              <a:ea typeface="Times New Roman" panose="02020603050405020304" pitchFamily="18" charset="0"/>
            </a:endParaRPr>
          </a:p>
          <a:p>
            <a:pPr marL="342900" lvl="0" indent="-342900" algn="l">
              <a:spcAft>
                <a:spcPts val="800"/>
              </a:spcAft>
              <a:buFont typeface="Wingdings" panose="05000000000000000000" pitchFamily="2" charset="2"/>
              <a:buChar char=""/>
            </a:pPr>
            <a:r>
              <a:rPr lang="fr-FR" sz="4800" dirty="0">
                <a:effectLst/>
                <a:latin typeface="Times New Roman" panose="02020603050405020304" pitchFamily="18" charset="0"/>
                <a:ea typeface="Calibri" panose="020F0502020204030204" pitchFamily="34" charset="0"/>
              </a:rPr>
              <a:t>Période d’apprentissage où l’enfant apprend au fur et à mesure à faire sa toilette, son bain ou à se doucher ; </a:t>
            </a:r>
            <a:endParaRPr lang="fr-FR" sz="4800" dirty="0">
              <a:effectLst/>
              <a:latin typeface="Times New Roman" panose="02020603050405020304" pitchFamily="18" charset="0"/>
              <a:ea typeface="Times New Roman" panose="02020603050405020304" pitchFamily="18" charset="0"/>
            </a:endParaRPr>
          </a:p>
          <a:p>
            <a:pPr marL="342900" lvl="0" indent="-342900" algn="l">
              <a:spcAft>
                <a:spcPts val="800"/>
              </a:spcAft>
              <a:buFont typeface="Wingdings" panose="05000000000000000000" pitchFamily="2" charset="2"/>
              <a:buChar char=""/>
            </a:pPr>
            <a:r>
              <a:rPr lang="fr-FR" sz="4800" dirty="0">
                <a:effectLst/>
                <a:latin typeface="Times New Roman" panose="02020603050405020304" pitchFamily="18" charset="0"/>
                <a:ea typeface="Calibri" panose="020F0502020204030204" pitchFamily="34" charset="0"/>
              </a:rPr>
              <a:t>Moment de détente ou l’enfant peut jouer ;</a:t>
            </a:r>
            <a:endParaRPr lang="fr-FR" sz="4800" dirty="0">
              <a:effectLst/>
              <a:latin typeface="Times New Roman" panose="02020603050405020304" pitchFamily="18" charset="0"/>
              <a:ea typeface="Times New Roman" panose="02020603050405020304" pitchFamily="18" charset="0"/>
            </a:endParaRPr>
          </a:p>
          <a:p>
            <a:r>
              <a:rPr lang="fr-FR" sz="1800" b="1" dirty="0">
                <a:effectLst/>
                <a:latin typeface="Times New Roman" panose="02020603050405020304" pitchFamily="18" charset="0"/>
                <a:ea typeface="Calibri" panose="020F0502020204030204" pitchFamily="34" charset="0"/>
              </a:rPr>
              <a:t> </a:t>
            </a:r>
            <a:endParaRPr lang="fr-FR" sz="1800" dirty="0">
              <a:effectLst/>
              <a:latin typeface="Times New Roman" panose="02020603050405020304" pitchFamily="18" charset="0"/>
              <a:ea typeface="Times New Roman" panose="02020603050405020304" pitchFamily="18" charset="0"/>
            </a:endParaRPr>
          </a:p>
          <a:p>
            <a:endParaRPr lang="fr-FR" dirty="0"/>
          </a:p>
        </p:txBody>
      </p:sp>
    </p:spTree>
    <p:extLst>
      <p:ext uri="{BB962C8B-B14F-4D97-AF65-F5344CB8AC3E}">
        <p14:creationId xmlns:p14="http://schemas.microsoft.com/office/powerpoint/2010/main" val="667525538"/>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5249C7A-264A-62B4-B29E-266BDF8752BB}"/>
              </a:ext>
            </a:extLst>
          </p:cNvPr>
          <p:cNvSpPr>
            <a:spLocks noGrp="1"/>
          </p:cNvSpPr>
          <p:nvPr>
            <p:ph type="ctrTitle"/>
          </p:nvPr>
        </p:nvSpPr>
        <p:spPr>
          <a:xfrm>
            <a:off x="143933" y="1015999"/>
            <a:ext cx="11904134" cy="922867"/>
          </a:xfrm>
        </p:spPr>
        <p:txBody>
          <a:bodyPr>
            <a:noAutofit/>
          </a:bodyPr>
          <a:lstStyle/>
          <a:p>
            <a:pPr algn="l"/>
            <a:r>
              <a:rPr lang="fr-FR" sz="5400" b="1" dirty="0" err="1">
                <a:solidFill>
                  <a:srgbClr val="FF0000"/>
                </a:solidFill>
                <a:effectLst/>
                <a:latin typeface="Times New Roman" panose="02020603050405020304" pitchFamily="18" charset="0"/>
                <a:ea typeface="Calibri" panose="020F0502020204030204" pitchFamily="34" charset="0"/>
              </a:rPr>
              <a:t>IIIBesoins</a:t>
            </a:r>
            <a:r>
              <a:rPr lang="fr-FR" sz="5400" b="1" dirty="0">
                <a:solidFill>
                  <a:srgbClr val="FF0000"/>
                </a:solidFill>
                <a:effectLst/>
                <a:latin typeface="Times New Roman" panose="02020603050405020304" pitchFamily="18" charset="0"/>
                <a:ea typeface="Calibri" panose="020F0502020204030204" pitchFamily="34" charset="0"/>
              </a:rPr>
              <a:t> chez l’enfant de 2ans à11ans </a:t>
            </a:r>
            <a:endParaRPr lang="fr-FR" sz="5400" dirty="0"/>
          </a:p>
        </p:txBody>
      </p:sp>
      <p:sp>
        <p:nvSpPr>
          <p:cNvPr id="3" name="Sous-titre 2">
            <a:extLst>
              <a:ext uri="{FF2B5EF4-FFF2-40B4-BE49-F238E27FC236}">
                <a16:creationId xmlns:a16="http://schemas.microsoft.com/office/drawing/2014/main" id="{8EAC26D6-F569-5A8E-98A6-763FDD4E6CF9}"/>
              </a:ext>
            </a:extLst>
          </p:cNvPr>
          <p:cNvSpPr>
            <a:spLocks noGrp="1"/>
          </p:cNvSpPr>
          <p:nvPr>
            <p:ph type="subTitle" idx="1"/>
          </p:nvPr>
        </p:nvSpPr>
        <p:spPr>
          <a:xfrm>
            <a:off x="372532" y="2065867"/>
            <a:ext cx="11497735" cy="4114800"/>
          </a:xfrm>
        </p:spPr>
        <p:txBody>
          <a:bodyPr>
            <a:normAutofit/>
          </a:bodyPr>
          <a:lstStyle/>
          <a:p>
            <a:pPr marL="342900" lvl="0" indent="-342900" algn="l">
              <a:spcAft>
                <a:spcPts val="800"/>
              </a:spcAft>
              <a:buFont typeface="Wingdings" panose="05000000000000000000" pitchFamily="2" charset="2"/>
              <a:buChar char=""/>
            </a:pPr>
            <a:r>
              <a:rPr lang="fr-FR" sz="5400" b="1" dirty="0">
                <a:solidFill>
                  <a:srgbClr val="00B0F0"/>
                </a:solidFill>
                <a:effectLst/>
                <a:latin typeface="Times New Roman" panose="02020603050405020304" pitchFamily="18" charset="0"/>
                <a:ea typeface="Calibri" panose="020F0502020204030204" pitchFamily="34" charset="0"/>
              </a:rPr>
              <a:t>Environnement : </a:t>
            </a:r>
            <a:endParaRPr lang="fr-FR" sz="5400" dirty="0">
              <a:solidFill>
                <a:srgbClr val="00B0F0"/>
              </a:solidFill>
              <a:effectLst/>
              <a:latin typeface="Times New Roman" panose="02020603050405020304" pitchFamily="18" charset="0"/>
              <a:ea typeface="Times New Roman" panose="02020603050405020304" pitchFamily="18" charset="0"/>
            </a:endParaRPr>
          </a:p>
          <a:p>
            <a:pPr marL="342900" lvl="0" indent="-342900" algn="l">
              <a:spcAft>
                <a:spcPts val="800"/>
              </a:spcAft>
              <a:buFont typeface="Wingdings" panose="05000000000000000000" pitchFamily="2" charset="2"/>
              <a:buChar char=""/>
            </a:pPr>
            <a:r>
              <a:rPr lang="fr-FR" sz="4800" dirty="0">
                <a:effectLst/>
                <a:latin typeface="Times New Roman" panose="02020603050405020304" pitchFamily="18" charset="0"/>
                <a:ea typeface="Calibri" panose="020F0502020204030204" pitchFamily="34" charset="0"/>
              </a:rPr>
              <a:t>Varie selon son milieu familial, social…</a:t>
            </a:r>
            <a:endParaRPr lang="fr-FR" sz="4800" dirty="0">
              <a:effectLst/>
              <a:latin typeface="Times New Roman" panose="02020603050405020304" pitchFamily="18" charset="0"/>
              <a:ea typeface="Times New Roman" panose="02020603050405020304" pitchFamily="18" charset="0"/>
            </a:endParaRPr>
          </a:p>
          <a:p>
            <a:pPr marL="342900" lvl="0" indent="-342900" algn="l">
              <a:spcAft>
                <a:spcPts val="800"/>
              </a:spcAft>
              <a:buFont typeface="Wingdings" panose="05000000000000000000" pitchFamily="2" charset="2"/>
              <a:buChar char=""/>
            </a:pPr>
            <a:r>
              <a:rPr lang="fr-FR" sz="4800" dirty="0">
                <a:effectLst/>
                <a:latin typeface="Times New Roman" panose="02020603050405020304" pitchFamily="18" charset="0"/>
                <a:ea typeface="Calibri" panose="020F0502020204030204" pitchFamily="34" charset="0"/>
              </a:rPr>
              <a:t>Besoin d’un endroit calme, diversifié, bien entouré </a:t>
            </a:r>
            <a:r>
              <a:rPr lang="fr-FR" sz="1800" dirty="0">
                <a:effectLst/>
                <a:latin typeface="Times New Roman" panose="02020603050405020304" pitchFamily="18" charset="0"/>
                <a:ea typeface="Calibri" panose="020F0502020204030204" pitchFamily="34" charset="0"/>
              </a:rPr>
              <a:t>;</a:t>
            </a:r>
            <a:endParaRPr lang="fr-FR" sz="1800" dirty="0">
              <a:effectLst/>
              <a:latin typeface="Times New Roman" panose="02020603050405020304" pitchFamily="18" charset="0"/>
              <a:ea typeface="Times New Roman" panose="02020603050405020304" pitchFamily="18" charset="0"/>
            </a:endParaRPr>
          </a:p>
          <a:p>
            <a:endParaRPr lang="fr-FR" dirty="0"/>
          </a:p>
        </p:txBody>
      </p:sp>
    </p:spTree>
    <p:extLst>
      <p:ext uri="{BB962C8B-B14F-4D97-AF65-F5344CB8AC3E}">
        <p14:creationId xmlns:p14="http://schemas.microsoft.com/office/powerpoint/2010/main" val="2602693605"/>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F157B7C-66F0-41EE-F073-D3806A8D8C9A}"/>
              </a:ext>
            </a:extLst>
          </p:cNvPr>
          <p:cNvSpPr>
            <a:spLocks noGrp="1"/>
          </p:cNvSpPr>
          <p:nvPr>
            <p:ph type="ctrTitle"/>
          </p:nvPr>
        </p:nvSpPr>
        <p:spPr>
          <a:xfrm>
            <a:off x="1270000" y="285485"/>
            <a:ext cx="8144933" cy="749830"/>
          </a:xfrm>
        </p:spPr>
        <p:txBody>
          <a:bodyPr>
            <a:noAutofit/>
          </a:bodyPr>
          <a:lstStyle/>
          <a:p>
            <a:r>
              <a:rPr lang="fr-FR" b="1" dirty="0">
                <a:solidFill>
                  <a:srgbClr val="FF0000"/>
                </a:solidFill>
                <a:effectLst/>
                <a:latin typeface="Times New Roman" panose="02020603050405020304" pitchFamily="18" charset="0"/>
                <a:ea typeface="Calibri" panose="020F0502020204030204" pitchFamily="34" charset="0"/>
              </a:rPr>
              <a:t>Chez l’adolescent </a:t>
            </a:r>
            <a:endParaRPr lang="fr-FR" dirty="0">
              <a:solidFill>
                <a:srgbClr val="FF0000"/>
              </a:solidFill>
            </a:endParaRPr>
          </a:p>
        </p:txBody>
      </p:sp>
      <p:sp>
        <p:nvSpPr>
          <p:cNvPr id="3" name="Sous-titre 2">
            <a:extLst>
              <a:ext uri="{FF2B5EF4-FFF2-40B4-BE49-F238E27FC236}">
                <a16:creationId xmlns:a16="http://schemas.microsoft.com/office/drawing/2014/main" id="{DCF465C4-B378-01F7-182E-A6C3431F2F54}"/>
              </a:ext>
            </a:extLst>
          </p:cNvPr>
          <p:cNvSpPr>
            <a:spLocks noGrp="1"/>
          </p:cNvSpPr>
          <p:nvPr>
            <p:ph type="subTitle" idx="1"/>
          </p:nvPr>
        </p:nvSpPr>
        <p:spPr>
          <a:xfrm>
            <a:off x="186267" y="1035315"/>
            <a:ext cx="11768665" cy="5162285"/>
          </a:xfrm>
        </p:spPr>
        <p:txBody>
          <a:bodyPr>
            <a:noAutofit/>
          </a:bodyPr>
          <a:lstStyle/>
          <a:p>
            <a:pPr marL="342900" lvl="0" indent="-342900" algn="l">
              <a:spcAft>
                <a:spcPts val="800"/>
              </a:spcAft>
              <a:buFont typeface="Wingdings" panose="05000000000000000000" pitchFamily="2" charset="2"/>
              <a:buChar char=""/>
            </a:pPr>
            <a:r>
              <a:rPr lang="fr-FR" sz="5400" b="1" dirty="0">
                <a:solidFill>
                  <a:srgbClr val="00B0F0"/>
                </a:solidFill>
                <a:effectLst/>
                <a:latin typeface="Times New Roman" panose="02020603050405020304" pitchFamily="18" charset="0"/>
                <a:ea typeface="Calibri" panose="020F0502020204030204" pitchFamily="34" charset="0"/>
              </a:rPr>
              <a:t>Besoin alimentaire :</a:t>
            </a:r>
            <a:endParaRPr lang="fr-FR" sz="5400" dirty="0">
              <a:solidFill>
                <a:srgbClr val="00B0F0"/>
              </a:solidFill>
              <a:effectLst/>
              <a:latin typeface="Times New Roman" panose="02020603050405020304" pitchFamily="18" charset="0"/>
              <a:ea typeface="Times New Roman" panose="02020603050405020304" pitchFamily="18" charset="0"/>
            </a:endParaRPr>
          </a:p>
          <a:p>
            <a:pPr marL="742950" lvl="1" indent="-285750" algn="l">
              <a:spcAft>
                <a:spcPts val="800"/>
              </a:spcAft>
              <a:buFont typeface="Wingdings" panose="05000000000000000000" pitchFamily="2" charset="2"/>
              <a:buChar char=""/>
            </a:pPr>
            <a:r>
              <a:rPr lang="fr-FR" sz="4400" dirty="0">
                <a:effectLst/>
                <a:latin typeface="Times New Roman" panose="02020603050405020304" pitchFamily="18" charset="0"/>
                <a:ea typeface="Calibri" panose="020F0502020204030204" pitchFamily="34" charset="0"/>
              </a:rPr>
              <a:t>La base de l’alimentation de l’adolescent est à peu près la même que celle de l’enfant. Mais avec de grandes proportions ;</a:t>
            </a:r>
            <a:endParaRPr lang="fr-FR" sz="4400" dirty="0">
              <a:effectLst/>
              <a:latin typeface="Times New Roman" panose="02020603050405020304" pitchFamily="18" charset="0"/>
              <a:ea typeface="Times New Roman" panose="02020603050405020304" pitchFamily="18" charset="0"/>
            </a:endParaRPr>
          </a:p>
          <a:p>
            <a:pPr marL="742950" lvl="1" indent="-285750" algn="l">
              <a:spcAft>
                <a:spcPts val="800"/>
              </a:spcAft>
              <a:buFont typeface="Wingdings" panose="05000000000000000000" pitchFamily="2" charset="2"/>
              <a:buChar char=""/>
            </a:pPr>
            <a:r>
              <a:rPr lang="fr-FR" sz="4400" dirty="0">
                <a:effectLst/>
                <a:latin typeface="Times New Roman" panose="02020603050405020304" pitchFamily="18" charset="0"/>
                <a:ea typeface="Calibri" panose="020F0502020204030204" pitchFamily="34" charset="0"/>
              </a:rPr>
              <a:t>Besoins énergétiques sont différents :</a:t>
            </a:r>
            <a:endParaRPr lang="fr-FR" sz="4400" dirty="0">
              <a:effectLst/>
              <a:latin typeface="Times New Roman" panose="02020603050405020304" pitchFamily="18" charset="0"/>
              <a:ea typeface="Times New Roman" panose="02020603050405020304" pitchFamily="18" charset="0"/>
            </a:endParaRPr>
          </a:p>
          <a:p>
            <a:pPr marL="1143000" lvl="2" indent="-228600" algn="l">
              <a:spcAft>
                <a:spcPts val="800"/>
              </a:spcAft>
              <a:buFont typeface="Wingdings" panose="05000000000000000000" pitchFamily="2" charset="2"/>
              <a:buChar char=""/>
            </a:pPr>
            <a:r>
              <a:rPr lang="fr-FR" sz="4400" dirty="0">
                <a:effectLst/>
                <a:latin typeface="Times New Roman" panose="02020603050405020304" pitchFamily="18" charset="0"/>
                <a:ea typeface="Calibri" panose="020F0502020204030204" pitchFamily="34" charset="0"/>
              </a:rPr>
              <a:t>Filles : 2.400 kcal/jour ;</a:t>
            </a:r>
            <a:endParaRPr lang="fr-FR" sz="4400" dirty="0">
              <a:effectLst/>
              <a:latin typeface="Times New Roman" panose="02020603050405020304" pitchFamily="18" charset="0"/>
              <a:ea typeface="Times New Roman" panose="02020603050405020304" pitchFamily="18" charset="0"/>
            </a:endParaRPr>
          </a:p>
          <a:p>
            <a:pPr marL="1143000" lvl="2" indent="-228600" algn="l">
              <a:spcAft>
                <a:spcPts val="800"/>
              </a:spcAft>
              <a:buFont typeface="Wingdings" panose="05000000000000000000" pitchFamily="2" charset="2"/>
              <a:buChar char=""/>
            </a:pPr>
            <a:r>
              <a:rPr lang="fr-FR" sz="4400" dirty="0">
                <a:effectLst/>
                <a:latin typeface="Times New Roman" panose="02020603050405020304" pitchFamily="18" charset="0"/>
                <a:ea typeface="Calibri" panose="020F0502020204030204" pitchFamily="34" charset="0"/>
              </a:rPr>
              <a:t>Garçon : 2.900 kcal/jour ; </a:t>
            </a:r>
            <a:endParaRPr lang="fr-FR" sz="4400" dirty="0">
              <a:effectLst/>
              <a:latin typeface="Times New Roman" panose="02020603050405020304" pitchFamily="18" charset="0"/>
              <a:ea typeface="Times New Roman" panose="02020603050405020304" pitchFamily="18" charset="0"/>
            </a:endParaRPr>
          </a:p>
          <a:p>
            <a:pPr marL="742950" lvl="1" indent="-285750" algn="l">
              <a:spcAft>
                <a:spcPts val="800"/>
              </a:spcAft>
              <a:buFont typeface="Wingdings" panose="05000000000000000000" pitchFamily="2" charset="2"/>
              <a:buChar char=""/>
            </a:pPr>
            <a:endParaRPr lang="fr-FR" sz="3600" dirty="0"/>
          </a:p>
        </p:txBody>
      </p:sp>
    </p:spTree>
    <p:extLst>
      <p:ext uri="{BB962C8B-B14F-4D97-AF65-F5344CB8AC3E}">
        <p14:creationId xmlns:p14="http://schemas.microsoft.com/office/powerpoint/2010/main" val="767521365"/>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BF9E415-690E-1B33-AB81-82E9853480D1}"/>
              </a:ext>
            </a:extLst>
          </p:cNvPr>
          <p:cNvSpPr>
            <a:spLocks noGrp="1"/>
          </p:cNvSpPr>
          <p:nvPr>
            <p:ph type="ctrTitle"/>
          </p:nvPr>
        </p:nvSpPr>
        <p:spPr>
          <a:xfrm>
            <a:off x="812800" y="1185333"/>
            <a:ext cx="10651067" cy="4368799"/>
          </a:xfrm>
        </p:spPr>
        <p:txBody>
          <a:bodyPr>
            <a:noAutofit/>
          </a:bodyPr>
          <a:lstStyle/>
          <a:p>
            <a:pPr marL="742950" lvl="1" indent="-285750">
              <a:spcAft>
                <a:spcPts val="800"/>
              </a:spcAft>
            </a:pPr>
            <a:r>
              <a:rPr lang="fr-FR" sz="4400" dirty="0">
                <a:solidFill>
                  <a:srgbClr val="FF0000"/>
                </a:solidFill>
                <a:effectLst/>
                <a:latin typeface="Times New Roman" panose="02020603050405020304" pitchFamily="18" charset="0"/>
                <a:ea typeface="Calibri" panose="020F0502020204030204" pitchFamily="34" charset="0"/>
              </a:rPr>
              <a:t>Suite</a:t>
            </a:r>
            <a:br>
              <a:rPr lang="fr-FR" sz="4400" dirty="0">
                <a:effectLst/>
                <a:latin typeface="Times New Roman" panose="02020603050405020304" pitchFamily="18" charset="0"/>
                <a:ea typeface="Calibri" panose="020F0502020204030204" pitchFamily="34" charset="0"/>
              </a:rPr>
            </a:br>
            <a:r>
              <a:rPr lang="fr-FR" sz="4400" dirty="0">
                <a:effectLst/>
                <a:latin typeface="Times New Roman" panose="02020603050405020304" pitchFamily="18" charset="0"/>
                <a:ea typeface="Calibri" panose="020F0502020204030204" pitchFamily="34" charset="0"/>
              </a:rPr>
              <a:t>Reparti comme suit ;</a:t>
            </a:r>
            <a:br>
              <a:rPr lang="fr-FR" sz="4400" dirty="0">
                <a:effectLst/>
                <a:latin typeface="Times New Roman" panose="02020603050405020304" pitchFamily="18" charset="0"/>
                <a:ea typeface="Times New Roman" panose="02020603050405020304" pitchFamily="18" charset="0"/>
              </a:rPr>
            </a:br>
            <a:r>
              <a:rPr lang="fr-FR" sz="4400" dirty="0">
                <a:effectLst/>
                <a:latin typeface="Times New Roman" panose="02020603050405020304" pitchFamily="18" charset="0"/>
                <a:ea typeface="Calibri" panose="020F0502020204030204" pitchFamily="34" charset="0"/>
              </a:rPr>
              <a:t>Petit déjeuner : 25% ;</a:t>
            </a:r>
            <a:br>
              <a:rPr lang="fr-FR" sz="4400" dirty="0">
                <a:effectLst/>
                <a:latin typeface="Times New Roman" panose="02020603050405020304" pitchFamily="18" charset="0"/>
                <a:ea typeface="Times New Roman" panose="02020603050405020304" pitchFamily="18" charset="0"/>
              </a:rPr>
            </a:br>
            <a:r>
              <a:rPr lang="fr-FR" sz="4400" dirty="0">
                <a:effectLst/>
                <a:latin typeface="Times New Roman" panose="02020603050405020304" pitchFamily="18" charset="0"/>
                <a:ea typeface="Calibri" panose="020F0502020204030204" pitchFamily="34" charset="0"/>
              </a:rPr>
              <a:t>Déjeuner : 35% ;</a:t>
            </a:r>
            <a:br>
              <a:rPr lang="fr-FR" sz="4400" dirty="0">
                <a:effectLst/>
                <a:latin typeface="Times New Roman" panose="02020603050405020304" pitchFamily="18" charset="0"/>
                <a:ea typeface="Times New Roman" panose="02020603050405020304" pitchFamily="18" charset="0"/>
              </a:rPr>
            </a:br>
            <a:r>
              <a:rPr lang="fr-FR" sz="4400" dirty="0">
                <a:effectLst/>
                <a:latin typeface="Times New Roman" panose="02020603050405020304" pitchFamily="18" charset="0"/>
                <a:ea typeface="Calibri" panose="020F0502020204030204" pitchFamily="34" charset="0"/>
              </a:rPr>
              <a:t>Goûter : 10% ;</a:t>
            </a:r>
            <a:br>
              <a:rPr lang="fr-FR" sz="4400" dirty="0">
                <a:effectLst/>
                <a:latin typeface="Times New Roman" panose="02020603050405020304" pitchFamily="18" charset="0"/>
                <a:ea typeface="Times New Roman" panose="02020603050405020304" pitchFamily="18" charset="0"/>
              </a:rPr>
            </a:br>
            <a:r>
              <a:rPr lang="fr-FR" sz="4400" dirty="0">
                <a:effectLst/>
                <a:latin typeface="Times New Roman" panose="02020603050405020304" pitchFamily="18" charset="0"/>
                <a:ea typeface="Calibri" panose="020F0502020204030204" pitchFamily="34" charset="0"/>
              </a:rPr>
              <a:t>Diner : 30% </a:t>
            </a:r>
            <a:endParaRPr lang="fr-FR" sz="4400" dirty="0"/>
          </a:p>
        </p:txBody>
      </p:sp>
    </p:spTree>
    <p:extLst>
      <p:ext uri="{BB962C8B-B14F-4D97-AF65-F5344CB8AC3E}">
        <p14:creationId xmlns:p14="http://schemas.microsoft.com/office/powerpoint/2010/main" val="254417436"/>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BDCAA39-C42E-54B6-7D6C-43012A2C5980}"/>
              </a:ext>
            </a:extLst>
          </p:cNvPr>
          <p:cNvSpPr>
            <a:spLocks noGrp="1"/>
          </p:cNvSpPr>
          <p:nvPr>
            <p:ph type="ctrTitle"/>
          </p:nvPr>
        </p:nvSpPr>
        <p:spPr>
          <a:xfrm>
            <a:off x="1168400" y="0"/>
            <a:ext cx="8991600" cy="885296"/>
          </a:xfrm>
        </p:spPr>
        <p:txBody>
          <a:bodyPr>
            <a:noAutofit/>
          </a:bodyPr>
          <a:lstStyle/>
          <a:p>
            <a:r>
              <a:rPr lang="fr-FR" b="1" dirty="0">
                <a:solidFill>
                  <a:srgbClr val="FF0000"/>
                </a:solidFill>
                <a:effectLst/>
                <a:latin typeface="Times New Roman" panose="02020603050405020304" pitchFamily="18" charset="0"/>
                <a:ea typeface="Calibri" panose="020F0502020204030204" pitchFamily="34" charset="0"/>
              </a:rPr>
              <a:t>Chez l’adolescent </a:t>
            </a:r>
            <a:endParaRPr lang="fr-FR" dirty="0"/>
          </a:p>
        </p:txBody>
      </p:sp>
      <p:sp>
        <p:nvSpPr>
          <p:cNvPr id="3" name="Sous-titre 2">
            <a:extLst>
              <a:ext uri="{FF2B5EF4-FFF2-40B4-BE49-F238E27FC236}">
                <a16:creationId xmlns:a16="http://schemas.microsoft.com/office/drawing/2014/main" id="{5E7DE2CC-B4C0-D45C-7F37-8DA3067FC8C9}"/>
              </a:ext>
            </a:extLst>
          </p:cNvPr>
          <p:cNvSpPr>
            <a:spLocks noGrp="1"/>
          </p:cNvSpPr>
          <p:nvPr>
            <p:ph type="subTitle" idx="1"/>
          </p:nvPr>
        </p:nvSpPr>
        <p:spPr>
          <a:xfrm>
            <a:off x="812799" y="931333"/>
            <a:ext cx="11192933" cy="5452533"/>
          </a:xfrm>
        </p:spPr>
        <p:txBody>
          <a:bodyPr>
            <a:normAutofit lnSpcReduction="10000"/>
          </a:bodyPr>
          <a:lstStyle/>
          <a:p>
            <a:pPr marL="342900" lvl="0" indent="-342900" algn="l">
              <a:spcAft>
                <a:spcPts val="800"/>
              </a:spcAft>
              <a:buFont typeface="Wingdings" panose="05000000000000000000" pitchFamily="2" charset="2"/>
              <a:buChar char=""/>
            </a:pPr>
            <a:r>
              <a:rPr lang="fr-FR" sz="5400" b="1" dirty="0">
                <a:solidFill>
                  <a:srgbClr val="00B0F0"/>
                </a:solidFill>
                <a:effectLst/>
                <a:latin typeface="Times New Roman" panose="02020603050405020304" pitchFamily="18" charset="0"/>
                <a:ea typeface="Calibri" panose="020F0502020204030204" pitchFamily="34" charset="0"/>
              </a:rPr>
              <a:t>Sommeil :</a:t>
            </a:r>
            <a:endParaRPr lang="fr-FR" sz="5400" dirty="0">
              <a:solidFill>
                <a:srgbClr val="00B0F0"/>
              </a:solidFill>
              <a:effectLst/>
              <a:latin typeface="Times New Roman" panose="02020603050405020304" pitchFamily="18" charset="0"/>
              <a:ea typeface="Times New Roman" panose="02020603050405020304" pitchFamily="18" charset="0"/>
            </a:endParaRPr>
          </a:p>
          <a:p>
            <a:pPr marL="342900" lvl="0" indent="-342900" algn="l">
              <a:spcAft>
                <a:spcPts val="800"/>
              </a:spcAft>
              <a:buFont typeface="Wingdings" panose="05000000000000000000" pitchFamily="2" charset="2"/>
              <a:buChar char=""/>
            </a:pPr>
            <a:r>
              <a:rPr lang="fr-FR" sz="4800" dirty="0">
                <a:effectLst/>
                <a:latin typeface="Times New Roman" panose="02020603050405020304" pitchFamily="18" charset="0"/>
                <a:ea typeface="Calibri" panose="020F0502020204030204" pitchFamily="34" charset="0"/>
              </a:rPr>
              <a:t>Chez l’adolescent, les besoins en sommeil sont au minimum de :</a:t>
            </a:r>
            <a:endParaRPr lang="fr-FR" sz="4800" dirty="0">
              <a:effectLst/>
              <a:latin typeface="Times New Roman" panose="02020603050405020304" pitchFamily="18" charset="0"/>
              <a:ea typeface="Times New Roman" panose="02020603050405020304" pitchFamily="18" charset="0"/>
            </a:endParaRPr>
          </a:p>
          <a:p>
            <a:pPr marL="742950" lvl="1" indent="-285750" algn="l">
              <a:spcAft>
                <a:spcPts val="800"/>
              </a:spcAft>
              <a:buFont typeface="Wingdings" panose="05000000000000000000" pitchFamily="2" charset="2"/>
              <a:buChar char=""/>
            </a:pPr>
            <a:r>
              <a:rPr lang="fr-FR" sz="4800" dirty="0">
                <a:effectLst/>
                <a:latin typeface="Times New Roman" panose="02020603050405020304" pitchFamily="18" charset="0"/>
                <a:ea typeface="Calibri" panose="020F0502020204030204" pitchFamily="34" charset="0"/>
              </a:rPr>
              <a:t>8 heures à 9 heures/9 heures 30 minutes par nuit ;</a:t>
            </a:r>
            <a:endParaRPr lang="fr-FR" sz="4800" dirty="0">
              <a:effectLst/>
              <a:latin typeface="Times New Roman" panose="02020603050405020304" pitchFamily="18" charset="0"/>
              <a:ea typeface="Times New Roman" panose="02020603050405020304" pitchFamily="18" charset="0"/>
            </a:endParaRPr>
          </a:p>
          <a:p>
            <a:pPr marL="342900" lvl="0" indent="-342900" algn="l">
              <a:spcAft>
                <a:spcPts val="800"/>
              </a:spcAft>
              <a:buFont typeface="Wingdings" panose="05000000000000000000" pitchFamily="2" charset="2"/>
              <a:buChar char=""/>
            </a:pPr>
            <a:r>
              <a:rPr lang="fr-FR" sz="4800" dirty="0">
                <a:effectLst/>
                <a:latin typeface="Times New Roman" panose="02020603050405020304" pitchFamily="18" charset="0"/>
                <a:ea typeface="Calibri" panose="020F0502020204030204" pitchFamily="34" charset="0"/>
              </a:rPr>
              <a:t>L’adolescent doit forger les bonnes habitudes dont l’hygiène du sommeil ;</a:t>
            </a:r>
            <a:endParaRPr lang="fr-FR" sz="4800" dirty="0">
              <a:effectLst/>
              <a:latin typeface="Times New Roman" panose="02020603050405020304" pitchFamily="18" charset="0"/>
              <a:ea typeface="Times New Roman" panose="02020603050405020304" pitchFamily="18" charset="0"/>
            </a:endParaRPr>
          </a:p>
          <a:p>
            <a:endParaRPr lang="fr-FR" dirty="0"/>
          </a:p>
        </p:txBody>
      </p:sp>
    </p:spTree>
    <p:extLst>
      <p:ext uri="{BB962C8B-B14F-4D97-AF65-F5344CB8AC3E}">
        <p14:creationId xmlns:p14="http://schemas.microsoft.com/office/powerpoint/2010/main" val="30727025"/>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9D195A5-0FBC-93E8-9C05-C180EE70F63D}"/>
              </a:ext>
            </a:extLst>
          </p:cNvPr>
          <p:cNvSpPr>
            <a:spLocks noGrp="1"/>
          </p:cNvSpPr>
          <p:nvPr>
            <p:ph type="ctrTitle"/>
          </p:nvPr>
        </p:nvSpPr>
        <p:spPr>
          <a:xfrm>
            <a:off x="778933" y="169334"/>
            <a:ext cx="10955866" cy="6096000"/>
          </a:xfrm>
        </p:spPr>
        <p:txBody>
          <a:bodyPr>
            <a:noAutofit/>
          </a:bodyPr>
          <a:lstStyle/>
          <a:p>
            <a:pPr marL="342900" lvl="0" indent="-342900" algn="l">
              <a:lnSpc>
                <a:spcPct val="100000"/>
              </a:lnSpc>
              <a:spcAft>
                <a:spcPts val="800"/>
              </a:spcAft>
            </a:pPr>
            <a:r>
              <a:rPr lang="fr-FR" sz="4400" dirty="0">
                <a:solidFill>
                  <a:srgbClr val="FF0000"/>
                </a:solidFill>
                <a:effectLst/>
                <a:latin typeface="Times New Roman" panose="02020603050405020304" pitchFamily="18" charset="0"/>
                <a:ea typeface="Calibri" panose="020F0502020204030204" pitchFamily="34" charset="0"/>
              </a:rPr>
              <a:t>Suite</a:t>
            </a:r>
            <a:br>
              <a:rPr lang="fr-FR" sz="4400" dirty="0">
                <a:effectLst/>
                <a:latin typeface="Times New Roman" panose="02020603050405020304" pitchFamily="18" charset="0"/>
                <a:ea typeface="Calibri" panose="020F0502020204030204" pitchFamily="34" charset="0"/>
              </a:rPr>
            </a:br>
            <a:r>
              <a:rPr lang="fr-FR" sz="4400" dirty="0">
                <a:effectLst/>
                <a:latin typeface="Times New Roman" panose="02020603050405020304" pitchFamily="18" charset="0"/>
                <a:ea typeface="Calibri" panose="020F0502020204030204" pitchFamily="34" charset="0"/>
              </a:rPr>
              <a:t>Problématique : </a:t>
            </a:r>
            <a:br>
              <a:rPr lang="fr-FR" sz="4400" dirty="0">
                <a:effectLst/>
                <a:latin typeface="Times New Roman" panose="02020603050405020304" pitchFamily="18" charset="0"/>
                <a:ea typeface="Times New Roman" panose="02020603050405020304" pitchFamily="18" charset="0"/>
              </a:rPr>
            </a:br>
            <a:r>
              <a:rPr lang="fr-FR" sz="4400" dirty="0">
                <a:effectLst/>
                <a:latin typeface="Times New Roman" panose="02020603050405020304" pitchFamily="18" charset="0"/>
                <a:ea typeface="Calibri" panose="020F0502020204030204" pitchFamily="34" charset="0"/>
              </a:rPr>
              <a:t>Lors de l’adolescence, les jeunes explorent leurs limites (les soirées passées à veiller font partie des expériences rituelles ;</a:t>
            </a:r>
            <a:br>
              <a:rPr lang="fr-FR" sz="4400" dirty="0">
                <a:effectLst/>
                <a:latin typeface="Times New Roman" panose="02020603050405020304" pitchFamily="18" charset="0"/>
                <a:ea typeface="Times New Roman" panose="02020603050405020304" pitchFamily="18" charset="0"/>
              </a:rPr>
            </a:br>
            <a:r>
              <a:rPr lang="fr-FR" sz="4400" dirty="0">
                <a:effectLst/>
                <a:latin typeface="Times New Roman" panose="02020603050405020304" pitchFamily="18" charset="0"/>
                <a:ea typeface="Calibri" panose="020F0502020204030204" pitchFamily="34" charset="0"/>
              </a:rPr>
              <a:t>Si elles sont répétées trop souvent, cela entraine des dettes de sommeil qui influent négativement sur l’état général de l’adolescent et sur sa vie (scolaire, activité sportive) ;   </a:t>
            </a:r>
            <a:endParaRPr lang="fr-FR" sz="4400" dirty="0"/>
          </a:p>
        </p:txBody>
      </p:sp>
    </p:spTree>
    <p:extLst>
      <p:ext uri="{BB962C8B-B14F-4D97-AF65-F5344CB8AC3E}">
        <p14:creationId xmlns:p14="http://schemas.microsoft.com/office/powerpoint/2010/main" val="1998397413"/>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9D43797-0F3F-00AF-FEED-AFDB5705A34C}"/>
              </a:ext>
            </a:extLst>
          </p:cNvPr>
          <p:cNvSpPr>
            <a:spLocks noGrp="1"/>
          </p:cNvSpPr>
          <p:nvPr>
            <p:ph type="ctrTitle"/>
          </p:nvPr>
        </p:nvSpPr>
        <p:spPr>
          <a:xfrm>
            <a:off x="1066800" y="39951"/>
            <a:ext cx="9736667" cy="969962"/>
          </a:xfrm>
        </p:spPr>
        <p:txBody>
          <a:bodyPr>
            <a:noAutofit/>
          </a:bodyPr>
          <a:lstStyle/>
          <a:p>
            <a:r>
              <a:rPr lang="fr-FR" sz="7200" b="1" dirty="0">
                <a:solidFill>
                  <a:srgbClr val="FF0000"/>
                </a:solidFill>
                <a:effectLst/>
                <a:latin typeface="Times New Roman" panose="02020603050405020304" pitchFamily="18" charset="0"/>
                <a:ea typeface="Calibri" panose="020F0502020204030204" pitchFamily="34" charset="0"/>
              </a:rPr>
              <a:t>Chez l’adolescent</a:t>
            </a:r>
            <a:endParaRPr lang="fr-FR" sz="7200" dirty="0"/>
          </a:p>
        </p:txBody>
      </p:sp>
      <p:sp>
        <p:nvSpPr>
          <p:cNvPr id="3" name="Sous-titre 2">
            <a:extLst>
              <a:ext uri="{FF2B5EF4-FFF2-40B4-BE49-F238E27FC236}">
                <a16:creationId xmlns:a16="http://schemas.microsoft.com/office/drawing/2014/main" id="{E725104D-8DA7-55EA-3B61-CD247CF7C465}"/>
              </a:ext>
            </a:extLst>
          </p:cNvPr>
          <p:cNvSpPr>
            <a:spLocks noGrp="1"/>
          </p:cNvSpPr>
          <p:nvPr>
            <p:ph type="subTitle" idx="1"/>
          </p:nvPr>
        </p:nvSpPr>
        <p:spPr>
          <a:xfrm>
            <a:off x="220133" y="1009913"/>
            <a:ext cx="11633201" cy="5187687"/>
          </a:xfrm>
        </p:spPr>
        <p:txBody>
          <a:bodyPr>
            <a:normAutofit fontScale="25000" lnSpcReduction="20000"/>
          </a:bodyPr>
          <a:lstStyle/>
          <a:p>
            <a:pPr marL="342900" lvl="0" indent="-342900" algn="l">
              <a:spcAft>
                <a:spcPts val="800"/>
              </a:spcAft>
              <a:buFont typeface="Wingdings" panose="05000000000000000000" pitchFamily="2" charset="2"/>
              <a:buChar char=""/>
            </a:pPr>
            <a:r>
              <a:rPr lang="fr-FR" sz="19200" b="1" dirty="0">
                <a:solidFill>
                  <a:srgbClr val="00B0F0"/>
                </a:solidFill>
                <a:effectLst/>
                <a:latin typeface="Times New Roman" panose="02020603050405020304" pitchFamily="18" charset="0"/>
                <a:ea typeface="Calibri" panose="020F0502020204030204" pitchFamily="34" charset="0"/>
              </a:rPr>
              <a:t>Activité physique :</a:t>
            </a:r>
            <a:endParaRPr lang="fr-FR" sz="19200" dirty="0">
              <a:solidFill>
                <a:srgbClr val="00B0F0"/>
              </a:solidFill>
              <a:effectLst/>
              <a:latin typeface="Times New Roman" panose="02020603050405020304" pitchFamily="18" charset="0"/>
              <a:ea typeface="Times New Roman" panose="02020603050405020304" pitchFamily="18" charset="0"/>
            </a:endParaRPr>
          </a:p>
          <a:p>
            <a:pPr marL="342900" lvl="0" indent="-342900" algn="l">
              <a:spcAft>
                <a:spcPts val="800"/>
              </a:spcAft>
              <a:buFont typeface="Wingdings" panose="05000000000000000000" pitchFamily="2" charset="2"/>
              <a:buChar char=""/>
            </a:pPr>
            <a:r>
              <a:rPr lang="fr-FR" sz="14400" dirty="0">
                <a:effectLst/>
                <a:latin typeface="Times New Roman" panose="02020603050405020304" pitchFamily="18" charset="0"/>
                <a:ea typeface="Calibri" panose="020F0502020204030204" pitchFamily="34" charset="0"/>
              </a:rPr>
              <a:t>Important de pratiquer au moins 30 minutes de marche par jour et 2 à 3 heures de sport par semaine (minimum);</a:t>
            </a:r>
            <a:endParaRPr lang="fr-FR" sz="14400" dirty="0">
              <a:effectLst/>
              <a:latin typeface="Times New Roman" panose="02020603050405020304" pitchFamily="18" charset="0"/>
              <a:ea typeface="Times New Roman" panose="02020603050405020304" pitchFamily="18" charset="0"/>
            </a:endParaRPr>
          </a:p>
          <a:p>
            <a:pPr marL="342900" lvl="0" indent="-342900" algn="l">
              <a:spcAft>
                <a:spcPts val="800"/>
              </a:spcAft>
              <a:buFont typeface="Wingdings" panose="05000000000000000000" pitchFamily="2" charset="2"/>
              <a:buChar char=""/>
            </a:pPr>
            <a:r>
              <a:rPr lang="fr-FR" sz="14400" dirty="0">
                <a:effectLst/>
                <a:latin typeface="Times New Roman" panose="02020603050405020304" pitchFamily="18" charset="0"/>
                <a:ea typeface="Calibri" panose="020F0502020204030204" pitchFamily="34" charset="0"/>
              </a:rPr>
              <a:t>Malheureusement, les adolescents ne bougent pas assez, surtout les jeunes filles : ils ont une activité physique insuffisante ;</a:t>
            </a:r>
            <a:endParaRPr lang="fr-FR" sz="14400" dirty="0">
              <a:effectLst/>
              <a:latin typeface="Times New Roman" panose="02020603050405020304" pitchFamily="18" charset="0"/>
              <a:ea typeface="Times New Roman" panose="02020603050405020304" pitchFamily="18" charset="0"/>
            </a:endParaRPr>
          </a:p>
          <a:p>
            <a:pPr marL="342900" lvl="0" indent="-342900" algn="l">
              <a:spcAft>
                <a:spcPts val="800"/>
              </a:spcAft>
              <a:buFont typeface="Wingdings" panose="05000000000000000000" pitchFamily="2" charset="2"/>
              <a:buChar char=""/>
            </a:pPr>
            <a:r>
              <a:rPr lang="fr-FR" sz="14400" dirty="0">
                <a:effectLst/>
                <a:latin typeface="Times New Roman" panose="02020603050405020304" pitchFamily="18" charset="0"/>
                <a:ea typeface="Calibri" panose="020F0502020204030204" pitchFamily="34" charset="0"/>
              </a:rPr>
              <a:t>Moins d’un adolescent sur deux (43,2%) fait suffisamment de sport pour en tirer un bénéfice pour la santé ;</a:t>
            </a:r>
            <a:endParaRPr lang="fr-FR" sz="14400" dirty="0">
              <a:effectLst/>
              <a:latin typeface="Times New Roman" panose="02020603050405020304" pitchFamily="18" charset="0"/>
              <a:ea typeface="Times New Roman" panose="02020603050405020304" pitchFamily="18" charset="0"/>
            </a:endParaRPr>
          </a:p>
          <a:p>
            <a:pPr marL="342900" lvl="0" indent="-342900" algn="l">
              <a:spcAft>
                <a:spcPts val="800"/>
              </a:spcAft>
              <a:buFont typeface="Wingdings" panose="05000000000000000000" pitchFamily="2" charset="2"/>
              <a:buChar char=""/>
            </a:pPr>
            <a:r>
              <a:rPr lang="fr-FR" sz="14400" dirty="0">
                <a:effectLst/>
                <a:latin typeface="Times New Roman" panose="02020603050405020304" pitchFamily="18" charset="0"/>
                <a:ea typeface="Calibri" panose="020F0502020204030204" pitchFamily="34" charset="0"/>
              </a:rPr>
              <a:t>Un adolescent sur cinq ne fait pas de sport du tout ;</a:t>
            </a:r>
            <a:endParaRPr lang="fr-FR" sz="14400" dirty="0">
              <a:effectLst/>
              <a:latin typeface="Times New Roman" panose="02020603050405020304" pitchFamily="18" charset="0"/>
              <a:ea typeface="Times New Roman" panose="02020603050405020304" pitchFamily="18" charset="0"/>
            </a:endParaRPr>
          </a:p>
          <a:p>
            <a:pPr lvl="0" algn="l">
              <a:spcAft>
                <a:spcPts val="800"/>
              </a:spcAft>
            </a:pPr>
            <a:endParaRPr lang="fr-FR" sz="14400" dirty="0">
              <a:effectLst/>
              <a:latin typeface="Times New Roman" panose="02020603050405020304" pitchFamily="18" charset="0"/>
              <a:ea typeface="Times New Roman" panose="02020603050405020304" pitchFamily="18" charset="0"/>
            </a:endParaRPr>
          </a:p>
          <a:p>
            <a:pPr algn="l"/>
            <a:r>
              <a:rPr lang="fr-FR" sz="6500" b="1" dirty="0">
                <a:effectLst/>
                <a:latin typeface="Times New Roman" panose="02020603050405020304" pitchFamily="18" charset="0"/>
                <a:ea typeface="Calibri" panose="020F0502020204030204" pitchFamily="34" charset="0"/>
              </a:rPr>
              <a:t> </a:t>
            </a:r>
            <a:endParaRPr lang="fr-FR" sz="6500" dirty="0">
              <a:effectLst/>
              <a:latin typeface="Times New Roman" panose="02020603050405020304" pitchFamily="18" charset="0"/>
              <a:ea typeface="Times New Roman" panose="02020603050405020304" pitchFamily="18" charset="0"/>
            </a:endParaRPr>
          </a:p>
          <a:p>
            <a:endParaRPr lang="fr-FR" dirty="0"/>
          </a:p>
        </p:txBody>
      </p:sp>
    </p:spTree>
    <p:extLst>
      <p:ext uri="{BB962C8B-B14F-4D97-AF65-F5344CB8AC3E}">
        <p14:creationId xmlns:p14="http://schemas.microsoft.com/office/powerpoint/2010/main" val="986962956"/>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7A000F8-5C5B-0E7A-CF33-0EFFFA7B3463}"/>
              </a:ext>
            </a:extLst>
          </p:cNvPr>
          <p:cNvSpPr>
            <a:spLocks noGrp="1"/>
          </p:cNvSpPr>
          <p:nvPr>
            <p:ph type="ctrTitle"/>
          </p:nvPr>
        </p:nvSpPr>
        <p:spPr>
          <a:xfrm>
            <a:off x="524933" y="423333"/>
            <a:ext cx="11497733" cy="5791200"/>
          </a:xfrm>
        </p:spPr>
        <p:txBody>
          <a:bodyPr>
            <a:normAutofit/>
          </a:bodyPr>
          <a:lstStyle/>
          <a:p>
            <a:pPr marL="342900" lvl="0" indent="-342900" algn="l">
              <a:lnSpc>
                <a:spcPct val="100000"/>
              </a:lnSpc>
              <a:spcAft>
                <a:spcPts val="800"/>
              </a:spcAft>
            </a:pPr>
            <a:r>
              <a:rPr lang="fr-FR" sz="4400" dirty="0">
                <a:solidFill>
                  <a:srgbClr val="FF0000"/>
                </a:solidFill>
                <a:effectLst/>
                <a:latin typeface="Times New Roman" panose="02020603050405020304" pitchFamily="18" charset="0"/>
                <a:ea typeface="Calibri" panose="020F0502020204030204" pitchFamily="34" charset="0"/>
              </a:rPr>
              <a:t>Suite</a:t>
            </a:r>
            <a:br>
              <a:rPr lang="fr-FR" sz="4400" dirty="0">
                <a:effectLst/>
                <a:latin typeface="Times New Roman" panose="02020603050405020304" pitchFamily="18" charset="0"/>
                <a:ea typeface="Calibri" panose="020F0502020204030204" pitchFamily="34" charset="0"/>
              </a:rPr>
            </a:br>
            <a:r>
              <a:rPr lang="fr-FR" sz="4400" dirty="0">
                <a:effectLst/>
                <a:latin typeface="Times New Roman" panose="02020603050405020304" pitchFamily="18" charset="0"/>
                <a:ea typeface="Calibri" panose="020F0502020204030204" pitchFamily="34" charset="0"/>
              </a:rPr>
              <a:t>Recommandations quotidiennes sont : 2 à 4 heures par semaine : de 12 à 18 ans ;</a:t>
            </a:r>
            <a:br>
              <a:rPr lang="fr-FR" sz="4400" dirty="0">
                <a:effectLst/>
                <a:latin typeface="Times New Roman" panose="02020603050405020304" pitchFamily="18" charset="0"/>
                <a:ea typeface="Times New Roman" panose="02020603050405020304" pitchFamily="18" charset="0"/>
              </a:rPr>
            </a:br>
            <a:r>
              <a:rPr lang="fr-FR" sz="4400" dirty="0">
                <a:effectLst/>
                <a:latin typeface="Times New Roman" panose="02020603050405020304" pitchFamily="18" charset="0"/>
                <a:ea typeface="Calibri" panose="020F0502020204030204" pitchFamily="34" charset="0"/>
              </a:rPr>
              <a:t>Bienfaits de l’activité sportive : </a:t>
            </a:r>
            <a:br>
              <a:rPr lang="fr-FR" sz="4400" dirty="0">
                <a:effectLst/>
                <a:latin typeface="Times New Roman" panose="02020603050405020304" pitchFamily="18" charset="0"/>
                <a:ea typeface="Times New Roman" panose="02020603050405020304" pitchFamily="18" charset="0"/>
              </a:rPr>
            </a:br>
            <a:r>
              <a:rPr lang="fr-FR" sz="4400" dirty="0">
                <a:effectLst/>
                <a:latin typeface="Times New Roman" panose="02020603050405020304" pitchFamily="18" charset="0"/>
                <a:ea typeface="Calibri" panose="020F0502020204030204" pitchFamily="34" charset="0"/>
              </a:rPr>
              <a:t>Fait baisser l’obésité ;</a:t>
            </a:r>
            <a:br>
              <a:rPr lang="fr-FR" sz="4400" dirty="0">
                <a:effectLst/>
                <a:latin typeface="Times New Roman" panose="02020603050405020304" pitchFamily="18" charset="0"/>
                <a:ea typeface="Times New Roman" panose="02020603050405020304" pitchFamily="18" charset="0"/>
              </a:rPr>
            </a:br>
            <a:r>
              <a:rPr lang="fr-FR" sz="4400" dirty="0">
                <a:effectLst/>
                <a:latin typeface="Times New Roman" panose="02020603050405020304" pitchFamily="18" charset="0"/>
                <a:ea typeface="Calibri" panose="020F0502020204030204" pitchFamily="34" charset="0"/>
              </a:rPr>
              <a:t>Aide à la prévention des pathologies chroniques : cancers, maladies cardiovasculaires </a:t>
            </a:r>
            <a:endParaRPr lang="fr-FR" sz="4000" dirty="0"/>
          </a:p>
        </p:txBody>
      </p:sp>
    </p:spTree>
    <p:extLst>
      <p:ext uri="{BB962C8B-B14F-4D97-AF65-F5344CB8AC3E}">
        <p14:creationId xmlns:p14="http://schemas.microsoft.com/office/powerpoint/2010/main" val="1837647125"/>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396749F-DFD3-9E35-B65F-8596FBB4844E}"/>
              </a:ext>
            </a:extLst>
          </p:cNvPr>
          <p:cNvSpPr>
            <a:spLocks noGrp="1"/>
          </p:cNvSpPr>
          <p:nvPr>
            <p:ph type="ctrTitle"/>
          </p:nvPr>
        </p:nvSpPr>
        <p:spPr>
          <a:xfrm>
            <a:off x="1100667" y="0"/>
            <a:ext cx="9855200" cy="1037696"/>
          </a:xfrm>
        </p:spPr>
        <p:txBody>
          <a:bodyPr>
            <a:noAutofit/>
          </a:bodyPr>
          <a:lstStyle/>
          <a:p>
            <a:r>
              <a:rPr lang="fr-FR" sz="7200" b="1" dirty="0">
                <a:solidFill>
                  <a:srgbClr val="FF0000"/>
                </a:solidFill>
                <a:effectLst/>
                <a:latin typeface="Times New Roman" panose="02020603050405020304" pitchFamily="18" charset="0"/>
                <a:ea typeface="Calibri" panose="020F0502020204030204" pitchFamily="34" charset="0"/>
              </a:rPr>
              <a:t>Chez l’adolescent</a:t>
            </a:r>
            <a:endParaRPr lang="fr-FR" sz="7200" dirty="0"/>
          </a:p>
        </p:txBody>
      </p:sp>
      <p:sp>
        <p:nvSpPr>
          <p:cNvPr id="3" name="Sous-titre 2">
            <a:extLst>
              <a:ext uri="{FF2B5EF4-FFF2-40B4-BE49-F238E27FC236}">
                <a16:creationId xmlns:a16="http://schemas.microsoft.com/office/drawing/2014/main" id="{F875E1B0-68FF-B511-EE19-10B33588EBD9}"/>
              </a:ext>
            </a:extLst>
          </p:cNvPr>
          <p:cNvSpPr>
            <a:spLocks noGrp="1"/>
          </p:cNvSpPr>
          <p:nvPr>
            <p:ph type="subTitle" idx="1"/>
          </p:nvPr>
        </p:nvSpPr>
        <p:spPr>
          <a:xfrm>
            <a:off x="169333" y="1388533"/>
            <a:ext cx="11768667" cy="4792133"/>
          </a:xfrm>
        </p:spPr>
        <p:txBody>
          <a:bodyPr>
            <a:normAutofit fontScale="92500" lnSpcReduction="10000"/>
          </a:bodyPr>
          <a:lstStyle/>
          <a:p>
            <a:pPr marL="342900" lvl="0" indent="-342900" algn="l">
              <a:spcAft>
                <a:spcPts val="800"/>
              </a:spcAft>
              <a:buFont typeface="Wingdings" panose="05000000000000000000" pitchFamily="2" charset="2"/>
              <a:buChar char=""/>
            </a:pPr>
            <a:r>
              <a:rPr lang="fr-FR" sz="4000" b="1" dirty="0">
                <a:solidFill>
                  <a:srgbClr val="00B0F0"/>
                </a:solidFill>
                <a:effectLst/>
                <a:latin typeface="Times New Roman" panose="02020603050405020304" pitchFamily="18" charset="0"/>
                <a:ea typeface="Calibri" panose="020F0502020204030204" pitchFamily="34" charset="0"/>
              </a:rPr>
              <a:t>Activité intellectuelle = 1/3 de la journée de l’adolescent </a:t>
            </a:r>
            <a:endParaRPr lang="fr-FR" sz="3600" dirty="0">
              <a:solidFill>
                <a:srgbClr val="00B0F0"/>
              </a:solidFill>
              <a:effectLst/>
              <a:latin typeface="Times New Roman" panose="02020603050405020304" pitchFamily="18" charset="0"/>
              <a:ea typeface="Times New Roman" panose="02020603050405020304" pitchFamily="18" charset="0"/>
            </a:endParaRPr>
          </a:p>
          <a:p>
            <a:pPr marL="342900" lvl="0" indent="-342900" algn="l">
              <a:lnSpc>
                <a:spcPct val="110000"/>
              </a:lnSpc>
              <a:spcAft>
                <a:spcPts val="800"/>
              </a:spcAft>
              <a:buFont typeface="Wingdings" panose="05000000000000000000" pitchFamily="2" charset="2"/>
              <a:buChar char=""/>
            </a:pPr>
            <a:r>
              <a:rPr lang="fr-FR" sz="3900" dirty="0">
                <a:effectLst/>
                <a:latin typeface="Times New Roman" panose="02020603050405020304" pitchFamily="18" charset="0"/>
                <a:ea typeface="Calibri" panose="020F0502020204030204" pitchFamily="34" charset="0"/>
              </a:rPr>
              <a:t>Au collège : Temps scolaire chez l’adolescent est de 7 heures par jour en moyenne ;</a:t>
            </a:r>
            <a:endParaRPr lang="fr-FR" sz="3900" dirty="0">
              <a:effectLst/>
              <a:latin typeface="Times New Roman" panose="02020603050405020304" pitchFamily="18" charset="0"/>
              <a:ea typeface="Times New Roman" panose="02020603050405020304" pitchFamily="18" charset="0"/>
            </a:endParaRPr>
          </a:p>
          <a:p>
            <a:pPr marL="342900" lvl="0" indent="-342900" algn="l">
              <a:lnSpc>
                <a:spcPct val="110000"/>
              </a:lnSpc>
              <a:spcAft>
                <a:spcPts val="800"/>
              </a:spcAft>
              <a:buFont typeface="Wingdings" panose="05000000000000000000" pitchFamily="2" charset="2"/>
              <a:buChar char=""/>
            </a:pPr>
            <a:r>
              <a:rPr lang="fr-FR" sz="3900" dirty="0">
                <a:effectLst/>
                <a:latin typeface="Times New Roman" panose="02020603050405020304" pitchFamily="18" charset="0"/>
                <a:ea typeface="Calibri" panose="020F0502020204030204" pitchFamily="34" charset="0"/>
              </a:rPr>
              <a:t>Au lycée : Temps scolaire chez l’adolescent est de 8 heures par jour en moyenne</a:t>
            </a:r>
            <a:endParaRPr lang="fr-FR" sz="3900" dirty="0">
              <a:effectLst/>
              <a:latin typeface="Times New Roman" panose="02020603050405020304" pitchFamily="18" charset="0"/>
              <a:ea typeface="Times New Roman" panose="02020603050405020304" pitchFamily="18" charset="0"/>
            </a:endParaRPr>
          </a:p>
          <a:p>
            <a:pPr marL="342900" lvl="0" indent="-342900" algn="l">
              <a:lnSpc>
                <a:spcPct val="110000"/>
              </a:lnSpc>
              <a:spcAft>
                <a:spcPts val="800"/>
              </a:spcAft>
              <a:buFont typeface="Wingdings" panose="05000000000000000000" pitchFamily="2" charset="2"/>
              <a:buChar char=""/>
            </a:pPr>
            <a:r>
              <a:rPr lang="fr-FR" sz="3900" dirty="0">
                <a:effectLst/>
                <a:latin typeface="Times New Roman" panose="02020603050405020304" pitchFamily="18" charset="0"/>
                <a:ea typeface="Calibri" panose="020F0502020204030204" pitchFamily="34" charset="0"/>
              </a:rPr>
              <a:t>Activités extrascolaires et loisirs : prennent 2 à 3 heures par semaine ;</a:t>
            </a:r>
            <a:endParaRPr lang="fr-FR" sz="3900" dirty="0">
              <a:effectLst/>
              <a:latin typeface="Times New Roman" panose="02020603050405020304" pitchFamily="18" charset="0"/>
              <a:ea typeface="Times New Roman" panose="02020603050405020304" pitchFamily="18" charset="0"/>
            </a:endParaRPr>
          </a:p>
          <a:p>
            <a:endParaRPr lang="fr-FR" dirty="0"/>
          </a:p>
        </p:txBody>
      </p:sp>
    </p:spTree>
    <p:extLst>
      <p:ext uri="{BB962C8B-B14F-4D97-AF65-F5344CB8AC3E}">
        <p14:creationId xmlns:p14="http://schemas.microsoft.com/office/powerpoint/2010/main" val="2056635589"/>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FB6A63E-6031-1C63-FC25-DBF6BDAFF37F}"/>
              </a:ext>
            </a:extLst>
          </p:cNvPr>
          <p:cNvSpPr>
            <a:spLocks noGrp="1"/>
          </p:cNvSpPr>
          <p:nvPr>
            <p:ph type="ctrTitle"/>
          </p:nvPr>
        </p:nvSpPr>
        <p:spPr>
          <a:xfrm>
            <a:off x="1286933" y="152400"/>
            <a:ext cx="9956800" cy="1083733"/>
          </a:xfrm>
        </p:spPr>
        <p:txBody>
          <a:bodyPr>
            <a:noAutofit/>
          </a:bodyPr>
          <a:lstStyle/>
          <a:p>
            <a:r>
              <a:rPr lang="fr-FR" sz="8000" b="1" dirty="0">
                <a:solidFill>
                  <a:srgbClr val="FF0000"/>
                </a:solidFill>
                <a:effectLst/>
                <a:latin typeface="Times New Roman" panose="02020603050405020304" pitchFamily="18" charset="0"/>
                <a:ea typeface="Calibri" panose="020F0502020204030204" pitchFamily="34" charset="0"/>
              </a:rPr>
              <a:t>Chez l’adolescent</a:t>
            </a:r>
            <a:endParaRPr lang="fr-FR" sz="8000" dirty="0"/>
          </a:p>
        </p:txBody>
      </p:sp>
      <p:sp>
        <p:nvSpPr>
          <p:cNvPr id="3" name="Sous-titre 2">
            <a:extLst>
              <a:ext uri="{FF2B5EF4-FFF2-40B4-BE49-F238E27FC236}">
                <a16:creationId xmlns:a16="http://schemas.microsoft.com/office/drawing/2014/main" id="{E8891D72-2C3B-D75A-4DB4-C536D640D5F5}"/>
              </a:ext>
            </a:extLst>
          </p:cNvPr>
          <p:cNvSpPr>
            <a:spLocks noGrp="1"/>
          </p:cNvSpPr>
          <p:nvPr>
            <p:ph type="subTitle" idx="1"/>
          </p:nvPr>
        </p:nvSpPr>
        <p:spPr>
          <a:xfrm>
            <a:off x="220133" y="1473199"/>
            <a:ext cx="11785600" cy="5232401"/>
          </a:xfrm>
        </p:spPr>
        <p:txBody>
          <a:bodyPr>
            <a:normAutofit lnSpcReduction="10000"/>
          </a:bodyPr>
          <a:lstStyle/>
          <a:p>
            <a:pPr marL="342900" lvl="0" indent="-342900" algn="l">
              <a:spcAft>
                <a:spcPts val="800"/>
              </a:spcAft>
              <a:buFont typeface="Wingdings" panose="05000000000000000000" pitchFamily="2" charset="2"/>
              <a:buChar char=""/>
            </a:pPr>
            <a:r>
              <a:rPr lang="fr-FR" sz="4000" b="1" dirty="0">
                <a:solidFill>
                  <a:srgbClr val="00B0F0"/>
                </a:solidFill>
                <a:effectLst/>
                <a:latin typeface="Times New Roman" panose="02020603050405020304" pitchFamily="18" charset="0"/>
                <a:ea typeface="Calibri" panose="020F0502020204030204" pitchFamily="34" charset="0"/>
              </a:rPr>
              <a:t>Hygiène corporelle </a:t>
            </a:r>
            <a:r>
              <a:rPr lang="fr-FR" sz="3600" b="1" dirty="0">
                <a:effectLst/>
                <a:latin typeface="Times New Roman" panose="02020603050405020304" pitchFamily="18" charset="0"/>
                <a:ea typeface="Calibri" panose="020F0502020204030204" pitchFamily="34" charset="0"/>
              </a:rPr>
              <a:t>:</a:t>
            </a:r>
            <a:endParaRPr lang="fr-FR" sz="3600" dirty="0">
              <a:effectLst/>
              <a:latin typeface="Times New Roman" panose="02020603050405020304" pitchFamily="18" charset="0"/>
              <a:ea typeface="Times New Roman" panose="02020603050405020304" pitchFamily="18" charset="0"/>
            </a:endParaRPr>
          </a:p>
          <a:p>
            <a:pPr marL="342900" lvl="0" indent="-342900" algn="l">
              <a:spcAft>
                <a:spcPts val="800"/>
              </a:spcAft>
              <a:buFont typeface="Wingdings" panose="05000000000000000000" pitchFamily="2" charset="2"/>
              <a:buChar char=""/>
            </a:pPr>
            <a:r>
              <a:rPr lang="fr-FR" sz="3600" dirty="0">
                <a:effectLst/>
                <a:latin typeface="Times New Roman" panose="02020603050405020304" pitchFamily="18" charset="0"/>
                <a:ea typeface="Calibri" panose="020F0502020204030204" pitchFamily="34" charset="0"/>
              </a:rPr>
              <a:t>En général, ils sont autonomes après l’apprentissage pendant l’enfance ;</a:t>
            </a:r>
            <a:endParaRPr lang="fr-FR" sz="3600" dirty="0">
              <a:effectLst/>
              <a:latin typeface="Times New Roman" panose="02020603050405020304" pitchFamily="18" charset="0"/>
              <a:ea typeface="Times New Roman" panose="02020603050405020304" pitchFamily="18" charset="0"/>
            </a:endParaRPr>
          </a:p>
          <a:p>
            <a:pPr marL="342900" lvl="0" indent="-342900" algn="l">
              <a:spcAft>
                <a:spcPts val="800"/>
              </a:spcAft>
              <a:buFont typeface="Wingdings" panose="05000000000000000000" pitchFamily="2" charset="2"/>
              <a:buChar char=""/>
            </a:pPr>
            <a:r>
              <a:rPr lang="fr-FR" sz="3600" dirty="0">
                <a:effectLst/>
                <a:latin typeface="Times New Roman" panose="02020603050405020304" pitchFamily="18" charset="0"/>
                <a:ea typeface="Calibri" panose="020F0502020204030204" pitchFamily="34" charset="0"/>
              </a:rPr>
              <a:t>L’adolescence est une période de changement physique pendant laquelle l’adolescent apprend à gérer ses odeurs parfois avec difficultés ;</a:t>
            </a:r>
            <a:endParaRPr lang="fr-FR" sz="3600" dirty="0">
              <a:effectLst/>
              <a:latin typeface="Times New Roman" panose="02020603050405020304" pitchFamily="18" charset="0"/>
              <a:ea typeface="Times New Roman" panose="02020603050405020304" pitchFamily="18" charset="0"/>
            </a:endParaRPr>
          </a:p>
          <a:p>
            <a:pPr marL="342900" lvl="0" indent="-342900" algn="l">
              <a:spcAft>
                <a:spcPts val="800"/>
              </a:spcAft>
              <a:buFont typeface="Wingdings" panose="05000000000000000000" pitchFamily="2" charset="2"/>
              <a:buChar char=""/>
            </a:pPr>
            <a:r>
              <a:rPr lang="fr-FR" sz="3600" dirty="0">
                <a:effectLst/>
                <a:latin typeface="Times New Roman" panose="02020603050405020304" pitchFamily="18" charset="0"/>
                <a:ea typeface="Calibri" panose="020F0502020204030204" pitchFamily="34" charset="0"/>
              </a:rPr>
              <a:t>Un corps adulte est une nouveauté pour les adolescents qui doivent accepter tous les changements physiques que cela implique.  </a:t>
            </a:r>
            <a:endParaRPr lang="fr-FR" sz="3600" dirty="0">
              <a:effectLst/>
              <a:latin typeface="Times New Roman" panose="02020603050405020304" pitchFamily="18" charset="0"/>
              <a:ea typeface="Times New Roman" panose="02020603050405020304" pitchFamily="18" charset="0"/>
            </a:endParaRPr>
          </a:p>
          <a:p>
            <a:endParaRPr lang="fr-FR" dirty="0"/>
          </a:p>
        </p:txBody>
      </p:sp>
    </p:spTree>
    <p:extLst>
      <p:ext uri="{BB962C8B-B14F-4D97-AF65-F5344CB8AC3E}">
        <p14:creationId xmlns:p14="http://schemas.microsoft.com/office/powerpoint/2010/main" val="32251838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a:extLst>
              <a:ext uri="{FF2B5EF4-FFF2-40B4-BE49-F238E27FC236}">
                <a16:creationId xmlns:a16="http://schemas.microsoft.com/office/drawing/2014/main" id="{D13548D9-48C9-2436-D2E3-4785FD98642D}"/>
              </a:ext>
            </a:extLst>
          </p:cNvPr>
          <p:cNvSpPr>
            <a:spLocks noGrp="1"/>
          </p:cNvSpPr>
          <p:nvPr>
            <p:ph type="subTitle" idx="1"/>
          </p:nvPr>
        </p:nvSpPr>
        <p:spPr>
          <a:xfrm>
            <a:off x="277587" y="1695203"/>
            <a:ext cx="11817432" cy="5162798"/>
          </a:xfrm>
        </p:spPr>
        <p:txBody>
          <a:bodyPr>
            <a:normAutofit fontScale="32500" lnSpcReduction="20000"/>
          </a:bodyPr>
          <a:lstStyle/>
          <a:p>
            <a:pPr lvl="0" algn="l">
              <a:lnSpc>
                <a:spcPct val="115000"/>
              </a:lnSpc>
            </a:pPr>
            <a:r>
              <a:rPr lang="fr-FR" sz="4400" b="1" dirty="0">
                <a:effectLst/>
                <a:latin typeface="Times New Roman" panose="02020603050405020304" pitchFamily="18" charset="0"/>
                <a:ea typeface="Times New Roman" panose="02020603050405020304" pitchFamily="18" charset="0"/>
              </a:rPr>
              <a:t> </a:t>
            </a:r>
            <a:r>
              <a:rPr lang="fr-FR" sz="11200" b="1" dirty="0">
                <a:effectLst/>
                <a:latin typeface="Times New Roman" panose="02020603050405020304" pitchFamily="18" charset="0"/>
                <a:ea typeface="Times New Roman" panose="02020603050405020304" pitchFamily="18" charset="0"/>
              </a:rPr>
              <a:t>Respect de la confidentialité:</a:t>
            </a:r>
            <a:r>
              <a:rPr lang="fr-FR" sz="11200" b="1" dirty="0">
                <a:latin typeface="Times New Roman" panose="02020603050405020304" pitchFamily="18" charset="0"/>
                <a:ea typeface="Times New Roman" panose="02020603050405020304" pitchFamily="18" charset="0"/>
              </a:rPr>
              <a:t> </a:t>
            </a:r>
            <a:r>
              <a:rPr lang="fr-FR" sz="9600" b="1" dirty="0">
                <a:latin typeface="Times New Roman" panose="02020603050405020304" pitchFamily="18" charset="0"/>
                <a:ea typeface="Times New Roman" panose="02020603050405020304" pitchFamily="18" charset="0"/>
              </a:rPr>
              <a:t>(c</a:t>
            </a:r>
            <a:r>
              <a:rPr lang="fr-FR" sz="9600" dirty="0">
                <a:effectLst/>
                <a:latin typeface="Times New Roman" panose="02020603050405020304" pitchFamily="18" charset="0"/>
                <a:ea typeface="Times New Roman" panose="02020603050405020304" pitchFamily="18" charset="0"/>
              </a:rPr>
              <a:t>oder si nécessaire certaines informations, garder le secret médical), </a:t>
            </a:r>
          </a:p>
          <a:p>
            <a:pPr lvl="0" algn="l">
              <a:lnSpc>
                <a:spcPct val="115000"/>
              </a:lnSpc>
            </a:pPr>
            <a:r>
              <a:rPr lang="fr-FR" sz="11200" b="1" dirty="0">
                <a:effectLst/>
                <a:latin typeface="Times New Roman" panose="02020603050405020304" pitchFamily="18" charset="0"/>
                <a:ea typeface="Times New Roman" panose="02020603050405020304" pitchFamily="18" charset="0"/>
              </a:rPr>
              <a:t>Soins du carnet de la part des praticiens: </a:t>
            </a:r>
            <a:r>
              <a:rPr lang="fr-FR" sz="11200" dirty="0">
                <a:effectLst/>
                <a:latin typeface="Times New Roman" panose="02020603050405020304" pitchFamily="18" charset="0"/>
                <a:ea typeface="Times New Roman" panose="02020603050405020304" pitchFamily="18" charset="0"/>
              </a:rPr>
              <a:t>(</a:t>
            </a:r>
            <a:r>
              <a:rPr lang="fr-FR" sz="8000" dirty="0">
                <a:effectLst/>
                <a:latin typeface="Times New Roman" panose="02020603050405020304" pitchFamily="18" charset="0"/>
                <a:ea typeface="Times New Roman" panose="02020603050405020304" pitchFamily="18" charset="0"/>
              </a:rPr>
              <a:t>écriture lisible, pas de rature, respect des différentes parties)</a:t>
            </a:r>
          </a:p>
          <a:p>
            <a:pPr lvl="0" algn="l">
              <a:lnSpc>
                <a:spcPct val="115000"/>
              </a:lnSpc>
            </a:pPr>
            <a:r>
              <a:rPr lang="fr-FR" sz="11200" b="1" dirty="0">
                <a:effectLst/>
                <a:latin typeface="Times New Roman" panose="02020603050405020304" pitchFamily="18" charset="0"/>
                <a:ea typeface="Times New Roman" panose="02020603050405020304" pitchFamily="18" charset="0"/>
              </a:rPr>
              <a:t> Conseiller les parents sur l’entretien du carnet</a:t>
            </a:r>
            <a:r>
              <a:rPr lang="fr-FR" sz="11200" dirty="0">
                <a:effectLst/>
                <a:latin typeface="Times New Roman" panose="02020603050405020304" pitchFamily="18" charset="0"/>
                <a:ea typeface="Times New Roman" panose="02020603050405020304" pitchFamily="18" charset="0"/>
              </a:rPr>
              <a:t>:(</a:t>
            </a:r>
            <a:r>
              <a:rPr lang="fr-FR" sz="9800" dirty="0">
                <a:effectLst/>
                <a:latin typeface="Times New Roman" panose="02020603050405020304" pitchFamily="18" charset="0"/>
                <a:ea typeface="Times New Roman" panose="02020603050405020304" pitchFamily="18" charset="0"/>
              </a:rPr>
              <a:t>bien protéger le carnet), </a:t>
            </a:r>
            <a:endParaRPr lang="fr-FR" sz="11200" dirty="0">
              <a:effectLst/>
              <a:latin typeface="Times New Roman" panose="02020603050405020304" pitchFamily="18" charset="0"/>
              <a:ea typeface="Times New Roman" panose="02020603050405020304" pitchFamily="18" charset="0"/>
            </a:endParaRPr>
          </a:p>
          <a:p>
            <a:pPr lvl="0" algn="l">
              <a:lnSpc>
                <a:spcPct val="115000"/>
              </a:lnSpc>
            </a:pPr>
            <a:r>
              <a:rPr lang="fr-FR" sz="11200" b="1" dirty="0">
                <a:effectLst/>
                <a:latin typeface="Times New Roman" panose="02020603050405020304" pitchFamily="18" charset="0"/>
                <a:ea typeface="Times New Roman" panose="02020603050405020304" pitchFamily="18" charset="0"/>
              </a:rPr>
              <a:t>Nb : principaux problèmes </a:t>
            </a:r>
            <a:r>
              <a:rPr lang="fr-FR" sz="11200" b="1" dirty="0">
                <a:latin typeface="Times New Roman" panose="02020603050405020304" pitchFamily="18" charset="0"/>
                <a:ea typeface="Times New Roman" panose="02020603050405020304" pitchFamily="18" charset="0"/>
              </a:rPr>
              <a:t>posés</a:t>
            </a:r>
            <a:r>
              <a:rPr lang="fr-FR" sz="11200" dirty="0">
                <a:effectLst/>
                <a:latin typeface="Times New Roman" panose="02020603050405020304" pitchFamily="18" charset="0"/>
                <a:ea typeface="Times New Roman" panose="02020603050405020304" pitchFamily="18" charset="0"/>
              </a:rPr>
              <a:t>: (</a:t>
            </a:r>
            <a:r>
              <a:rPr lang="fr-FR" sz="8000" dirty="0">
                <a:effectLst/>
                <a:latin typeface="Times New Roman" panose="02020603050405020304" pitchFamily="18" charset="0"/>
                <a:ea typeface="Times New Roman" panose="02020603050405020304" pitchFamily="18" charset="0"/>
              </a:rPr>
              <a:t>Carnets de santé mal renseigné, carnet multiples, écriture illisible, , Perte des carnets</a:t>
            </a:r>
            <a:r>
              <a:rPr lang="fr-FR" sz="8000" dirty="0">
                <a:latin typeface="Times New Roman" panose="02020603050405020304" pitchFamily="18" charset="0"/>
                <a:ea typeface="Times New Roman" panose="02020603050405020304" pitchFamily="18" charset="0"/>
              </a:rPr>
              <a:t>)</a:t>
            </a:r>
            <a:r>
              <a:rPr lang="fr-FR" sz="11200" dirty="0">
                <a:effectLst/>
                <a:latin typeface="Times New Roman" panose="02020603050405020304" pitchFamily="18" charset="0"/>
                <a:ea typeface="Times New Roman" panose="02020603050405020304" pitchFamily="18" charset="0"/>
              </a:rPr>
              <a:t>.</a:t>
            </a:r>
            <a:endParaRPr lang="fr-FR" sz="11200" dirty="0"/>
          </a:p>
        </p:txBody>
      </p:sp>
      <p:sp>
        <p:nvSpPr>
          <p:cNvPr id="4" name="Titre 1">
            <a:extLst>
              <a:ext uri="{FF2B5EF4-FFF2-40B4-BE49-F238E27FC236}">
                <a16:creationId xmlns:a16="http://schemas.microsoft.com/office/drawing/2014/main" id="{67C449DF-29C1-B752-665A-EF017D980B5F}"/>
              </a:ext>
            </a:extLst>
          </p:cNvPr>
          <p:cNvSpPr>
            <a:spLocks noGrp="1"/>
          </p:cNvSpPr>
          <p:nvPr>
            <p:ph type="ctrTitle"/>
          </p:nvPr>
        </p:nvSpPr>
        <p:spPr>
          <a:xfrm>
            <a:off x="1038349" y="130628"/>
            <a:ext cx="10115302" cy="1564574"/>
          </a:xfrm>
          <a:solidFill>
            <a:schemeClr val="accent6">
              <a:lumMod val="20000"/>
              <a:lumOff val="80000"/>
            </a:schemeClr>
          </a:solidFill>
        </p:spPr>
        <p:txBody>
          <a:bodyPr>
            <a:noAutofit/>
          </a:bodyPr>
          <a:lstStyle/>
          <a:p>
            <a:pPr marL="228600" algn="l">
              <a:lnSpc>
                <a:spcPct val="115000"/>
              </a:lnSpc>
            </a:pPr>
            <a:r>
              <a:rPr lang="fr-FR" sz="4400" b="1" dirty="0">
                <a:effectLst/>
                <a:latin typeface="Times New Roman" panose="02020603050405020304" pitchFamily="18" charset="0"/>
                <a:ea typeface="Times New Roman" panose="02020603050405020304" pitchFamily="18" charset="0"/>
              </a:rPr>
              <a:t>IV.</a:t>
            </a:r>
            <a:r>
              <a:rPr lang="fr-FR" sz="4000" b="1" dirty="0">
                <a:effectLst/>
                <a:latin typeface="Times New Roman" panose="02020603050405020304" pitchFamily="18" charset="0"/>
                <a:ea typeface="Times New Roman" panose="02020603050405020304" pitchFamily="18" charset="0"/>
              </a:rPr>
              <a:t>PRINCIPES DU REMPLISSAGE DU CARNET DE SANTE MERE- ENFANT</a:t>
            </a:r>
            <a:endParaRPr lang="fr-FR" sz="44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227043180"/>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D8B8AF4-7E1D-4CCD-3433-B6B91EFD8BBE}"/>
              </a:ext>
            </a:extLst>
          </p:cNvPr>
          <p:cNvSpPr>
            <a:spLocks noGrp="1"/>
          </p:cNvSpPr>
          <p:nvPr>
            <p:ph type="ctrTitle"/>
          </p:nvPr>
        </p:nvSpPr>
        <p:spPr>
          <a:xfrm>
            <a:off x="1049868" y="118533"/>
            <a:ext cx="10075332" cy="1020764"/>
          </a:xfrm>
        </p:spPr>
        <p:txBody>
          <a:bodyPr>
            <a:noAutofit/>
          </a:bodyPr>
          <a:lstStyle/>
          <a:p>
            <a:r>
              <a:rPr lang="fr-FR" sz="8000" b="1" dirty="0">
                <a:solidFill>
                  <a:srgbClr val="FF0000"/>
                </a:solidFill>
                <a:effectLst/>
                <a:latin typeface="Times New Roman" panose="02020603050405020304" pitchFamily="18" charset="0"/>
                <a:ea typeface="Calibri" panose="020F0502020204030204" pitchFamily="34" charset="0"/>
              </a:rPr>
              <a:t>Chez l’adolescent</a:t>
            </a:r>
            <a:endParaRPr lang="fr-FR" sz="8000" dirty="0"/>
          </a:p>
        </p:txBody>
      </p:sp>
      <p:sp>
        <p:nvSpPr>
          <p:cNvPr id="3" name="Sous-titre 2">
            <a:extLst>
              <a:ext uri="{FF2B5EF4-FFF2-40B4-BE49-F238E27FC236}">
                <a16:creationId xmlns:a16="http://schemas.microsoft.com/office/drawing/2014/main" id="{C8F45DCD-4608-4EA8-E881-30C28150633C}"/>
              </a:ext>
            </a:extLst>
          </p:cNvPr>
          <p:cNvSpPr>
            <a:spLocks noGrp="1"/>
          </p:cNvSpPr>
          <p:nvPr>
            <p:ph type="subTitle" idx="1"/>
          </p:nvPr>
        </p:nvSpPr>
        <p:spPr>
          <a:xfrm>
            <a:off x="270933" y="1139297"/>
            <a:ext cx="11768667" cy="5227636"/>
          </a:xfrm>
        </p:spPr>
        <p:txBody>
          <a:bodyPr/>
          <a:lstStyle/>
          <a:p>
            <a:pPr marL="342900" lvl="0" indent="-342900" algn="l">
              <a:spcAft>
                <a:spcPts val="800"/>
              </a:spcAft>
              <a:buFont typeface="Wingdings" panose="05000000000000000000" pitchFamily="2" charset="2"/>
              <a:buChar char=""/>
            </a:pPr>
            <a:r>
              <a:rPr lang="fr-FR" sz="5400" b="1" dirty="0">
                <a:solidFill>
                  <a:srgbClr val="00B0F0"/>
                </a:solidFill>
                <a:effectLst/>
                <a:latin typeface="Times New Roman" panose="02020603050405020304" pitchFamily="18" charset="0"/>
                <a:ea typeface="Calibri" panose="020F0502020204030204" pitchFamily="34" charset="0"/>
              </a:rPr>
              <a:t>Environnement :  </a:t>
            </a:r>
            <a:endParaRPr lang="fr-FR" sz="5400" dirty="0">
              <a:solidFill>
                <a:srgbClr val="00B0F0"/>
              </a:solidFill>
              <a:effectLst/>
              <a:latin typeface="Times New Roman" panose="02020603050405020304" pitchFamily="18" charset="0"/>
              <a:ea typeface="Times New Roman" panose="02020603050405020304" pitchFamily="18" charset="0"/>
            </a:endParaRPr>
          </a:p>
          <a:p>
            <a:pPr marL="342900" lvl="0" indent="-342900" algn="l">
              <a:spcAft>
                <a:spcPts val="800"/>
              </a:spcAft>
              <a:buFont typeface="Wingdings" panose="05000000000000000000" pitchFamily="2" charset="2"/>
              <a:buChar char=""/>
            </a:pPr>
            <a:r>
              <a:rPr lang="fr-FR" sz="4000" dirty="0">
                <a:effectLst/>
                <a:latin typeface="Times New Roman" panose="02020603050405020304" pitchFamily="18" charset="0"/>
                <a:ea typeface="Calibri" panose="020F0502020204030204" pitchFamily="34" charset="0"/>
              </a:rPr>
              <a:t>Varie selon son milieu familial, social…</a:t>
            </a:r>
            <a:endParaRPr lang="fr-FR" sz="4000" dirty="0">
              <a:effectLst/>
              <a:latin typeface="Times New Roman" panose="02020603050405020304" pitchFamily="18" charset="0"/>
              <a:ea typeface="Times New Roman" panose="02020603050405020304" pitchFamily="18" charset="0"/>
            </a:endParaRPr>
          </a:p>
          <a:p>
            <a:pPr marL="342900" lvl="0" indent="-342900" algn="l">
              <a:spcAft>
                <a:spcPts val="800"/>
              </a:spcAft>
              <a:buFont typeface="Wingdings" panose="05000000000000000000" pitchFamily="2" charset="2"/>
              <a:buChar char=""/>
            </a:pPr>
            <a:r>
              <a:rPr lang="fr-FR" sz="4000" dirty="0">
                <a:effectLst/>
                <a:latin typeface="Times New Roman" panose="02020603050405020304" pitchFamily="18" charset="0"/>
                <a:ea typeface="Calibri" panose="020F0502020204030204" pitchFamily="34" charset="0"/>
              </a:rPr>
              <a:t>Besoin d’un endroit calme, diversifié, bien entouré ;</a:t>
            </a:r>
            <a:endParaRPr lang="fr-FR" sz="4000" dirty="0">
              <a:effectLst/>
              <a:latin typeface="Times New Roman" panose="02020603050405020304" pitchFamily="18" charset="0"/>
              <a:ea typeface="Times New Roman" panose="02020603050405020304" pitchFamily="18" charset="0"/>
            </a:endParaRPr>
          </a:p>
          <a:p>
            <a:pPr marL="342900" lvl="0" indent="-342900" algn="l">
              <a:spcAft>
                <a:spcPts val="800"/>
              </a:spcAft>
              <a:buFont typeface="Wingdings" panose="05000000000000000000" pitchFamily="2" charset="2"/>
              <a:buChar char=""/>
            </a:pPr>
            <a:r>
              <a:rPr lang="fr-FR" sz="4000" dirty="0">
                <a:effectLst/>
                <a:latin typeface="Times New Roman" panose="02020603050405020304" pitchFamily="18" charset="0"/>
                <a:ea typeface="Calibri" panose="020F0502020204030204" pitchFamily="34" charset="0"/>
              </a:rPr>
              <a:t>Un environnement salubre ;</a:t>
            </a:r>
            <a:endParaRPr lang="fr-FR" sz="4000" dirty="0">
              <a:effectLst/>
              <a:latin typeface="Times New Roman" panose="02020603050405020304" pitchFamily="18" charset="0"/>
              <a:ea typeface="Times New Roman" panose="02020603050405020304" pitchFamily="18" charset="0"/>
            </a:endParaRPr>
          </a:p>
          <a:p>
            <a:pPr marL="342900" lvl="0" indent="-342900" algn="l">
              <a:spcAft>
                <a:spcPts val="800"/>
              </a:spcAft>
              <a:buFont typeface="Wingdings" panose="05000000000000000000" pitchFamily="2" charset="2"/>
              <a:buChar char=""/>
            </a:pPr>
            <a:r>
              <a:rPr lang="fr-FR" sz="4000" dirty="0">
                <a:effectLst/>
                <a:latin typeface="Times New Roman" panose="02020603050405020304" pitchFamily="18" charset="0"/>
                <a:ea typeface="Calibri" panose="020F0502020204030204" pitchFamily="34" charset="0"/>
              </a:rPr>
              <a:t>Stimulation intellectuelle </a:t>
            </a:r>
            <a:r>
              <a:rPr lang="fr-FR" sz="1800" dirty="0">
                <a:effectLst/>
                <a:latin typeface="Times New Roman" panose="02020603050405020304" pitchFamily="18" charset="0"/>
                <a:ea typeface="Calibri" panose="020F0502020204030204" pitchFamily="34" charset="0"/>
              </a:rPr>
              <a:t>;</a:t>
            </a:r>
            <a:endParaRPr lang="fr-FR" sz="1800" dirty="0">
              <a:effectLst/>
              <a:latin typeface="Times New Roman" panose="02020603050405020304" pitchFamily="18" charset="0"/>
              <a:ea typeface="Times New Roman" panose="02020603050405020304" pitchFamily="18" charset="0"/>
            </a:endParaRPr>
          </a:p>
          <a:p>
            <a:endParaRPr lang="fr-FR" dirty="0"/>
          </a:p>
        </p:txBody>
      </p:sp>
    </p:spTree>
    <p:extLst>
      <p:ext uri="{BB962C8B-B14F-4D97-AF65-F5344CB8AC3E}">
        <p14:creationId xmlns:p14="http://schemas.microsoft.com/office/powerpoint/2010/main" val="402118015"/>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35A6464-2595-6B5C-DEEB-87FCAB65240B}"/>
              </a:ext>
            </a:extLst>
          </p:cNvPr>
          <p:cNvSpPr>
            <a:spLocks noGrp="1"/>
          </p:cNvSpPr>
          <p:nvPr>
            <p:ph type="ctrTitle"/>
          </p:nvPr>
        </p:nvSpPr>
        <p:spPr>
          <a:xfrm>
            <a:off x="1761066" y="2252133"/>
            <a:ext cx="8906933" cy="1257830"/>
          </a:xfrm>
        </p:spPr>
        <p:txBody>
          <a:bodyPr/>
          <a:lstStyle/>
          <a:p>
            <a:br>
              <a:rPr lang="fr-FR" dirty="0">
                <a:solidFill>
                  <a:srgbClr val="FF0000"/>
                </a:solidFill>
                <a:effectLst/>
                <a:latin typeface="Times New Roman" panose="02020603050405020304" pitchFamily="18" charset="0"/>
                <a:ea typeface="Times New Roman" panose="02020603050405020304" pitchFamily="18" charset="0"/>
              </a:rPr>
            </a:br>
            <a:r>
              <a:rPr lang="fr-FR" sz="1800" b="1" dirty="0">
                <a:effectLst/>
                <a:latin typeface="Times New Roman" panose="02020603050405020304" pitchFamily="18" charset="0"/>
                <a:ea typeface="Calibri" panose="020F0502020204030204" pitchFamily="34" charset="0"/>
              </a:rPr>
              <a:t> </a:t>
            </a:r>
            <a:endParaRPr lang="fr-FR" dirty="0"/>
          </a:p>
        </p:txBody>
      </p:sp>
      <p:sp>
        <p:nvSpPr>
          <p:cNvPr id="3" name="Sous-titre 2">
            <a:extLst>
              <a:ext uri="{FF2B5EF4-FFF2-40B4-BE49-F238E27FC236}">
                <a16:creationId xmlns:a16="http://schemas.microsoft.com/office/drawing/2014/main" id="{49578A3D-CFB2-DB17-8065-26EEE46614E4}"/>
              </a:ext>
            </a:extLst>
          </p:cNvPr>
          <p:cNvSpPr>
            <a:spLocks noGrp="1"/>
          </p:cNvSpPr>
          <p:nvPr>
            <p:ph type="subTitle" idx="1"/>
          </p:nvPr>
        </p:nvSpPr>
        <p:spPr>
          <a:xfrm>
            <a:off x="169333" y="1439334"/>
            <a:ext cx="11802534" cy="4707466"/>
          </a:xfrm>
        </p:spPr>
        <p:txBody>
          <a:bodyPr>
            <a:noAutofit/>
          </a:bodyPr>
          <a:lstStyle/>
          <a:p>
            <a:pPr algn="l">
              <a:lnSpc>
                <a:spcPct val="150000"/>
              </a:lnSpc>
            </a:pPr>
            <a:r>
              <a:rPr lang="fr-FR" sz="3600" dirty="0">
                <a:effectLst/>
                <a:latin typeface="Times New Roman" panose="02020603050405020304" pitchFamily="18" charset="0"/>
                <a:ea typeface="Times New Roman" panose="02020603050405020304" pitchFamily="18" charset="0"/>
              </a:rPr>
              <a:t>Une bonne hygiène de vie est un gage pour le devenir de l’enfant. </a:t>
            </a:r>
            <a:br>
              <a:rPr lang="fr-FR" sz="3600" dirty="0">
                <a:effectLst/>
                <a:latin typeface="Times New Roman" panose="02020603050405020304" pitchFamily="18" charset="0"/>
                <a:ea typeface="Times New Roman" panose="02020603050405020304" pitchFamily="18" charset="0"/>
              </a:rPr>
            </a:br>
            <a:r>
              <a:rPr lang="fr-FR" sz="3600" dirty="0">
                <a:effectLst/>
                <a:latin typeface="Times New Roman" panose="02020603050405020304" pitchFamily="18" charset="0"/>
                <a:ea typeface="Times New Roman" panose="02020603050405020304" pitchFamily="18" charset="0"/>
              </a:rPr>
              <a:t>C’est pourquoi l’agent de santé doit être attentif et déceler à temps toute anomalie afin d’orienter l’enfant dans les structures appropriées de prise en charge.</a:t>
            </a:r>
            <a:br>
              <a:rPr lang="fr-FR" sz="3600" dirty="0">
                <a:effectLst/>
                <a:latin typeface="Times New Roman" panose="02020603050405020304" pitchFamily="18" charset="0"/>
                <a:ea typeface="Times New Roman" panose="02020603050405020304" pitchFamily="18" charset="0"/>
              </a:rPr>
            </a:br>
            <a:endParaRPr lang="fr-FR" sz="3600" dirty="0"/>
          </a:p>
        </p:txBody>
      </p:sp>
      <p:sp>
        <p:nvSpPr>
          <p:cNvPr id="4" name="Titre 1">
            <a:extLst>
              <a:ext uri="{FF2B5EF4-FFF2-40B4-BE49-F238E27FC236}">
                <a16:creationId xmlns:a16="http://schemas.microsoft.com/office/drawing/2014/main" id="{04AF55EE-1CFF-57E5-06DC-8A78C8EA7949}"/>
              </a:ext>
            </a:extLst>
          </p:cNvPr>
          <p:cNvSpPr txBox="1">
            <a:spLocks/>
          </p:cNvSpPr>
          <p:nvPr/>
        </p:nvSpPr>
        <p:spPr>
          <a:xfrm>
            <a:off x="1219199" y="580495"/>
            <a:ext cx="8906933" cy="1257830"/>
          </a:xfrm>
          <a:prstGeom prst="rect">
            <a:avLst/>
          </a:prstGeom>
        </p:spPr>
        <p:txBody>
          <a:bodyPr vert="horz" lIns="91440" tIns="45720" rIns="91440" bIns="45720" rtlCol="0" anchor="b">
            <a:normAutofit/>
          </a:bodyPr>
          <a:lstStyle>
            <a:lvl1pPr algn="ctr" defTabSz="914377" rtl="0" eaLnBrk="1" latinLnBrk="0" hangingPunct="1">
              <a:lnSpc>
                <a:spcPct val="90000"/>
              </a:lnSpc>
              <a:spcBef>
                <a:spcPct val="0"/>
              </a:spcBef>
              <a:buNone/>
              <a:defRPr sz="6000" kern="1200">
                <a:solidFill>
                  <a:schemeClr val="tx1"/>
                </a:solidFill>
                <a:latin typeface="Arial Black" panose="020B0A04020102020204" pitchFamily="34" charset="0"/>
                <a:ea typeface="+mj-ea"/>
                <a:cs typeface="+mj-cs"/>
              </a:defRPr>
            </a:lvl1pPr>
          </a:lstStyle>
          <a:p>
            <a:r>
              <a:rPr lang="fr-FR" b="1" dirty="0">
                <a:solidFill>
                  <a:srgbClr val="FF0000"/>
                </a:solidFill>
                <a:latin typeface="Times New Roman" panose="02020603050405020304" pitchFamily="18" charset="0"/>
                <a:ea typeface="Calibri" panose="020F0502020204030204" pitchFamily="34" charset="0"/>
              </a:rPr>
              <a:t>CONCLUSION</a:t>
            </a:r>
            <a:br>
              <a:rPr lang="fr-FR" dirty="0">
                <a:solidFill>
                  <a:srgbClr val="FF0000"/>
                </a:solidFill>
                <a:latin typeface="Times New Roman" panose="02020603050405020304" pitchFamily="18" charset="0"/>
                <a:ea typeface="Times New Roman" panose="02020603050405020304" pitchFamily="18" charset="0"/>
              </a:rPr>
            </a:br>
            <a:r>
              <a:rPr lang="fr-FR" sz="1800" b="1" dirty="0">
                <a:latin typeface="Times New Roman" panose="02020603050405020304" pitchFamily="18" charset="0"/>
                <a:ea typeface="Calibri" panose="020F0502020204030204" pitchFamily="34" charset="0"/>
              </a:rPr>
              <a:t> </a:t>
            </a:r>
            <a:endParaRPr lang="fr-FR" dirty="0"/>
          </a:p>
        </p:txBody>
      </p:sp>
    </p:spTree>
    <p:extLst>
      <p:ext uri="{BB962C8B-B14F-4D97-AF65-F5344CB8AC3E}">
        <p14:creationId xmlns:p14="http://schemas.microsoft.com/office/powerpoint/2010/main" val="3080770401"/>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F6D2D41-0517-DAC5-268E-61185EE5C574}"/>
              </a:ext>
            </a:extLst>
          </p:cNvPr>
          <p:cNvSpPr>
            <a:spLocks noGrp="1"/>
          </p:cNvSpPr>
          <p:nvPr>
            <p:ph type="ctrTitle"/>
          </p:nvPr>
        </p:nvSpPr>
        <p:spPr>
          <a:xfrm>
            <a:off x="0" y="795867"/>
            <a:ext cx="12192000" cy="4775200"/>
          </a:xfrm>
          <a:solidFill>
            <a:schemeClr val="accent6">
              <a:lumMod val="60000"/>
              <a:lumOff val="40000"/>
            </a:schemeClr>
          </a:solidFill>
        </p:spPr>
        <p:txBody>
          <a:bodyPr>
            <a:noAutofit/>
          </a:bodyPr>
          <a:lstStyle/>
          <a:p>
            <a:pPr>
              <a:lnSpc>
                <a:spcPct val="200000"/>
              </a:lnSpc>
            </a:pPr>
            <a:r>
              <a:rPr lang="fr-FR" sz="7200" dirty="0"/>
              <a:t>MERCI POUR VOTRE AIMABLE ATTENTION</a:t>
            </a:r>
          </a:p>
        </p:txBody>
      </p:sp>
    </p:spTree>
    <p:extLst>
      <p:ext uri="{BB962C8B-B14F-4D97-AF65-F5344CB8AC3E}">
        <p14:creationId xmlns:p14="http://schemas.microsoft.com/office/powerpoint/2010/main" val="3915622727"/>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BCA2679-E098-7C38-6EC3-7452DD8428A4}"/>
              </a:ext>
            </a:extLst>
          </p:cNvPr>
          <p:cNvSpPr>
            <a:spLocks noGrp="1"/>
          </p:cNvSpPr>
          <p:nvPr>
            <p:ph type="ctrTitle"/>
          </p:nvPr>
        </p:nvSpPr>
        <p:spPr/>
        <p:txBody>
          <a:bodyPr/>
          <a:lstStyle/>
          <a:p>
            <a:endParaRPr lang="fr-FR" dirty="0"/>
          </a:p>
        </p:txBody>
      </p:sp>
      <p:sp>
        <p:nvSpPr>
          <p:cNvPr id="3" name="Sous-titre 2">
            <a:extLst>
              <a:ext uri="{FF2B5EF4-FFF2-40B4-BE49-F238E27FC236}">
                <a16:creationId xmlns:a16="http://schemas.microsoft.com/office/drawing/2014/main" id="{9092C570-8367-F582-170D-C1CE1731F1B5}"/>
              </a:ext>
            </a:extLst>
          </p:cNvPr>
          <p:cNvSpPr>
            <a:spLocks noGrp="1"/>
          </p:cNvSpPr>
          <p:nvPr>
            <p:ph type="subTitle" idx="1"/>
          </p:nvPr>
        </p:nvSpPr>
        <p:spPr/>
        <p:txBody>
          <a:bodyPr/>
          <a:lstStyle/>
          <a:p>
            <a:endParaRPr lang="fr-FR"/>
          </a:p>
        </p:txBody>
      </p:sp>
      <p:pic>
        <p:nvPicPr>
          <p:cNvPr id="5" name="Image 4">
            <a:extLst>
              <a:ext uri="{FF2B5EF4-FFF2-40B4-BE49-F238E27FC236}">
                <a16:creationId xmlns:a16="http://schemas.microsoft.com/office/drawing/2014/main" id="{36B366FC-EBA2-E472-5024-8F97475D9E1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92134" y="2116163"/>
            <a:ext cx="2200000" cy="400000"/>
          </a:xfrm>
          <a:prstGeom prst="rect">
            <a:avLst/>
          </a:prstGeom>
        </p:spPr>
      </p:pic>
    </p:spTree>
    <p:extLst>
      <p:ext uri="{BB962C8B-B14F-4D97-AF65-F5344CB8AC3E}">
        <p14:creationId xmlns:p14="http://schemas.microsoft.com/office/powerpoint/2010/main" val="3446876249"/>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94CBC3D-77CF-551B-4B3A-F331FB957925}"/>
              </a:ext>
            </a:extLst>
          </p:cNvPr>
          <p:cNvSpPr>
            <a:spLocks noGrp="1"/>
          </p:cNvSpPr>
          <p:nvPr>
            <p:ph type="ctrTitle"/>
          </p:nvPr>
        </p:nvSpPr>
        <p:spPr>
          <a:xfrm>
            <a:off x="1896532" y="2319867"/>
            <a:ext cx="8771467" cy="1190096"/>
          </a:xfrm>
        </p:spPr>
        <p:txBody>
          <a:bodyPr/>
          <a:lstStyle/>
          <a:p>
            <a:endParaRPr lang="fr-FR" dirty="0"/>
          </a:p>
        </p:txBody>
      </p:sp>
      <p:sp>
        <p:nvSpPr>
          <p:cNvPr id="3" name="Sous-titre 2">
            <a:extLst>
              <a:ext uri="{FF2B5EF4-FFF2-40B4-BE49-F238E27FC236}">
                <a16:creationId xmlns:a16="http://schemas.microsoft.com/office/drawing/2014/main" id="{B0A6427B-E0CC-E4B4-E7BF-F9C93D05FF87}"/>
              </a:ext>
            </a:extLst>
          </p:cNvPr>
          <p:cNvSpPr>
            <a:spLocks noGrp="1"/>
          </p:cNvSpPr>
          <p:nvPr>
            <p:ph type="subTitle" idx="1"/>
          </p:nvPr>
        </p:nvSpPr>
        <p:spPr/>
        <p:txBody>
          <a:bodyPr/>
          <a:lstStyle/>
          <a:p>
            <a:endParaRPr lang="fr-FR"/>
          </a:p>
        </p:txBody>
      </p:sp>
    </p:spTree>
    <p:extLst>
      <p:ext uri="{BB962C8B-B14F-4D97-AF65-F5344CB8AC3E}">
        <p14:creationId xmlns:p14="http://schemas.microsoft.com/office/powerpoint/2010/main" val="2155399125"/>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EC1EC62-94FD-E4D2-8735-0A14F88A521D}"/>
              </a:ext>
            </a:extLst>
          </p:cNvPr>
          <p:cNvSpPr>
            <a:spLocks noGrp="1"/>
          </p:cNvSpPr>
          <p:nvPr>
            <p:ph type="ctrTitle"/>
          </p:nvPr>
        </p:nvSpPr>
        <p:spPr/>
        <p:txBody>
          <a:bodyPr/>
          <a:lstStyle/>
          <a:p>
            <a:endParaRPr lang="fr-FR"/>
          </a:p>
        </p:txBody>
      </p:sp>
      <p:sp>
        <p:nvSpPr>
          <p:cNvPr id="3" name="Sous-titre 2">
            <a:extLst>
              <a:ext uri="{FF2B5EF4-FFF2-40B4-BE49-F238E27FC236}">
                <a16:creationId xmlns:a16="http://schemas.microsoft.com/office/drawing/2014/main" id="{2CFEAD88-FEF6-F2EE-AC9B-F4F8AABEC0A6}"/>
              </a:ext>
            </a:extLst>
          </p:cNvPr>
          <p:cNvSpPr>
            <a:spLocks noGrp="1"/>
          </p:cNvSpPr>
          <p:nvPr>
            <p:ph type="subTitle" idx="1"/>
          </p:nvPr>
        </p:nvSpPr>
        <p:spPr/>
        <p:txBody>
          <a:bodyPr/>
          <a:lstStyle/>
          <a:p>
            <a:endParaRPr lang="fr-FR"/>
          </a:p>
        </p:txBody>
      </p:sp>
    </p:spTree>
    <p:extLst>
      <p:ext uri="{BB962C8B-B14F-4D97-AF65-F5344CB8AC3E}">
        <p14:creationId xmlns:p14="http://schemas.microsoft.com/office/powerpoint/2010/main" val="2099599347"/>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F95C3F7-7314-A27E-C9BA-A5B3DA5D8260}"/>
              </a:ext>
            </a:extLst>
          </p:cNvPr>
          <p:cNvSpPr>
            <a:spLocks noGrp="1"/>
          </p:cNvSpPr>
          <p:nvPr>
            <p:ph type="ctrTitle"/>
          </p:nvPr>
        </p:nvSpPr>
        <p:spPr/>
        <p:txBody>
          <a:bodyPr/>
          <a:lstStyle/>
          <a:p>
            <a:endParaRPr lang="fr-FR"/>
          </a:p>
        </p:txBody>
      </p:sp>
      <p:sp>
        <p:nvSpPr>
          <p:cNvPr id="3" name="Sous-titre 2">
            <a:extLst>
              <a:ext uri="{FF2B5EF4-FFF2-40B4-BE49-F238E27FC236}">
                <a16:creationId xmlns:a16="http://schemas.microsoft.com/office/drawing/2014/main" id="{2970F0C1-0B3F-9B73-C7D8-798739C73F96}"/>
              </a:ext>
            </a:extLst>
          </p:cNvPr>
          <p:cNvSpPr>
            <a:spLocks noGrp="1"/>
          </p:cNvSpPr>
          <p:nvPr>
            <p:ph type="subTitle" idx="1"/>
          </p:nvPr>
        </p:nvSpPr>
        <p:spPr/>
        <p:txBody>
          <a:bodyPr/>
          <a:lstStyle/>
          <a:p>
            <a:endParaRPr lang="fr-FR"/>
          </a:p>
        </p:txBody>
      </p:sp>
    </p:spTree>
    <p:extLst>
      <p:ext uri="{BB962C8B-B14F-4D97-AF65-F5344CB8AC3E}">
        <p14:creationId xmlns:p14="http://schemas.microsoft.com/office/powerpoint/2010/main" val="270879102"/>
      </p:ext>
    </p:extLst>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2935EFF-2C8E-C622-24F2-437802CC2D44}"/>
              </a:ext>
            </a:extLst>
          </p:cNvPr>
          <p:cNvSpPr>
            <a:spLocks noGrp="1"/>
          </p:cNvSpPr>
          <p:nvPr>
            <p:ph type="ctrTitle"/>
          </p:nvPr>
        </p:nvSpPr>
        <p:spPr/>
        <p:txBody>
          <a:bodyPr/>
          <a:lstStyle/>
          <a:p>
            <a:endParaRPr lang="fr-FR"/>
          </a:p>
        </p:txBody>
      </p:sp>
      <p:sp>
        <p:nvSpPr>
          <p:cNvPr id="3" name="Sous-titre 2">
            <a:extLst>
              <a:ext uri="{FF2B5EF4-FFF2-40B4-BE49-F238E27FC236}">
                <a16:creationId xmlns:a16="http://schemas.microsoft.com/office/drawing/2014/main" id="{93030EEF-93AC-90CC-5E87-157B7E352541}"/>
              </a:ext>
            </a:extLst>
          </p:cNvPr>
          <p:cNvSpPr>
            <a:spLocks noGrp="1"/>
          </p:cNvSpPr>
          <p:nvPr>
            <p:ph type="subTitle" idx="1"/>
          </p:nvPr>
        </p:nvSpPr>
        <p:spPr/>
        <p:txBody>
          <a:bodyPr/>
          <a:lstStyle/>
          <a:p>
            <a:endParaRPr lang="fr-FR"/>
          </a:p>
        </p:txBody>
      </p:sp>
    </p:spTree>
    <p:extLst>
      <p:ext uri="{BB962C8B-B14F-4D97-AF65-F5344CB8AC3E}">
        <p14:creationId xmlns:p14="http://schemas.microsoft.com/office/powerpoint/2010/main" val="599453479"/>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0E0BA86-A691-C7F2-E11E-E8A065D2DAA4}"/>
              </a:ext>
            </a:extLst>
          </p:cNvPr>
          <p:cNvSpPr>
            <a:spLocks noGrp="1"/>
          </p:cNvSpPr>
          <p:nvPr>
            <p:ph type="ctrTitle"/>
          </p:nvPr>
        </p:nvSpPr>
        <p:spPr/>
        <p:txBody>
          <a:bodyPr/>
          <a:lstStyle/>
          <a:p>
            <a:endParaRPr lang="fr-FR"/>
          </a:p>
        </p:txBody>
      </p:sp>
      <p:sp>
        <p:nvSpPr>
          <p:cNvPr id="3" name="Sous-titre 2">
            <a:extLst>
              <a:ext uri="{FF2B5EF4-FFF2-40B4-BE49-F238E27FC236}">
                <a16:creationId xmlns:a16="http://schemas.microsoft.com/office/drawing/2014/main" id="{82706B0C-68F5-2C36-EFBC-1B347687CA21}"/>
              </a:ext>
            </a:extLst>
          </p:cNvPr>
          <p:cNvSpPr>
            <a:spLocks noGrp="1"/>
          </p:cNvSpPr>
          <p:nvPr>
            <p:ph type="subTitle" idx="1"/>
          </p:nvPr>
        </p:nvSpPr>
        <p:spPr/>
        <p:txBody>
          <a:bodyPr/>
          <a:lstStyle/>
          <a:p>
            <a:endParaRPr lang="fr-FR"/>
          </a:p>
        </p:txBody>
      </p:sp>
    </p:spTree>
    <p:extLst>
      <p:ext uri="{BB962C8B-B14F-4D97-AF65-F5344CB8AC3E}">
        <p14:creationId xmlns:p14="http://schemas.microsoft.com/office/powerpoint/2010/main" val="3347228662"/>
      </p:ext>
    </p:extLst>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FA296C1-364B-5DDB-653B-217C547A3DBF}"/>
              </a:ext>
            </a:extLst>
          </p:cNvPr>
          <p:cNvSpPr>
            <a:spLocks noGrp="1"/>
          </p:cNvSpPr>
          <p:nvPr>
            <p:ph type="ctrTitle"/>
          </p:nvPr>
        </p:nvSpPr>
        <p:spPr/>
        <p:txBody>
          <a:bodyPr/>
          <a:lstStyle/>
          <a:p>
            <a:endParaRPr lang="fr-FR"/>
          </a:p>
        </p:txBody>
      </p:sp>
      <p:sp>
        <p:nvSpPr>
          <p:cNvPr id="3" name="Sous-titre 2">
            <a:extLst>
              <a:ext uri="{FF2B5EF4-FFF2-40B4-BE49-F238E27FC236}">
                <a16:creationId xmlns:a16="http://schemas.microsoft.com/office/drawing/2014/main" id="{E7B35E1F-025F-D13D-8597-980868FEE5BE}"/>
              </a:ext>
            </a:extLst>
          </p:cNvPr>
          <p:cNvSpPr>
            <a:spLocks noGrp="1"/>
          </p:cNvSpPr>
          <p:nvPr>
            <p:ph type="subTitle" idx="1"/>
          </p:nvPr>
        </p:nvSpPr>
        <p:spPr/>
        <p:txBody>
          <a:bodyPr/>
          <a:lstStyle/>
          <a:p>
            <a:endParaRPr lang="fr-FR"/>
          </a:p>
        </p:txBody>
      </p:sp>
    </p:spTree>
    <p:extLst>
      <p:ext uri="{BB962C8B-B14F-4D97-AF65-F5344CB8AC3E}">
        <p14:creationId xmlns:p14="http://schemas.microsoft.com/office/powerpoint/2010/main" val="7453659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6CA0F09-36EA-316C-3CAD-DFB228B02BEF}"/>
              </a:ext>
            </a:extLst>
          </p:cNvPr>
          <p:cNvSpPr>
            <a:spLocks noGrp="1"/>
          </p:cNvSpPr>
          <p:nvPr>
            <p:ph type="ctrTitle"/>
          </p:nvPr>
        </p:nvSpPr>
        <p:spPr>
          <a:xfrm>
            <a:off x="928255" y="166256"/>
            <a:ext cx="10155381" cy="1018020"/>
          </a:xfrm>
          <a:solidFill>
            <a:schemeClr val="accent6">
              <a:lumMod val="40000"/>
              <a:lumOff val="60000"/>
            </a:schemeClr>
          </a:solidFill>
        </p:spPr>
        <p:txBody>
          <a:bodyPr>
            <a:normAutofit/>
          </a:bodyPr>
          <a:lstStyle/>
          <a:p>
            <a:r>
              <a:rPr lang="fr-FR" dirty="0"/>
              <a:t>CONCLUSION</a:t>
            </a:r>
          </a:p>
        </p:txBody>
      </p:sp>
      <p:sp>
        <p:nvSpPr>
          <p:cNvPr id="3" name="Sous-titre 2">
            <a:extLst>
              <a:ext uri="{FF2B5EF4-FFF2-40B4-BE49-F238E27FC236}">
                <a16:creationId xmlns:a16="http://schemas.microsoft.com/office/drawing/2014/main" id="{6F53624C-F2C1-6C71-0534-0E136A6642BA}"/>
              </a:ext>
            </a:extLst>
          </p:cNvPr>
          <p:cNvSpPr>
            <a:spLocks noGrp="1"/>
          </p:cNvSpPr>
          <p:nvPr>
            <p:ph type="subTitle" idx="1"/>
          </p:nvPr>
        </p:nvSpPr>
        <p:spPr>
          <a:xfrm>
            <a:off x="146957" y="1763486"/>
            <a:ext cx="11642272" cy="4441371"/>
          </a:xfrm>
        </p:spPr>
        <p:txBody>
          <a:bodyPr>
            <a:noAutofit/>
          </a:bodyPr>
          <a:lstStyle/>
          <a:p>
            <a:r>
              <a:rPr lang="fr-FR" sz="3600" dirty="0"/>
              <a:t>Le carnet de santé mère- enfant est un document précieux. </a:t>
            </a:r>
          </a:p>
          <a:p>
            <a:r>
              <a:rPr lang="fr-FR" sz="3600" dirty="0"/>
              <a:t>Toute gestante doit se le procurer pour le bien du couple mère enfant et de tous les autres ( </a:t>
            </a:r>
            <a:r>
              <a:rPr lang="fr-FR" sz="3600" dirty="0" err="1"/>
              <a:t>praticien,et</a:t>
            </a:r>
            <a:r>
              <a:rPr lang="fr-FR" sz="3600" dirty="0"/>
              <a:t> les autorités administratives)</a:t>
            </a:r>
          </a:p>
          <a:p>
            <a:r>
              <a:rPr lang="fr-FR" sz="3600" dirty="0"/>
              <a:t>Tout agent de santé doit se donner du temps pour renseigner correctement toutes les informations dans le carnet</a:t>
            </a:r>
          </a:p>
        </p:txBody>
      </p:sp>
    </p:spTree>
    <p:extLst>
      <p:ext uri="{BB962C8B-B14F-4D97-AF65-F5344CB8AC3E}">
        <p14:creationId xmlns:p14="http://schemas.microsoft.com/office/powerpoint/2010/main" val="4008326632"/>
      </p:ext>
    </p:extLst>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CC5E4C1-CEC6-67DB-AE7B-86FDF98B8200}"/>
              </a:ext>
            </a:extLst>
          </p:cNvPr>
          <p:cNvSpPr>
            <a:spLocks noGrp="1"/>
          </p:cNvSpPr>
          <p:nvPr>
            <p:ph type="ctrTitle"/>
          </p:nvPr>
        </p:nvSpPr>
        <p:spPr/>
        <p:txBody>
          <a:bodyPr/>
          <a:lstStyle/>
          <a:p>
            <a:endParaRPr lang="fr-FR"/>
          </a:p>
        </p:txBody>
      </p:sp>
      <p:sp>
        <p:nvSpPr>
          <p:cNvPr id="3" name="Sous-titre 2">
            <a:extLst>
              <a:ext uri="{FF2B5EF4-FFF2-40B4-BE49-F238E27FC236}">
                <a16:creationId xmlns:a16="http://schemas.microsoft.com/office/drawing/2014/main" id="{5A8E3B71-9778-7392-ED6A-9D0CB3382F89}"/>
              </a:ext>
            </a:extLst>
          </p:cNvPr>
          <p:cNvSpPr>
            <a:spLocks noGrp="1"/>
          </p:cNvSpPr>
          <p:nvPr>
            <p:ph type="subTitle" idx="1"/>
          </p:nvPr>
        </p:nvSpPr>
        <p:spPr/>
        <p:txBody>
          <a:bodyPr/>
          <a:lstStyle/>
          <a:p>
            <a:endParaRPr lang="fr-FR"/>
          </a:p>
        </p:txBody>
      </p:sp>
    </p:spTree>
    <p:extLst>
      <p:ext uri="{BB962C8B-B14F-4D97-AF65-F5344CB8AC3E}">
        <p14:creationId xmlns:p14="http://schemas.microsoft.com/office/powerpoint/2010/main" val="14001676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DA528F4-102C-EA6D-7B64-6193B6146803}"/>
              </a:ext>
            </a:extLst>
          </p:cNvPr>
          <p:cNvSpPr>
            <a:spLocks noGrp="1"/>
          </p:cNvSpPr>
          <p:nvPr>
            <p:ph type="ctrTitle"/>
          </p:nvPr>
        </p:nvSpPr>
        <p:spPr>
          <a:xfrm>
            <a:off x="270933" y="1337734"/>
            <a:ext cx="11480800" cy="4131734"/>
          </a:xfrm>
          <a:solidFill>
            <a:schemeClr val="accent6">
              <a:lumMod val="40000"/>
              <a:lumOff val="60000"/>
            </a:schemeClr>
          </a:solidFill>
        </p:spPr>
        <p:txBody>
          <a:bodyPr>
            <a:noAutofit/>
          </a:bodyPr>
          <a:lstStyle/>
          <a:p>
            <a:pPr>
              <a:lnSpc>
                <a:spcPct val="250000"/>
              </a:lnSpc>
            </a:pPr>
            <a:r>
              <a:rPr lang="fr-FR" sz="7200" dirty="0"/>
              <a:t>MERCI POUR VOTRE AIMABLE ATTENTION</a:t>
            </a:r>
          </a:p>
        </p:txBody>
      </p:sp>
    </p:spTree>
    <p:extLst>
      <p:ext uri="{BB962C8B-B14F-4D97-AF65-F5344CB8AC3E}">
        <p14:creationId xmlns:p14="http://schemas.microsoft.com/office/powerpoint/2010/main" val="13340262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7FD4BDC-C783-4B3B-12A5-54929DEB9D8E}"/>
              </a:ext>
            </a:extLst>
          </p:cNvPr>
          <p:cNvSpPr>
            <a:spLocks noGrp="1"/>
          </p:cNvSpPr>
          <p:nvPr>
            <p:ph type="ctrTitle"/>
          </p:nvPr>
        </p:nvSpPr>
        <p:spPr>
          <a:xfrm>
            <a:off x="1" y="2092036"/>
            <a:ext cx="12095018" cy="2632364"/>
          </a:xfrm>
          <a:solidFill>
            <a:srgbClr val="FFFF00"/>
          </a:solidFill>
        </p:spPr>
        <p:txBody>
          <a:bodyPr>
            <a:normAutofit/>
          </a:bodyPr>
          <a:lstStyle/>
          <a:p>
            <a:r>
              <a:rPr lang="fr-FR" sz="8000" b="1" dirty="0">
                <a:effectLst/>
                <a:latin typeface="Times New Roman" panose="02020603050405020304" pitchFamily="18" charset="0"/>
                <a:ea typeface="Times New Roman" panose="02020603050405020304" pitchFamily="18" charset="0"/>
              </a:rPr>
              <a:t>MENSURATIONS</a:t>
            </a:r>
            <a:br>
              <a:rPr lang="fr-FR" sz="8000" b="1" dirty="0">
                <a:effectLst/>
                <a:latin typeface="Times New Roman" panose="02020603050405020304" pitchFamily="18" charset="0"/>
                <a:ea typeface="Times New Roman" panose="02020603050405020304" pitchFamily="18" charset="0"/>
              </a:rPr>
            </a:br>
            <a:endParaRPr lang="fr-FR" sz="8000" dirty="0"/>
          </a:p>
        </p:txBody>
      </p:sp>
    </p:spTree>
    <p:extLst>
      <p:ext uri="{BB962C8B-B14F-4D97-AF65-F5344CB8AC3E}">
        <p14:creationId xmlns:p14="http://schemas.microsoft.com/office/powerpoint/2010/main" val="20435581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7F2368C-A32F-F112-AE4E-D2943F1899ED}"/>
              </a:ext>
            </a:extLst>
          </p:cNvPr>
          <p:cNvSpPr>
            <a:spLocks noGrp="1"/>
          </p:cNvSpPr>
          <p:nvPr>
            <p:ph type="ctrTitle"/>
          </p:nvPr>
        </p:nvSpPr>
        <p:spPr>
          <a:xfrm>
            <a:off x="928255" y="152546"/>
            <a:ext cx="10266218" cy="955818"/>
          </a:xfrm>
        </p:spPr>
        <p:txBody>
          <a:bodyPr>
            <a:noAutofit/>
          </a:bodyPr>
          <a:lstStyle/>
          <a:p>
            <a:pPr marL="342900" lvl="0" indent="-342900">
              <a:lnSpc>
                <a:spcPct val="115000"/>
              </a:lnSpc>
            </a:pPr>
            <a:r>
              <a:rPr lang="fr-FR" b="1" dirty="0">
                <a:effectLst/>
                <a:latin typeface="Times New Roman" panose="02020603050405020304" pitchFamily="18" charset="0"/>
                <a:ea typeface="Times New Roman" panose="02020603050405020304" pitchFamily="18" charset="0"/>
              </a:rPr>
              <a:t>OBJECTIF GENERAL</a:t>
            </a:r>
            <a:r>
              <a:rPr lang="fr-FR" sz="1800" b="1" dirty="0">
                <a:effectLst/>
                <a:latin typeface="Times New Roman" panose="02020603050405020304" pitchFamily="18" charset="0"/>
                <a:ea typeface="Times New Roman" panose="02020603050405020304" pitchFamily="18" charset="0"/>
              </a:rPr>
              <a:t>. </a:t>
            </a:r>
            <a:endParaRPr lang="fr-FR" sz="6600" dirty="0"/>
          </a:p>
        </p:txBody>
      </p:sp>
      <p:sp>
        <p:nvSpPr>
          <p:cNvPr id="3" name="Sous-titre 2">
            <a:extLst>
              <a:ext uri="{FF2B5EF4-FFF2-40B4-BE49-F238E27FC236}">
                <a16:creationId xmlns:a16="http://schemas.microsoft.com/office/drawing/2014/main" id="{761483C8-1A09-9B53-16D4-4CD7889D2939}"/>
              </a:ext>
            </a:extLst>
          </p:cNvPr>
          <p:cNvSpPr>
            <a:spLocks noGrp="1"/>
          </p:cNvSpPr>
          <p:nvPr>
            <p:ph type="subTitle" idx="1"/>
          </p:nvPr>
        </p:nvSpPr>
        <p:spPr>
          <a:xfrm>
            <a:off x="207818" y="2092036"/>
            <a:ext cx="11873346" cy="3934691"/>
          </a:xfrm>
        </p:spPr>
        <p:txBody>
          <a:bodyPr>
            <a:normAutofit fontScale="70000" lnSpcReduction="20000"/>
          </a:bodyPr>
          <a:lstStyle/>
          <a:p>
            <a:endParaRPr lang="fr-FR" sz="2400" dirty="0">
              <a:effectLst/>
              <a:latin typeface="Times New Roman" panose="02020603050405020304" pitchFamily="18" charset="0"/>
              <a:ea typeface="Times New Roman" panose="02020603050405020304" pitchFamily="18" charset="0"/>
            </a:endParaRPr>
          </a:p>
          <a:p>
            <a:endParaRPr lang="fr-FR" dirty="0">
              <a:latin typeface="Times New Roman" panose="02020603050405020304" pitchFamily="18" charset="0"/>
              <a:ea typeface="Times New Roman" panose="02020603050405020304" pitchFamily="18" charset="0"/>
            </a:endParaRPr>
          </a:p>
          <a:p>
            <a:pPr algn="l">
              <a:lnSpc>
                <a:spcPct val="170000"/>
              </a:lnSpc>
            </a:pPr>
            <a:r>
              <a:rPr lang="fr-FR" sz="2400" dirty="0">
                <a:effectLst/>
                <a:latin typeface="Times New Roman" panose="02020603050405020304" pitchFamily="18" charset="0"/>
                <a:ea typeface="Times New Roman" panose="02020603050405020304" pitchFamily="18" charset="0"/>
              </a:rPr>
              <a:t> </a:t>
            </a:r>
            <a:r>
              <a:rPr lang="fr-FR" sz="6500" dirty="0">
                <a:effectLst/>
                <a:latin typeface="Times New Roman" panose="02020603050405020304" pitchFamily="18" charset="0"/>
                <a:ea typeface="Times New Roman" panose="02020603050405020304" pitchFamily="18" charset="0"/>
              </a:rPr>
              <a:t>connaitre </a:t>
            </a:r>
            <a:r>
              <a:rPr lang="fr-FR" sz="6500" dirty="0">
                <a:latin typeface="Times New Roman" panose="02020603050405020304" pitchFamily="18" charset="0"/>
                <a:ea typeface="Times New Roman" panose="02020603050405020304" pitchFamily="18" charset="0"/>
              </a:rPr>
              <a:t>le </a:t>
            </a:r>
            <a:r>
              <a:rPr lang="fr-FR" sz="6500" dirty="0">
                <a:effectLst/>
                <a:latin typeface="Times New Roman" panose="02020603050405020304" pitchFamily="18" charset="0"/>
                <a:ea typeface="Times New Roman" panose="02020603050405020304" pitchFamily="18" charset="0"/>
              </a:rPr>
              <a:t>développement psychomoteur de l’enfant à travers certains indicateurs de croissance.</a:t>
            </a:r>
          </a:p>
          <a:p>
            <a:pPr algn="l">
              <a:lnSpc>
                <a:spcPct val="170000"/>
              </a:lnSpc>
            </a:pPr>
            <a:endParaRPr lang="fr-FR" sz="2500" dirty="0">
              <a:latin typeface="Times New Roman" panose="02020603050405020304" pitchFamily="18" charset="0"/>
            </a:endParaRPr>
          </a:p>
          <a:p>
            <a:pPr algn="l"/>
            <a:endParaRPr lang="fr-FR" dirty="0">
              <a:latin typeface="Times New Roman" panose="02020603050405020304" pitchFamily="18" charset="0"/>
            </a:endParaRPr>
          </a:p>
        </p:txBody>
      </p:sp>
      <p:sp>
        <p:nvSpPr>
          <p:cNvPr id="4" name="Titre 1">
            <a:extLst>
              <a:ext uri="{FF2B5EF4-FFF2-40B4-BE49-F238E27FC236}">
                <a16:creationId xmlns:a16="http://schemas.microsoft.com/office/drawing/2014/main" id="{C9FC3B41-6C29-F7E0-6718-29286D059E19}"/>
              </a:ext>
            </a:extLst>
          </p:cNvPr>
          <p:cNvSpPr txBox="1">
            <a:spLocks/>
          </p:cNvSpPr>
          <p:nvPr/>
        </p:nvSpPr>
        <p:spPr>
          <a:xfrm>
            <a:off x="962891" y="124837"/>
            <a:ext cx="10266218" cy="955818"/>
          </a:xfrm>
          <a:prstGeom prst="rect">
            <a:avLst/>
          </a:prstGeom>
          <a:solidFill>
            <a:srgbClr val="FCFDD9"/>
          </a:solidFill>
        </p:spPr>
        <p:txBody>
          <a:bodyPr vert="horz" lIns="91440" tIns="45720" rIns="91440" bIns="45720" rtlCol="0" anchor="b">
            <a:noAutofit/>
          </a:bodyPr>
          <a:lstStyle>
            <a:lvl1pPr algn="ctr" defTabSz="914377" rtl="0" eaLnBrk="1" latinLnBrk="0" hangingPunct="1">
              <a:lnSpc>
                <a:spcPct val="90000"/>
              </a:lnSpc>
              <a:spcBef>
                <a:spcPct val="0"/>
              </a:spcBef>
              <a:buNone/>
              <a:defRPr sz="6000" kern="1200">
                <a:solidFill>
                  <a:schemeClr val="tx1"/>
                </a:solidFill>
                <a:latin typeface="Arial Black" panose="020B0A04020102020204" pitchFamily="34" charset="0"/>
                <a:ea typeface="+mj-ea"/>
                <a:cs typeface="+mj-cs"/>
              </a:defRPr>
            </a:lvl1pPr>
          </a:lstStyle>
          <a:p>
            <a:pPr marL="342900" indent="-342900">
              <a:lnSpc>
                <a:spcPct val="115000"/>
              </a:lnSpc>
            </a:pPr>
            <a:r>
              <a:rPr lang="fr-FR" b="1">
                <a:latin typeface="Times New Roman" panose="02020603050405020304" pitchFamily="18" charset="0"/>
                <a:ea typeface="Times New Roman" panose="02020603050405020304" pitchFamily="18" charset="0"/>
              </a:rPr>
              <a:t>OBJECTIF GENERAL</a:t>
            </a:r>
            <a:r>
              <a:rPr lang="fr-FR" sz="1800" b="1">
                <a:latin typeface="Times New Roman" panose="02020603050405020304" pitchFamily="18" charset="0"/>
                <a:ea typeface="Times New Roman" panose="02020603050405020304" pitchFamily="18" charset="0"/>
              </a:rPr>
              <a:t>. </a:t>
            </a:r>
            <a:endParaRPr lang="fr-FR" sz="6600" dirty="0"/>
          </a:p>
        </p:txBody>
      </p:sp>
    </p:spTree>
    <p:extLst>
      <p:ext uri="{BB962C8B-B14F-4D97-AF65-F5344CB8AC3E}">
        <p14:creationId xmlns:p14="http://schemas.microsoft.com/office/powerpoint/2010/main" val="277453621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C468458-2042-D90E-C9E0-1A85F439C6E7}"/>
              </a:ext>
            </a:extLst>
          </p:cNvPr>
          <p:cNvSpPr>
            <a:spLocks noGrp="1"/>
          </p:cNvSpPr>
          <p:nvPr>
            <p:ph type="ctrTitle"/>
          </p:nvPr>
        </p:nvSpPr>
        <p:spPr>
          <a:xfrm>
            <a:off x="886691" y="0"/>
            <a:ext cx="10307782" cy="1039091"/>
          </a:xfrm>
          <a:solidFill>
            <a:srgbClr val="FCFDD9"/>
          </a:solidFill>
        </p:spPr>
        <p:txBody>
          <a:bodyPr>
            <a:normAutofit fontScale="90000"/>
          </a:bodyPr>
          <a:lstStyle/>
          <a:p>
            <a:pPr algn="l"/>
            <a:br>
              <a:rPr lang="fr-FR" sz="1800" b="1" dirty="0">
                <a:effectLst/>
                <a:latin typeface="Times New Roman" panose="02020603050405020304" pitchFamily="18" charset="0"/>
                <a:ea typeface="Times New Roman" panose="02020603050405020304" pitchFamily="18" charset="0"/>
              </a:rPr>
            </a:br>
            <a:br>
              <a:rPr lang="fr-FR" sz="1800" b="1" dirty="0">
                <a:effectLst/>
                <a:latin typeface="Times New Roman" panose="02020603050405020304" pitchFamily="18" charset="0"/>
                <a:ea typeface="Times New Roman" panose="02020603050405020304" pitchFamily="18" charset="0"/>
              </a:rPr>
            </a:br>
            <a:br>
              <a:rPr lang="fr-FR" sz="1800" b="1" dirty="0">
                <a:effectLst/>
                <a:latin typeface="Times New Roman" panose="02020603050405020304" pitchFamily="18" charset="0"/>
                <a:ea typeface="Times New Roman" panose="02020603050405020304" pitchFamily="18" charset="0"/>
              </a:rPr>
            </a:br>
            <a:r>
              <a:rPr lang="fr-FR" sz="1800" b="1" dirty="0">
                <a:effectLst/>
                <a:latin typeface="Times New Roman" panose="02020603050405020304" pitchFamily="18" charset="0"/>
                <a:ea typeface="Times New Roman" panose="02020603050405020304" pitchFamily="18" charset="0"/>
              </a:rPr>
              <a:t>                                    </a:t>
            </a:r>
            <a:r>
              <a:rPr lang="fr-FR" sz="4400" b="1" dirty="0">
                <a:effectLst/>
                <a:latin typeface="Times New Roman" panose="02020603050405020304" pitchFamily="18" charset="0"/>
                <a:ea typeface="Times New Roman" panose="02020603050405020304" pitchFamily="18" charset="0"/>
              </a:rPr>
              <a:t>OJECTIFS SPÉCIFIQUES</a:t>
            </a:r>
            <a:endParaRPr lang="fr-FR" dirty="0"/>
          </a:p>
        </p:txBody>
      </p:sp>
      <p:sp>
        <p:nvSpPr>
          <p:cNvPr id="3" name="Sous-titre 2">
            <a:extLst>
              <a:ext uri="{FF2B5EF4-FFF2-40B4-BE49-F238E27FC236}">
                <a16:creationId xmlns:a16="http://schemas.microsoft.com/office/drawing/2014/main" id="{26A90978-FDDE-82A6-8AE5-BE4FAA8D7964}"/>
              </a:ext>
            </a:extLst>
          </p:cNvPr>
          <p:cNvSpPr>
            <a:spLocks noGrp="1"/>
          </p:cNvSpPr>
          <p:nvPr>
            <p:ph type="subTitle" idx="1"/>
          </p:nvPr>
        </p:nvSpPr>
        <p:spPr>
          <a:xfrm>
            <a:off x="498763" y="1427018"/>
            <a:ext cx="10806545" cy="4364182"/>
          </a:xfrm>
        </p:spPr>
        <p:txBody>
          <a:bodyPr>
            <a:normAutofit/>
          </a:bodyPr>
          <a:lstStyle/>
          <a:p>
            <a:pPr marL="342900" lvl="0" indent="-342900" algn="l">
              <a:lnSpc>
                <a:spcPct val="115000"/>
              </a:lnSpc>
              <a:buFont typeface="+mj-lt"/>
              <a:buAutoNum type="arabicPeriod"/>
            </a:pPr>
            <a:r>
              <a:rPr lang="fr-FR" sz="2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Définir la mensuration selon le cours,</a:t>
            </a:r>
            <a:endParaRPr lang="fr-FR" sz="28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42900" lvl="0" indent="-342900" algn="just">
              <a:lnSpc>
                <a:spcPct val="115000"/>
              </a:lnSpc>
              <a:buFont typeface="+mj-lt"/>
              <a:buAutoNum type="arabicPeriod"/>
            </a:pPr>
            <a:r>
              <a:rPr lang="fr-FR" sz="2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Enumérer 4 indicateurs du suivi de la croissance habituels de l’enfant</a:t>
            </a:r>
            <a:endParaRPr lang="fr-FR" sz="28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42900" lvl="0" indent="-342900" algn="just">
              <a:lnSpc>
                <a:spcPct val="115000"/>
              </a:lnSpc>
              <a:buFont typeface="+mj-lt"/>
              <a:buAutoNum type="arabicPeriod"/>
            </a:pPr>
            <a:r>
              <a:rPr lang="fr-FR" sz="2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Identifier le matériel nécessaire pour chaque indicateur de croissance </a:t>
            </a:r>
            <a:endParaRPr lang="fr-FR" sz="28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42900" lvl="0" indent="-342900" algn="just">
              <a:lnSpc>
                <a:spcPct val="115000"/>
              </a:lnSpc>
              <a:buFont typeface="+mj-lt"/>
              <a:buAutoNum type="arabicPeriod"/>
            </a:pPr>
            <a:r>
              <a:rPr lang="fr-FR" sz="2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Décrire les techniques de mesure du poids, de la taille et du périmètre crânien de l’enfant selon l’âge</a:t>
            </a:r>
            <a:endParaRPr lang="fr-FR" sz="28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42900" lvl="0" indent="-342900" algn="just">
              <a:lnSpc>
                <a:spcPct val="115000"/>
              </a:lnSpc>
              <a:buFont typeface="+mj-lt"/>
              <a:buAutoNum type="arabicPeriod"/>
            </a:pPr>
            <a:r>
              <a:rPr lang="fr-FR" sz="2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Interpréter la mesure selon les repères normaux de croissance selon l’âge</a:t>
            </a:r>
            <a:endParaRPr lang="fr-FR" sz="2800" dirty="0">
              <a:effectLst/>
              <a:latin typeface="Times New Roman" panose="02020603050405020304" pitchFamily="18" charset="0"/>
              <a:ea typeface="Times New Roman" panose="02020603050405020304" pitchFamily="18" charset="0"/>
              <a:cs typeface="Times New Roman" panose="02020603050405020304" pitchFamily="18" charset="0"/>
            </a:endParaRPr>
          </a:p>
          <a:p>
            <a:endParaRPr lang="fr-FR" dirty="0"/>
          </a:p>
        </p:txBody>
      </p:sp>
    </p:spTree>
    <p:extLst>
      <p:ext uri="{BB962C8B-B14F-4D97-AF65-F5344CB8AC3E}">
        <p14:creationId xmlns:p14="http://schemas.microsoft.com/office/powerpoint/2010/main" val="25411466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92557BB-8860-B374-2D33-A926684BA106}"/>
              </a:ext>
            </a:extLst>
          </p:cNvPr>
          <p:cNvSpPr>
            <a:spLocks noGrp="1"/>
          </p:cNvSpPr>
          <p:nvPr>
            <p:ph type="ctrTitle"/>
          </p:nvPr>
        </p:nvSpPr>
        <p:spPr>
          <a:xfrm>
            <a:off x="955963" y="152545"/>
            <a:ext cx="9144000" cy="997382"/>
          </a:xfrm>
          <a:solidFill>
            <a:srgbClr val="FCFDD9"/>
          </a:solidFill>
        </p:spPr>
        <p:txBody>
          <a:bodyPr/>
          <a:lstStyle/>
          <a:p>
            <a:r>
              <a:rPr lang="fr-FR" dirty="0"/>
              <a:t>PLAN</a:t>
            </a:r>
          </a:p>
        </p:txBody>
      </p:sp>
      <p:sp>
        <p:nvSpPr>
          <p:cNvPr id="3" name="Sous-titre 2">
            <a:extLst>
              <a:ext uri="{FF2B5EF4-FFF2-40B4-BE49-F238E27FC236}">
                <a16:creationId xmlns:a16="http://schemas.microsoft.com/office/drawing/2014/main" id="{EE2589BE-DC07-67A6-D1BC-473B0E45C3D3}"/>
              </a:ext>
            </a:extLst>
          </p:cNvPr>
          <p:cNvSpPr>
            <a:spLocks noGrp="1"/>
          </p:cNvSpPr>
          <p:nvPr>
            <p:ph type="subTitle" idx="1"/>
          </p:nvPr>
        </p:nvSpPr>
        <p:spPr>
          <a:xfrm>
            <a:off x="221673" y="1634692"/>
            <a:ext cx="9878290" cy="3588471"/>
          </a:xfrm>
        </p:spPr>
        <p:txBody>
          <a:bodyPr/>
          <a:lstStyle/>
          <a:p>
            <a:pPr algn="l"/>
            <a:endParaRPr lang="fr-FR" dirty="0"/>
          </a:p>
          <a:p>
            <a:pPr algn="l"/>
            <a:endParaRPr lang="fr-FR" dirty="0"/>
          </a:p>
          <a:p>
            <a:pPr algn="l"/>
            <a:r>
              <a:rPr lang="fr-FR" dirty="0"/>
              <a:t> </a:t>
            </a:r>
            <a:r>
              <a:rPr lang="fr-FR" sz="4000" dirty="0"/>
              <a:t>I.</a:t>
            </a:r>
            <a:r>
              <a:rPr lang="fr-FR" sz="3200" dirty="0"/>
              <a:t>DEFINITION</a:t>
            </a:r>
            <a:endParaRPr lang="fr-FR" sz="4000" dirty="0"/>
          </a:p>
          <a:p>
            <a:pPr algn="l">
              <a:lnSpc>
                <a:spcPct val="115000"/>
              </a:lnSpc>
            </a:pPr>
            <a:r>
              <a:rPr lang="fr-FR" sz="3200" b="1" dirty="0">
                <a:effectLst/>
                <a:latin typeface="Times New Roman" panose="02020603050405020304" pitchFamily="18" charset="0"/>
                <a:ea typeface="Times New Roman" panose="02020603050405020304" pitchFamily="18" charset="0"/>
              </a:rPr>
              <a:t> II.  ACCUEIL DE L’ENFANT</a:t>
            </a:r>
            <a:endParaRPr lang="fr-FR" sz="3200" dirty="0">
              <a:effectLst/>
              <a:latin typeface="Times New Roman" panose="02020603050405020304" pitchFamily="18" charset="0"/>
              <a:ea typeface="Times New Roman" panose="02020603050405020304" pitchFamily="18" charset="0"/>
            </a:endParaRPr>
          </a:p>
          <a:p>
            <a:pPr algn="l">
              <a:lnSpc>
                <a:spcPct val="115000"/>
              </a:lnSpc>
            </a:pPr>
            <a:r>
              <a:rPr lang="fr-FR" sz="3200" b="1" dirty="0">
                <a:effectLst/>
                <a:latin typeface="Times New Roman" panose="02020603050405020304" pitchFamily="18" charset="0"/>
                <a:ea typeface="Times New Roman" panose="02020603050405020304" pitchFamily="18" charset="0"/>
              </a:rPr>
              <a:t> III. EXÉCUTION</a:t>
            </a:r>
            <a:endParaRPr lang="fr-FR" sz="3200" dirty="0">
              <a:effectLst/>
              <a:latin typeface="Times New Roman" panose="02020603050405020304" pitchFamily="18" charset="0"/>
              <a:ea typeface="Times New Roman" panose="02020603050405020304" pitchFamily="18" charset="0"/>
            </a:endParaRPr>
          </a:p>
          <a:p>
            <a:pPr>
              <a:lnSpc>
                <a:spcPct val="115000"/>
              </a:lnSpc>
            </a:pPr>
            <a:r>
              <a:rPr lang="fr-FR" sz="1800" b="1" dirty="0">
                <a:effectLst/>
                <a:latin typeface="Times New Roman" panose="02020603050405020304" pitchFamily="18" charset="0"/>
                <a:ea typeface="Times New Roman" panose="02020603050405020304" pitchFamily="18" charset="0"/>
              </a:rPr>
              <a:t> </a:t>
            </a:r>
            <a:endParaRPr lang="fr-FR" sz="1800" dirty="0">
              <a:effectLst/>
              <a:latin typeface="Times New Roman" panose="02020603050405020304" pitchFamily="18" charset="0"/>
              <a:ea typeface="Times New Roman" panose="02020603050405020304" pitchFamily="18" charset="0"/>
            </a:endParaRPr>
          </a:p>
          <a:p>
            <a:pPr algn="l"/>
            <a:endParaRPr lang="fr-FR" dirty="0"/>
          </a:p>
        </p:txBody>
      </p:sp>
    </p:spTree>
    <p:extLst>
      <p:ext uri="{BB962C8B-B14F-4D97-AF65-F5344CB8AC3E}">
        <p14:creationId xmlns:p14="http://schemas.microsoft.com/office/powerpoint/2010/main" val="53535087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186D5F6-F871-A00B-04F0-7E829AA130CB}"/>
              </a:ext>
            </a:extLst>
          </p:cNvPr>
          <p:cNvSpPr>
            <a:spLocks noGrp="1"/>
          </p:cNvSpPr>
          <p:nvPr>
            <p:ph type="ctrTitle"/>
          </p:nvPr>
        </p:nvSpPr>
        <p:spPr>
          <a:xfrm>
            <a:off x="789709" y="20711"/>
            <a:ext cx="10446327" cy="1156926"/>
          </a:xfrm>
          <a:solidFill>
            <a:srgbClr val="FCFDD9"/>
          </a:solidFill>
        </p:spPr>
        <p:txBody>
          <a:bodyPr/>
          <a:lstStyle/>
          <a:p>
            <a:r>
              <a:rPr lang="fr-FR" sz="7200" dirty="0"/>
              <a:t>I.</a:t>
            </a:r>
            <a:r>
              <a:rPr lang="fr-FR" sz="6000" dirty="0"/>
              <a:t>DEFINITION1/2</a:t>
            </a:r>
            <a:endParaRPr lang="fr-FR" dirty="0"/>
          </a:p>
        </p:txBody>
      </p:sp>
      <p:sp>
        <p:nvSpPr>
          <p:cNvPr id="3" name="Sous-titre 2">
            <a:extLst>
              <a:ext uri="{FF2B5EF4-FFF2-40B4-BE49-F238E27FC236}">
                <a16:creationId xmlns:a16="http://schemas.microsoft.com/office/drawing/2014/main" id="{F2BA9C4F-D964-BDE2-6E7B-BB11B75DC65D}"/>
              </a:ext>
            </a:extLst>
          </p:cNvPr>
          <p:cNvSpPr>
            <a:spLocks noGrp="1"/>
          </p:cNvSpPr>
          <p:nvPr>
            <p:ph type="subTitle" idx="1"/>
          </p:nvPr>
        </p:nvSpPr>
        <p:spPr>
          <a:xfrm>
            <a:off x="134911" y="1177637"/>
            <a:ext cx="12057089" cy="5238153"/>
          </a:xfrm>
        </p:spPr>
        <p:txBody>
          <a:bodyPr>
            <a:normAutofit fontScale="92500" lnSpcReduction="20000"/>
          </a:bodyPr>
          <a:lstStyle/>
          <a:p>
            <a:pPr lvl="0" algn="l">
              <a:lnSpc>
                <a:spcPct val="115000"/>
              </a:lnSpc>
            </a:pPr>
            <a:r>
              <a:rPr lang="fr-FR" sz="3600" b="1" i="1" dirty="0">
                <a:effectLst/>
                <a:latin typeface="Times New Roman" panose="02020603050405020304" pitchFamily="18" charset="0"/>
                <a:ea typeface="Times New Roman" panose="02020603050405020304" pitchFamily="18" charset="0"/>
              </a:rPr>
              <a:t>     </a:t>
            </a:r>
            <a:r>
              <a:rPr lang="fr-FR" sz="4800" b="1" i="1" dirty="0">
                <a:effectLst/>
                <a:latin typeface="Times New Roman" panose="02020603050405020304" pitchFamily="18" charset="0"/>
                <a:ea typeface="Times New Roman" panose="02020603050405020304" pitchFamily="18" charset="0"/>
              </a:rPr>
              <a:t>-Mensuration</a:t>
            </a:r>
            <a:r>
              <a:rPr lang="fr-FR" sz="2600" b="1" i="1" dirty="0">
                <a:effectLst/>
                <a:latin typeface="Times New Roman" panose="02020603050405020304" pitchFamily="18" charset="0"/>
                <a:ea typeface="Times New Roman" panose="02020603050405020304" pitchFamily="18" charset="0"/>
              </a:rPr>
              <a:t> : </a:t>
            </a:r>
            <a:r>
              <a:rPr lang="fr-FR" sz="3500" dirty="0">
                <a:effectLst/>
                <a:latin typeface="Times New Roman" panose="02020603050405020304" pitchFamily="18" charset="0"/>
                <a:ea typeface="Times New Roman" panose="02020603050405020304" pitchFamily="18" charset="0"/>
              </a:rPr>
              <a:t> mesures ou anthropométries des dimensions caractéristiques, importantes, indicateurs de croissance du corps humain de l’enfant en vue d’</a:t>
            </a:r>
            <a:r>
              <a:rPr lang="fr-FR" sz="3500" dirty="0">
                <a:latin typeface="Times New Roman" panose="02020603050405020304" pitchFamily="18" charset="0"/>
                <a:ea typeface="Times New Roman" panose="02020603050405020304" pitchFamily="18" charset="0"/>
              </a:rPr>
              <a:t>é</a:t>
            </a:r>
            <a:r>
              <a:rPr lang="fr-FR" sz="3500" dirty="0">
                <a:effectLst/>
                <a:latin typeface="Times New Roman" panose="02020603050405020304" pitchFamily="18" charset="0"/>
                <a:ea typeface="Times New Roman" panose="02020603050405020304" pitchFamily="18" charset="0"/>
              </a:rPr>
              <a:t>valuer la normalité:</a:t>
            </a:r>
            <a:r>
              <a:rPr lang="fr-FR" sz="3500" dirty="0">
                <a:latin typeface="Times New Roman" panose="02020603050405020304" pitchFamily="18" charset="0"/>
                <a:ea typeface="Times New Roman" panose="02020603050405020304" pitchFamily="18" charset="0"/>
              </a:rPr>
              <a:t> </a:t>
            </a:r>
            <a:r>
              <a:rPr lang="fr-FR" sz="3500" dirty="0">
                <a:effectLst/>
                <a:latin typeface="Times New Roman" panose="02020603050405020304" pitchFamily="18" charset="0"/>
                <a:ea typeface="Times New Roman" panose="02020603050405020304" pitchFamily="18" charset="0"/>
              </a:rPr>
              <a:t> </a:t>
            </a:r>
          </a:p>
          <a:p>
            <a:pPr marL="457200" algn="l">
              <a:lnSpc>
                <a:spcPct val="115000"/>
              </a:lnSpc>
            </a:pPr>
            <a:r>
              <a:rPr lang="fr-FR" sz="3500" b="1" i="1" dirty="0">
                <a:solidFill>
                  <a:srgbClr val="FF0000"/>
                </a:solidFill>
                <a:effectLst/>
                <a:latin typeface="Times New Roman" panose="02020603050405020304" pitchFamily="18" charset="0"/>
                <a:ea typeface="Times New Roman" panose="02020603050405020304" pitchFamily="18" charset="0"/>
              </a:rPr>
              <a:t>- le poids, la taille, le périmètre crânien et le périmètre brachial se mesure de façon régulière</a:t>
            </a:r>
            <a:r>
              <a:rPr lang="fr-FR" sz="3500" b="1" i="1" dirty="0">
                <a:solidFill>
                  <a:srgbClr val="FF0000"/>
                </a:solidFill>
                <a:latin typeface="Times New Roman" panose="02020603050405020304" pitchFamily="18" charset="0"/>
                <a:ea typeface="Times New Roman" panose="02020603050405020304" pitchFamily="18" charset="0"/>
              </a:rPr>
              <a:t>;</a:t>
            </a:r>
            <a:r>
              <a:rPr lang="fr-FR" sz="3500" dirty="0">
                <a:effectLst/>
                <a:latin typeface="Times New Roman" panose="02020603050405020304" pitchFamily="18" charset="0"/>
                <a:ea typeface="Times New Roman" panose="02020603050405020304" pitchFamily="18" charset="0"/>
              </a:rPr>
              <a:t> le périmètre thoracique et le périmètre abdominal</a:t>
            </a:r>
            <a:r>
              <a:rPr lang="fr-FR" sz="4300" dirty="0">
                <a:effectLst/>
                <a:latin typeface="Times New Roman" panose="02020603050405020304" pitchFamily="18" charset="0"/>
                <a:ea typeface="Times New Roman" panose="02020603050405020304" pitchFamily="18" charset="0"/>
              </a:rPr>
              <a:t>, </a:t>
            </a:r>
            <a:r>
              <a:rPr lang="fr-FR" sz="3900" dirty="0">
                <a:effectLst/>
                <a:latin typeface="Times New Roman" panose="02020603050405020304" pitchFamily="18" charset="0"/>
                <a:ea typeface="Times New Roman" panose="02020603050405020304" pitchFamily="18" charset="0"/>
              </a:rPr>
              <a:t>sont peu utilisées.</a:t>
            </a:r>
          </a:p>
          <a:p>
            <a:pPr marL="457200" algn="l">
              <a:lnSpc>
                <a:spcPct val="115000"/>
              </a:lnSpc>
            </a:pPr>
            <a:r>
              <a:rPr lang="fr-FR" sz="3900" b="1" i="1" dirty="0">
                <a:latin typeface="Times New Roman" panose="02020603050405020304" pitchFamily="18" charset="0"/>
                <a:ea typeface="Times New Roman" panose="02020603050405020304" pitchFamily="18" charset="0"/>
              </a:rPr>
              <a:t>-</a:t>
            </a:r>
            <a:r>
              <a:rPr lang="fr-FR" sz="4300" b="1" i="1" dirty="0">
                <a:effectLst/>
                <a:latin typeface="Times New Roman" panose="02020603050405020304" pitchFamily="18" charset="0"/>
                <a:ea typeface="Times New Roman" panose="02020603050405020304" pitchFamily="18" charset="0"/>
              </a:rPr>
              <a:t>Croissance quantitative</a:t>
            </a:r>
            <a:r>
              <a:rPr lang="fr-FR" sz="4300" b="1" dirty="0">
                <a:effectLst/>
                <a:latin typeface="Times New Roman" panose="02020603050405020304" pitchFamily="18" charset="0"/>
                <a:ea typeface="Times New Roman" panose="02020603050405020304" pitchFamily="18" charset="0"/>
              </a:rPr>
              <a:t> </a:t>
            </a:r>
            <a:r>
              <a:rPr lang="fr-FR" sz="2600" dirty="0">
                <a:effectLst/>
                <a:latin typeface="Times New Roman" panose="02020603050405020304" pitchFamily="18" charset="0"/>
                <a:ea typeface="Times New Roman" panose="02020603050405020304" pitchFamily="18" charset="0"/>
              </a:rPr>
              <a:t>: </a:t>
            </a:r>
            <a:r>
              <a:rPr lang="fr-FR" sz="3900" dirty="0">
                <a:effectLst/>
                <a:latin typeface="Times New Roman" panose="02020603050405020304" pitchFamily="18" charset="0"/>
                <a:ea typeface="Times New Roman" panose="02020603050405020304" pitchFamily="18" charset="0"/>
              </a:rPr>
              <a:t> augmentation en largeur , en hauteur  et en volume de l’organisme humain. C’est un processus dynamique</a:t>
            </a:r>
            <a:r>
              <a:rPr lang="fr-FR" sz="2600" dirty="0">
                <a:latin typeface="Times New Roman" panose="02020603050405020304" pitchFamily="18" charset="0"/>
                <a:ea typeface="Times New Roman" panose="02020603050405020304" pitchFamily="18" charset="0"/>
              </a:rPr>
              <a:t> </a:t>
            </a:r>
            <a:endParaRPr lang="fr-FR" sz="2600" dirty="0">
              <a:effectLst/>
              <a:latin typeface="Times New Roman" panose="02020603050405020304" pitchFamily="18" charset="0"/>
              <a:ea typeface="Times New Roman" panose="02020603050405020304" pitchFamily="18" charset="0"/>
            </a:endParaRPr>
          </a:p>
          <a:p>
            <a:pPr marL="457200" algn="l">
              <a:lnSpc>
                <a:spcPct val="115000"/>
              </a:lnSpc>
            </a:pPr>
            <a:endParaRPr lang="fr-FR" sz="1800" dirty="0">
              <a:effectLst/>
              <a:latin typeface="Times New Roman" panose="02020603050405020304" pitchFamily="18" charset="0"/>
              <a:ea typeface="Times New Roman" panose="02020603050405020304" pitchFamily="18" charset="0"/>
            </a:endParaRPr>
          </a:p>
          <a:p>
            <a:pPr marL="457200" algn="just">
              <a:lnSpc>
                <a:spcPct val="115000"/>
              </a:lnSpc>
            </a:pPr>
            <a:endParaRPr lang="fr-FR" sz="3200" dirty="0"/>
          </a:p>
        </p:txBody>
      </p:sp>
    </p:spTree>
    <p:extLst>
      <p:ext uri="{BB962C8B-B14F-4D97-AF65-F5344CB8AC3E}">
        <p14:creationId xmlns:p14="http://schemas.microsoft.com/office/powerpoint/2010/main" val="643521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1" y="5486400"/>
            <a:ext cx="4156364" cy="702989"/>
          </a:xfrm>
        </p:spPr>
        <p:txBody>
          <a:bodyPr>
            <a:normAutofit fontScale="47500" lnSpcReduction="20000"/>
          </a:bodyPr>
          <a:lstStyle/>
          <a:p>
            <a:r>
              <a:rPr lang="en-US" sz="3200" dirty="0"/>
              <a:t>NANSE FE, INSPECTEUR DES SOINS DE SANTE,</a:t>
            </a:r>
          </a:p>
          <a:p>
            <a:r>
              <a:rPr lang="en-US" sz="3200" dirty="0"/>
              <a:t> member de la cellule de santé infantile</a:t>
            </a:r>
          </a:p>
        </p:txBody>
      </p:sp>
      <p:sp>
        <p:nvSpPr>
          <p:cNvPr id="4" name="Titre 5">
            <a:extLst>
              <a:ext uri="{FF2B5EF4-FFF2-40B4-BE49-F238E27FC236}">
                <a16:creationId xmlns:a16="http://schemas.microsoft.com/office/drawing/2014/main" id="{CE5792DB-C530-45D2-B903-0EEB26F09FBF}"/>
              </a:ext>
            </a:extLst>
          </p:cNvPr>
          <p:cNvSpPr>
            <a:spLocks noGrp="1"/>
          </p:cNvSpPr>
          <p:nvPr>
            <p:ph type="ctrTitle"/>
          </p:nvPr>
        </p:nvSpPr>
        <p:spPr>
          <a:xfrm>
            <a:off x="124690" y="1039091"/>
            <a:ext cx="12067310" cy="3557025"/>
          </a:xfrm>
          <a:solidFill>
            <a:schemeClr val="accent5">
              <a:lumMod val="40000"/>
              <a:lumOff val="60000"/>
            </a:schemeClr>
          </a:solidFill>
          <a:ln w="76200" cap="flat">
            <a:solidFill>
              <a:srgbClr val="F2F2F2"/>
            </a:solidFill>
          </a:ln>
          <a:effectLst>
            <a:outerShdw dist="20000" dir="5400000" rotWithShape="0">
              <a:srgbClr val="000000">
                <a:alpha val="37999"/>
              </a:srgbClr>
            </a:outerShdw>
          </a:effectLst>
        </p:spPr>
        <p:txBody>
          <a:bodyPr>
            <a:normAutofit/>
          </a:bodyPr>
          <a:lstStyle/>
          <a:p>
            <a:br>
              <a:rPr lang="fr-FR" altLang="fr-FR" sz="4000" b="1" dirty="0">
                <a:solidFill>
                  <a:srgbClr val="FFFFFF"/>
                </a:solidFill>
                <a:latin typeface="Arial Black" pitchFamily="34" charset="0"/>
                <a:ea typeface="Arial Black" pitchFamily="34" charset="0"/>
                <a:cs typeface="Arial Black" pitchFamily="34" charset="0"/>
              </a:rPr>
            </a:br>
            <a:r>
              <a:rPr lang="fr-FR" altLang="fr-FR" sz="3100" b="1" dirty="0">
                <a:solidFill>
                  <a:srgbClr val="FF0000"/>
                </a:solidFill>
                <a:latin typeface="Comic Sans MS" panose="030F0702030302020204" pitchFamily="66" charset="0"/>
                <a:ea typeface="Arial Black" pitchFamily="34" charset="0"/>
                <a:cs typeface="Arial Black" pitchFamily="34" charset="0"/>
              </a:rPr>
              <a:t> </a:t>
            </a:r>
            <a:br>
              <a:rPr lang="fr-FR" altLang="fr-FR" sz="3100" b="1" dirty="0">
                <a:solidFill>
                  <a:srgbClr val="FF0000"/>
                </a:solidFill>
                <a:latin typeface="Comic Sans MS" panose="030F0702030302020204" pitchFamily="66" charset="0"/>
                <a:ea typeface="Arial Black" pitchFamily="34" charset="0"/>
                <a:cs typeface="Arial Black" pitchFamily="34" charset="0"/>
              </a:rPr>
            </a:br>
            <a:br>
              <a:rPr lang="fr-FR" altLang="fr-FR" sz="3100" b="1" dirty="0">
                <a:solidFill>
                  <a:srgbClr val="FF0000"/>
                </a:solidFill>
                <a:latin typeface="Comic Sans MS" panose="030F0702030302020204" pitchFamily="66" charset="0"/>
                <a:ea typeface="Arial Black" pitchFamily="34" charset="0"/>
                <a:cs typeface="Arial Black" pitchFamily="34" charset="0"/>
              </a:rPr>
            </a:br>
            <a:br>
              <a:rPr lang="fr-FR" altLang="fr-FR" sz="3100" b="1">
                <a:solidFill>
                  <a:srgbClr val="FF0000"/>
                </a:solidFill>
                <a:latin typeface="Comic Sans MS" panose="030F0702030302020204" pitchFamily="66" charset="0"/>
                <a:ea typeface="Arial Black" pitchFamily="34" charset="0"/>
                <a:cs typeface="Arial Black" pitchFamily="34" charset="0"/>
              </a:rPr>
            </a:br>
            <a:r>
              <a:rPr lang="fr-FR" altLang="fr-FR" sz="3100" b="1">
                <a:solidFill>
                  <a:srgbClr val="FF0000"/>
                </a:solidFill>
                <a:latin typeface="Comic Sans MS" panose="030F0702030302020204" pitchFamily="66" charset="0"/>
                <a:ea typeface="Arial Black" pitchFamily="34" charset="0"/>
                <a:cs typeface="Arial Black" pitchFamily="34" charset="0"/>
              </a:rPr>
              <a:t>LICENCE  2 </a:t>
            </a:r>
            <a:r>
              <a:rPr lang="fr-FR" altLang="fr-FR" sz="3100" b="1" dirty="0">
                <a:solidFill>
                  <a:srgbClr val="FF0000"/>
                </a:solidFill>
                <a:latin typeface="Comic Sans MS" panose="030F0702030302020204" pitchFamily="66" charset="0"/>
                <a:ea typeface="Arial Black" pitchFamily="34" charset="0"/>
                <a:cs typeface="Arial Black" pitchFamily="34" charset="0"/>
              </a:rPr>
              <a:t>IDE/SFM,2022-2023,SEMESTRE2</a:t>
            </a:r>
            <a:br>
              <a:rPr lang="fr-FR" altLang="fr-FR" sz="3100" b="1" dirty="0">
                <a:solidFill>
                  <a:srgbClr val="FFFFFF"/>
                </a:solidFill>
                <a:latin typeface="Comic Sans MS" panose="030F0702030302020204" pitchFamily="66" charset="0"/>
                <a:ea typeface="Arial Black" pitchFamily="34" charset="0"/>
                <a:cs typeface="Arial Black" pitchFamily="34" charset="0"/>
              </a:rPr>
            </a:br>
            <a:endParaRPr lang="fr-FR" altLang="fr-FR" sz="3100" b="1" dirty="0">
              <a:solidFill>
                <a:srgbClr val="FFFFFF"/>
              </a:solidFill>
              <a:latin typeface="Comic Sans MS" panose="030F0702030302020204" pitchFamily="66" charset="0"/>
              <a:ea typeface="Arial Black" pitchFamily="34" charset="0"/>
              <a:cs typeface="Arial Black" pitchFamily="34" charset="0"/>
            </a:endParaRPr>
          </a:p>
        </p:txBody>
      </p:sp>
      <p:sp>
        <p:nvSpPr>
          <p:cNvPr id="5" name="Titre 5">
            <a:extLst>
              <a:ext uri="{FF2B5EF4-FFF2-40B4-BE49-F238E27FC236}">
                <a16:creationId xmlns:a16="http://schemas.microsoft.com/office/drawing/2014/main" id="{D0007E9C-7510-4F9B-05D9-4FA9A9D0A114}"/>
              </a:ext>
            </a:extLst>
          </p:cNvPr>
          <p:cNvSpPr txBox="1">
            <a:spLocks/>
          </p:cNvSpPr>
          <p:nvPr/>
        </p:nvSpPr>
        <p:spPr>
          <a:xfrm>
            <a:off x="124691" y="1233055"/>
            <a:ext cx="12067309" cy="2195945"/>
          </a:xfrm>
          <a:prstGeom prst="rect">
            <a:avLst/>
          </a:prstGeom>
          <a:ln>
            <a:solidFill>
              <a:schemeClr val="accent1"/>
            </a:solidFill>
          </a:ln>
        </p:spPr>
        <p:txBody>
          <a:bodyPr vert="horz" lIns="91440" tIns="45720" rIns="91440" bIns="45720" rtlCol="0" anchor="b">
            <a:noAutofit/>
          </a:bodyPr>
          <a:lstStyle>
            <a:lvl1pPr algn="ctr" defTabSz="914377" rtl="0" eaLnBrk="1" latinLnBrk="0" hangingPunct="1">
              <a:lnSpc>
                <a:spcPct val="90000"/>
              </a:lnSpc>
              <a:spcBef>
                <a:spcPct val="0"/>
              </a:spcBef>
              <a:buNone/>
              <a:defRPr sz="6000" kern="1200">
                <a:solidFill>
                  <a:schemeClr val="tx1"/>
                </a:solidFill>
                <a:latin typeface="Arial Black" panose="020B0A04020102020204" pitchFamily="34" charset="0"/>
                <a:ea typeface="+mj-ea"/>
                <a:cs typeface="+mj-cs"/>
              </a:defRPr>
            </a:lvl1pPr>
          </a:lstStyle>
          <a:p>
            <a:r>
              <a:rPr lang="fr-FR" sz="8000" b="1" dirty="0"/>
              <a:t>CONSULTATION ENFANT SAINT</a:t>
            </a:r>
          </a:p>
        </p:txBody>
      </p:sp>
    </p:spTree>
    <p:extLst>
      <p:ext uri="{BB962C8B-B14F-4D97-AF65-F5344CB8AC3E}">
        <p14:creationId xmlns:p14="http://schemas.microsoft.com/office/powerpoint/2010/main" val="164496345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a:extLst>
              <a:ext uri="{FF2B5EF4-FFF2-40B4-BE49-F238E27FC236}">
                <a16:creationId xmlns:a16="http://schemas.microsoft.com/office/drawing/2014/main" id="{C6B0717F-44AC-7456-CB7A-328623527122}"/>
              </a:ext>
            </a:extLst>
          </p:cNvPr>
          <p:cNvSpPr>
            <a:spLocks noGrp="1"/>
          </p:cNvSpPr>
          <p:nvPr>
            <p:ph type="subTitle" idx="1"/>
          </p:nvPr>
        </p:nvSpPr>
        <p:spPr>
          <a:xfrm>
            <a:off x="374072" y="1708879"/>
            <a:ext cx="11678020" cy="4452078"/>
          </a:xfrm>
        </p:spPr>
        <p:txBody>
          <a:bodyPr>
            <a:normAutofit fontScale="92500"/>
          </a:bodyPr>
          <a:lstStyle/>
          <a:p>
            <a:pPr algn="just">
              <a:lnSpc>
                <a:spcPct val="115000"/>
              </a:lnSpc>
            </a:pPr>
            <a:r>
              <a:rPr lang="fr-FR" sz="3600" b="1" dirty="0">
                <a:solidFill>
                  <a:srgbClr val="FF0000"/>
                </a:solidFill>
                <a:effectLst/>
                <a:latin typeface="Times New Roman" panose="02020603050405020304" pitchFamily="18" charset="0"/>
                <a:ea typeface="Times New Roman" panose="02020603050405020304" pitchFamily="18" charset="0"/>
              </a:rPr>
              <a:t> </a:t>
            </a:r>
            <a:r>
              <a:rPr lang="fr-FR" sz="8800" b="1" dirty="0">
                <a:solidFill>
                  <a:srgbClr val="FF0000"/>
                </a:solidFill>
                <a:effectLst/>
                <a:latin typeface="Times New Roman" panose="02020603050405020304" pitchFamily="18" charset="0"/>
                <a:ea typeface="Times New Roman" panose="02020603050405020304" pitchFamily="18" charset="0"/>
              </a:rPr>
              <a:t>-</a:t>
            </a:r>
            <a:r>
              <a:rPr lang="fr-FR" sz="7200" b="1" dirty="0">
                <a:solidFill>
                  <a:srgbClr val="FF0000"/>
                </a:solidFill>
                <a:effectLst/>
                <a:latin typeface="Times New Roman" panose="02020603050405020304" pitchFamily="18" charset="0"/>
                <a:ea typeface="Times New Roman" panose="02020603050405020304" pitchFamily="18" charset="0"/>
              </a:rPr>
              <a:t>I</a:t>
            </a:r>
            <a:r>
              <a:rPr lang="fr-FR" sz="6000" b="1" dirty="0">
                <a:solidFill>
                  <a:srgbClr val="FF0000"/>
                </a:solidFill>
                <a:effectLst/>
                <a:latin typeface="Times New Roman" panose="02020603050405020304" pitchFamily="18" charset="0"/>
                <a:ea typeface="Times New Roman" panose="02020603050405020304" pitchFamily="18" charset="0"/>
              </a:rPr>
              <a:t>ntérêt:</a:t>
            </a:r>
            <a:endParaRPr lang="fr-FR" sz="3600" dirty="0">
              <a:solidFill>
                <a:srgbClr val="FF0000"/>
              </a:solidFill>
              <a:effectLst/>
              <a:latin typeface="Times New Roman" panose="02020603050405020304" pitchFamily="18" charset="0"/>
              <a:ea typeface="Times New Roman" panose="02020603050405020304" pitchFamily="18" charset="0"/>
            </a:endParaRPr>
          </a:p>
          <a:p>
            <a:pPr marL="342900" indent="-342900" algn="just">
              <a:lnSpc>
                <a:spcPct val="115000"/>
              </a:lnSpc>
              <a:buFont typeface="Arial" panose="020B0604020202020204" pitchFamily="34" charset="0"/>
              <a:buChar char="•"/>
            </a:pPr>
            <a:r>
              <a:rPr lang="fr-FR" sz="4400" dirty="0">
                <a:effectLst/>
                <a:latin typeface="Times New Roman" panose="02020603050405020304" pitchFamily="18" charset="0"/>
                <a:ea typeface="Times New Roman" panose="02020603050405020304" pitchFamily="18" charset="0"/>
              </a:rPr>
              <a:t> </a:t>
            </a:r>
            <a:r>
              <a:rPr lang="fr-FR" sz="4800" dirty="0">
                <a:effectLst/>
                <a:latin typeface="Times New Roman" panose="02020603050405020304" pitchFamily="18" charset="0"/>
                <a:ea typeface="Times New Roman" panose="02020603050405020304" pitchFamily="18" charset="0"/>
              </a:rPr>
              <a:t>prise en charge médico-chirurgicale </a:t>
            </a:r>
          </a:p>
          <a:p>
            <a:pPr marL="342900" indent="-342900" algn="just">
              <a:lnSpc>
                <a:spcPct val="115000"/>
              </a:lnSpc>
              <a:buFont typeface="Arial" panose="020B0604020202020204" pitchFamily="34" charset="0"/>
              <a:buChar char="•"/>
            </a:pPr>
            <a:r>
              <a:rPr lang="fr-FR" sz="4800" dirty="0">
                <a:effectLst/>
                <a:latin typeface="Times New Roman" panose="02020603050405020304" pitchFamily="18" charset="0"/>
                <a:ea typeface="Times New Roman" panose="02020603050405020304" pitchFamily="18" charset="0"/>
              </a:rPr>
              <a:t>réduire la morbidité et mortalité infantile;</a:t>
            </a:r>
          </a:p>
          <a:p>
            <a:pPr marL="342900" indent="-342900" algn="just">
              <a:lnSpc>
                <a:spcPct val="115000"/>
              </a:lnSpc>
              <a:buFont typeface="Arial" panose="020B0604020202020204" pitchFamily="34" charset="0"/>
              <a:buChar char="•"/>
            </a:pPr>
            <a:r>
              <a:rPr lang="fr-FR" sz="4800" dirty="0">
                <a:effectLst/>
                <a:latin typeface="Times New Roman" panose="02020603050405020304" pitchFamily="18" charset="0"/>
                <a:ea typeface="Times New Roman" panose="02020603050405020304" pitchFamily="18" charset="0"/>
              </a:rPr>
              <a:t> donner des conseils de soins de santé diététiques</a:t>
            </a:r>
          </a:p>
          <a:p>
            <a:endParaRPr lang="fr-FR" dirty="0"/>
          </a:p>
        </p:txBody>
      </p:sp>
      <p:sp>
        <p:nvSpPr>
          <p:cNvPr id="4" name="Titre 1">
            <a:extLst>
              <a:ext uri="{FF2B5EF4-FFF2-40B4-BE49-F238E27FC236}">
                <a16:creationId xmlns:a16="http://schemas.microsoft.com/office/drawing/2014/main" id="{5AF41FB0-CD05-BBF5-CDD5-F2C91F5FBC1F}"/>
              </a:ext>
            </a:extLst>
          </p:cNvPr>
          <p:cNvSpPr>
            <a:spLocks noGrp="1"/>
          </p:cNvSpPr>
          <p:nvPr>
            <p:ph type="ctrTitle"/>
          </p:nvPr>
        </p:nvSpPr>
        <p:spPr>
          <a:xfrm>
            <a:off x="900545" y="0"/>
            <a:ext cx="10293928" cy="1413164"/>
          </a:xfrm>
          <a:solidFill>
            <a:srgbClr val="FCFDD9"/>
          </a:solidFill>
        </p:spPr>
        <p:txBody>
          <a:bodyPr/>
          <a:lstStyle/>
          <a:p>
            <a:r>
              <a:rPr lang="fr-FR" sz="7200" dirty="0"/>
              <a:t>I.</a:t>
            </a:r>
            <a:r>
              <a:rPr lang="fr-FR" sz="6000" dirty="0"/>
              <a:t>DEFINITION 2/2</a:t>
            </a:r>
            <a:endParaRPr lang="fr-FR" dirty="0"/>
          </a:p>
        </p:txBody>
      </p:sp>
    </p:spTree>
    <p:extLst>
      <p:ext uri="{BB962C8B-B14F-4D97-AF65-F5344CB8AC3E}">
        <p14:creationId xmlns:p14="http://schemas.microsoft.com/office/powerpoint/2010/main" val="281592885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4CEF56A-B882-5C56-DCF2-455BAAC8C1E3}"/>
              </a:ext>
            </a:extLst>
          </p:cNvPr>
          <p:cNvSpPr>
            <a:spLocks noGrp="1"/>
          </p:cNvSpPr>
          <p:nvPr>
            <p:ph type="ctrTitle"/>
          </p:nvPr>
        </p:nvSpPr>
        <p:spPr>
          <a:xfrm>
            <a:off x="924393" y="0"/>
            <a:ext cx="10343213" cy="880672"/>
          </a:xfrm>
          <a:solidFill>
            <a:srgbClr val="FCFDD9"/>
          </a:solidFill>
        </p:spPr>
        <p:txBody>
          <a:bodyPr>
            <a:normAutofit fontScale="90000"/>
          </a:bodyPr>
          <a:lstStyle/>
          <a:p>
            <a:r>
              <a:rPr lang="fr-FR" b="1" dirty="0">
                <a:effectLst/>
                <a:latin typeface="Times New Roman" panose="02020603050405020304" pitchFamily="18" charset="0"/>
                <a:ea typeface="Times New Roman" panose="02020603050405020304" pitchFamily="18" charset="0"/>
              </a:rPr>
              <a:t>II. ACCUEIL DE L’ENFANT</a:t>
            </a:r>
            <a:endParaRPr lang="fr-FR" sz="23900" dirty="0"/>
          </a:p>
        </p:txBody>
      </p:sp>
      <p:sp>
        <p:nvSpPr>
          <p:cNvPr id="3" name="Sous-titre 2">
            <a:extLst>
              <a:ext uri="{FF2B5EF4-FFF2-40B4-BE49-F238E27FC236}">
                <a16:creationId xmlns:a16="http://schemas.microsoft.com/office/drawing/2014/main" id="{00C4EF57-1589-3377-C158-6D4F48B67F9D}"/>
              </a:ext>
            </a:extLst>
          </p:cNvPr>
          <p:cNvSpPr>
            <a:spLocks noGrp="1"/>
          </p:cNvSpPr>
          <p:nvPr>
            <p:ph type="subTitle" idx="1"/>
          </p:nvPr>
        </p:nvSpPr>
        <p:spPr>
          <a:xfrm>
            <a:off x="284813" y="1154243"/>
            <a:ext cx="11737298" cy="5171606"/>
          </a:xfrm>
        </p:spPr>
        <p:txBody>
          <a:bodyPr>
            <a:normAutofit fontScale="92500" lnSpcReduction="10000"/>
          </a:bodyPr>
          <a:lstStyle/>
          <a:p>
            <a:pPr algn="l"/>
            <a:r>
              <a:rPr lang="fr-FR" dirty="0">
                <a:solidFill>
                  <a:srgbClr val="FF0000"/>
                </a:solidFill>
              </a:rPr>
              <a:t>                  </a:t>
            </a:r>
            <a:r>
              <a:rPr lang="fr-FR" sz="4800" dirty="0">
                <a:solidFill>
                  <a:srgbClr val="FF0000"/>
                </a:solidFill>
              </a:rPr>
              <a:t>2.1.</a:t>
            </a:r>
            <a:r>
              <a:rPr lang="fr-FR" dirty="0">
                <a:solidFill>
                  <a:srgbClr val="FF0000"/>
                </a:solidFill>
              </a:rPr>
              <a:t> </a:t>
            </a:r>
            <a:r>
              <a:rPr lang="fr-FR" sz="4800" b="1" dirty="0">
                <a:solidFill>
                  <a:schemeClr val="accent1"/>
                </a:solidFill>
                <a:effectLst/>
                <a:latin typeface="Times New Roman" panose="02020603050405020304" pitchFamily="18" charset="0"/>
                <a:ea typeface="Times New Roman" panose="02020603050405020304" pitchFamily="18" charset="0"/>
              </a:rPr>
              <a:t>Préparation du matériel 1/4</a:t>
            </a:r>
            <a:endParaRPr lang="fr-FR" sz="3200" b="1" dirty="0">
              <a:solidFill>
                <a:schemeClr val="accent1"/>
              </a:solidFill>
              <a:effectLst/>
              <a:latin typeface="Times New Roman" panose="02020603050405020304" pitchFamily="18" charset="0"/>
              <a:ea typeface="Times New Roman" panose="02020603050405020304" pitchFamily="18" charset="0"/>
            </a:endParaRPr>
          </a:p>
          <a:p>
            <a:pPr marL="342900" lvl="0" indent="-342900" algn="just">
              <a:lnSpc>
                <a:spcPct val="115000"/>
              </a:lnSpc>
              <a:buFont typeface="Arial" panose="020B0604020202020204" pitchFamily="34" charset="0"/>
              <a:buChar char="❖"/>
            </a:pPr>
            <a:r>
              <a:rPr lang="fr-FR" sz="7200" b="1" dirty="0">
                <a:solidFill>
                  <a:srgbClr val="FF0000"/>
                </a:solidFill>
                <a:latin typeface="Times New Roman" panose="02020603050405020304" pitchFamily="18" charset="0"/>
                <a:ea typeface="Times New Roman" panose="02020603050405020304" pitchFamily="18" charset="0"/>
              </a:rPr>
              <a:t> </a:t>
            </a:r>
            <a:r>
              <a:rPr lang="fr-FR" sz="3200" b="1" dirty="0">
                <a:solidFill>
                  <a:srgbClr val="FF0000"/>
                </a:solidFill>
                <a:effectLst/>
                <a:latin typeface="Noto Sans Symbols"/>
                <a:ea typeface="Calibri" panose="020F0502020204030204" pitchFamily="34" charset="0"/>
                <a:cs typeface="Noto Sans Symbols"/>
              </a:rPr>
              <a:t>Matériel pour la mesure du poids</a:t>
            </a:r>
          </a:p>
          <a:p>
            <a:pPr lvl="0" algn="just">
              <a:lnSpc>
                <a:spcPct val="115000"/>
              </a:lnSpc>
            </a:pPr>
            <a:r>
              <a:rPr lang="fr-FR" sz="2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 Pèse bébé ,Pèse-personne= </a:t>
            </a:r>
            <a:r>
              <a:rPr lang="fr-FR" sz="2800" dirty="0">
                <a:effectLst/>
                <a:latin typeface="Noto Sans Symbols"/>
                <a:ea typeface="Calibri" panose="020F0502020204030204" pitchFamily="34" charset="0"/>
                <a:cs typeface="Noto Sans Symbols"/>
              </a:rPr>
              <a:t>Matériel</a:t>
            </a:r>
            <a:r>
              <a:rPr lang="fr-FR" sz="2800" b="1" dirty="0">
                <a:solidFill>
                  <a:srgbClr val="FF0000"/>
                </a:solidFill>
                <a:effectLst/>
                <a:latin typeface="Noto Sans Symbols"/>
                <a:ea typeface="Calibri" panose="020F0502020204030204" pitchFamily="34" charset="0"/>
                <a:cs typeface="Noto Sans Symbols"/>
              </a:rPr>
              <a:t> </a:t>
            </a:r>
            <a:r>
              <a:rPr lang="fr-FR" sz="2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spécifique </a:t>
            </a:r>
          </a:p>
          <a:p>
            <a:pPr lvl="0" algn="just">
              <a:lnSpc>
                <a:spcPct val="115000"/>
              </a:lnSpc>
            </a:pPr>
            <a:r>
              <a:rPr lang="fr-FR" sz="3200" b="1" dirty="0">
                <a:solidFill>
                  <a:srgbClr val="FF0000"/>
                </a:solidFill>
                <a:effectLst/>
                <a:latin typeface="Noto Sans Symbols"/>
                <a:ea typeface="Calibri" panose="020F0502020204030204" pitchFamily="34" charset="0"/>
                <a:cs typeface="Noto Sans Symbols"/>
              </a:rPr>
              <a:t>Matériel courant</a:t>
            </a:r>
            <a:endParaRPr lang="fr-FR" sz="32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42900" lvl="0" indent="-342900" algn="l">
              <a:lnSpc>
                <a:spcPct val="115000"/>
              </a:lnSpc>
              <a:buFont typeface="Stencil" panose="040409050D0802020404" pitchFamily="82" charset="0"/>
              <a:buChar char="-"/>
            </a:pPr>
            <a:r>
              <a:rPr lang="fr-FR" sz="2800" dirty="0">
                <a:solidFill>
                  <a:srgbClr val="000000"/>
                </a:solidFill>
                <a:effectLst/>
                <a:latin typeface="Times New Roman" panose="02020603050405020304" pitchFamily="18" charset="0"/>
                <a:ea typeface="Times New Roman" panose="02020603050405020304" pitchFamily="18" charset="0"/>
              </a:rPr>
              <a:t>Désinfectant </a:t>
            </a:r>
            <a:endParaRPr lang="fr-FR" sz="3200" dirty="0">
              <a:effectLst/>
              <a:latin typeface="Times New Roman" panose="02020603050405020304" pitchFamily="18" charset="0"/>
              <a:ea typeface="Times New Roman" panose="02020603050405020304" pitchFamily="18" charset="0"/>
            </a:endParaRPr>
          </a:p>
          <a:p>
            <a:pPr marL="342900" lvl="0" indent="-342900" algn="l">
              <a:lnSpc>
                <a:spcPct val="115000"/>
              </a:lnSpc>
              <a:buFont typeface="Stencil" panose="040409050D0802020404" pitchFamily="82" charset="0"/>
              <a:buChar char="-"/>
            </a:pPr>
            <a:r>
              <a:rPr lang="fr-FR" sz="2800" dirty="0">
                <a:solidFill>
                  <a:srgbClr val="000000"/>
                </a:solidFill>
                <a:effectLst/>
                <a:latin typeface="Times New Roman" panose="02020603050405020304" pitchFamily="18" charset="0"/>
                <a:ea typeface="Times New Roman" panose="02020603050405020304" pitchFamily="18" charset="0"/>
              </a:rPr>
              <a:t>Carnet de santé, dossier de l’enfant ou registre</a:t>
            </a:r>
            <a:endParaRPr lang="fr-FR" sz="3200" dirty="0">
              <a:effectLst/>
              <a:latin typeface="Times New Roman" panose="02020603050405020304" pitchFamily="18" charset="0"/>
              <a:ea typeface="Times New Roman" panose="02020603050405020304" pitchFamily="18" charset="0"/>
            </a:endParaRPr>
          </a:p>
          <a:p>
            <a:pPr marL="342900" lvl="0" indent="-342900" algn="l">
              <a:lnSpc>
                <a:spcPct val="115000"/>
              </a:lnSpc>
              <a:buFont typeface="Stencil" panose="040409050D0802020404" pitchFamily="82" charset="0"/>
              <a:buChar char="-"/>
            </a:pPr>
            <a:r>
              <a:rPr lang="fr-FR" sz="2800" dirty="0">
                <a:solidFill>
                  <a:srgbClr val="000000"/>
                </a:solidFill>
                <a:effectLst/>
                <a:latin typeface="Times New Roman" panose="02020603050405020304" pitchFamily="18" charset="0"/>
                <a:ea typeface="Times New Roman" panose="02020603050405020304" pitchFamily="18" charset="0"/>
              </a:rPr>
              <a:t>Stylo, un crayon, une gomme</a:t>
            </a:r>
            <a:endParaRPr lang="fr-FR" sz="3200" dirty="0">
              <a:effectLst/>
              <a:latin typeface="Times New Roman" panose="02020603050405020304" pitchFamily="18" charset="0"/>
              <a:ea typeface="Times New Roman" panose="02020603050405020304" pitchFamily="18" charset="0"/>
            </a:endParaRPr>
          </a:p>
          <a:p>
            <a:pPr lvl="0" algn="l">
              <a:lnSpc>
                <a:spcPct val="115000"/>
              </a:lnSpc>
            </a:pPr>
            <a:r>
              <a:rPr lang="fr-FR" sz="2800" dirty="0">
                <a:solidFill>
                  <a:srgbClr val="000000"/>
                </a:solidFill>
                <a:latin typeface="Times New Roman" panose="02020603050405020304" pitchFamily="18" charset="0"/>
                <a:ea typeface="Times New Roman" panose="02020603050405020304" pitchFamily="18" charset="0"/>
              </a:rPr>
              <a:t>- </a:t>
            </a:r>
            <a:r>
              <a:rPr lang="fr-FR" sz="2800" dirty="0">
                <a:solidFill>
                  <a:srgbClr val="000000"/>
                </a:solidFill>
                <a:effectLst/>
                <a:latin typeface="Times New Roman" panose="02020603050405020304" pitchFamily="18" charset="0"/>
                <a:ea typeface="Times New Roman" panose="02020603050405020304" pitchFamily="18" charset="0"/>
              </a:rPr>
              <a:t> un linge propre</a:t>
            </a:r>
            <a:endParaRPr lang="fr-FR" sz="3200" dirty="0">
              <a:effectLst/>
              <a:latin typeface="Times New Roman" panose="02020603050405020304" pitchFamily="18" charset="0"/>
              <a:ea typeface="Times New Roman" panose="02020603050405020304" pitchFamily="18" charset="0"/>
            </a:endParaRPr>
          </a:p>
          <a:p>
            <a:pPr algn="l"/>
            <a:endParaRPr lang="fr-FR" sz="3200" b="1" dirty="0">
              <a:solidFill>
                <a:srgbClr val="FF0000"/>
              </a:solidFill>
              <a:effectLst/>
              <a:latin typeface="Times New Roman" panose="02020603050405020304" pitchFamily="18" charset="0"/>
              <a:ea typeface="Times New Roman" panose="02020603050405020304" pitchFamily="18" charset="0"/>
            </a:endParaRPr>
          </a:p>
          <a:p>
            <a:pPr algn="l"/>
            <a:endParaRPr lang="fr-FR" dirty="0">
              <a:solidFill>
                <a:srgbClr val="FF0000"/>
              </a:solidFill>
            </a:endParaRPr>
          </a:p>
        </p:txBody>
      </p:sp>
    </p:spTree>
    <p:extLst>
      <p:ext uri="{BB962C8B-B14F-4D97-AF65-F5344CB8AC3E}">
        <p14:creationId xmlns:p14="http://schemas.microsoft.com/office/powerpoint/2010/main" val="199395595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DCD72F1-51B7-C514-C35E-85A696C2D0D7}"/>
              </a:ext>
            </a:extLst>
          </p:cNvPr>
          <p:cNvSpPr>
            <a:spLocks noGrp="1"/>
          </p:cNvSpPr>
          <p:nvPr>
            <p:ph type="ctrTitle"/>
          </p:nvPr>
        </p:nvSpPr>
        <p:spPr>
          <a:xfrm>
            <a:off x="1154399" y="337279"/>
            <a:ext cx="9938321" cy="934510"/>
          </a:xfrm>
        </p:spPr>
        <p:txBody>
          <a:bodyPr>
            <a:normAutofit fontScale="90000"/>
          </a:bodyPr>
          <a:lstStyle/>
          <a:p>
            <a:pPr algn="l"/>
            <a:br>
              <a:rPr lang="fr-FR" b="1" dirty="0">
                <a:solidFill>
                  <a:srgbClr val="FF0000"/>
                </a:solidFill>
                <a:latin typeface="Times New Roman" panose="02020603050405020304" pitchFamily="18" charset="0"/>
                <a:ea typeface="Times New Roman" panose="02020603050405020304" pitchFamily="18" charset="0"/>
              </a:rPr>
            </a:br>
            <a:br>
              <a:rPr lang="fr-FR" b="1" dirty="0">
                <a:solidFill>
                  <a:srgbClr val="FF0000"/>
                </a:solidFill>
                <a:latin typeface="Times New Roman" panose="02020603050405020304" pitchFamily="18" charset="0"/>
                <a:ea typeface="Times New Roman" panose="02020603050405020304" pitchFamily="18" charset="0"/>
              </a:rPr>
            </a:br>
            <a:br>
              <a:rPr lang="fr-FR" b="1" dirty="0">
                <a:solidFill>
                  <a:srgbClr val="FF0000"/>
                </a:solidFill>
                <a:latin typeface="Times New Roman" panose="02020603050405020304" pitchFamily="18" charset="0"/>
                <a:ea typeface="Times New Roman" panose="02020603050405020304" pitchFamily="18" charset="0"/>
              </a:rPr>
            </a:br>
            <a:br>
              <a:rPr lang="fr-FR" sz="6000" b="1" dirty="0">
                <a:solidFill>
                  <a:srgbClr val="FF0000"/>
                </a:solidFill>
                <a:effectLst/>
                <a:latin typeface="Times New Roman" panose="02020603050405020304" pitchFamily="18" charset="0"/>
                <a:ea typeface="Times New Roman" panose="02020603050405020304" pitchFamily="18" charset="0"/>
              </a:rPr>
            </a:br>
            <a:r>
              <a:rPr lang="fr-FR" sz="6000" b="1" dirty="0">
                <a:solidFill>
                  <a:srgbClr val="FF0000"/>
                </a:solidFill>
                <a:effectLst/>
                <a:latin typeface="Times New Roman" panose="02020603050405020304" pitchFamily="18" charset="0"/>
                <a:ea typeface="Times New Roman" panose="02020603050405020304" pitchFamily="18" charset="0"/>
              </a:rPr>
              <a:t> 2.1  </a:t>
            </a:r>
            <a:r>
              <a:rPr lang="fr-FR" sz="6000" b="1" dirty="0">
                <a:solidFill>
                  <a:srgbClr val="00B0F0"/>
                </a:solidFill>
                <a:effectLst/>
                <a:latin typeface="Times New Roman" panose="02020603050405020304" pitchFamily="18" charset="0"/>
                <a:ea typeface="Times New Roman" panose="02020603050405020304" pitchFamily="18" charset="0"/>
              </a:rPr>
              <a:t>Préparation du matériel 2/4</a:t>
            </a:r>
            <a:endParaRPr lang="fr-FR" dirty="0">
              <a:solidFill>
                <a:srgbClr val="00B0F0"/>
              </a:solidFill>
            </a:endParaRPr>
          </a:p>
        </p:txBody>
      </p:sp>
      <p:sp>
        <p:nvSpPr>
          <p:cNvPr id="3" name="Sous-titre 2">
            <a:extLst>
              <a:ext uri="{FF2B5EF4-FFF2-40B4-BE49-F238E27FC236}">
                <a16:creationId xmlns:a16="http://schemas.microsoft.com/office/drawing/2014/main" id="{018D57F4-8AA8-694A-8909-9BEE5BC56973}"/>
              </a:ext>
            </a:extLst>
          </p:cNvPr>
          <p:cNvSpPr>
            <a:spLocks noGrp="1"/>
          </p:cNvSpPr>
          <p:nvPr>
            <p:ph type="subTitle" idx="1"/>
          </p:nvPr>
        </p:nvSpPr>
        <p:spPr>
          <a:xfrm>
            <a:off x="104930" y="1768840"/>
            <a:ext cx="12087069" cy="4751882"/>
          </a:xfrm>
        </p:spPr>
        <p:txBody>
          <a:bodyPr/>
          <a:lstStyle/>
          <a:p>
            <a:endParaRPr lang="fr-FR" sz="2400" b="1" dirty="0">
              <a:effectLst/>
              <a:latin typeface="Noto Sans Symbols"/>
              <a:ea typeface="Calibri" panose="020F0502020204030204" pitchFamily="34" charset="0"/>
              <a:cs typeface="Noto Sans Symbols"/>
            </a:endParaRPr>
          </a:p>
          <a:p>
            <a:pPr marL="571500" indent="-571500">
              <a:buFont typeface="Wingdings" panose="05000000000000000000" pitchFamily="2" charset="2"/>
              <a:buChar char="v"/>
            </a:pPr>
            <a:r>
              <a:rPr lang="fr-FR" sz="4000" b="1" dirty="0">
                <a:solidFill>
                  <a:srgbClr val="FF0000"/>
                </a:solidFill>
                <a:effectLst/>
                <a:latin typeface="Noto Sans Symbols"/>
                <a:ea typeface="Calibri" panose="020F0502020204030204" pitchFamily="34" charset="0"/>
                <a:cs typeface="Noto Sans Symbols"/>
              </a:rPr>
              <a:t>Matériel pour la mesure du poids</a:t>
            </a:r>
          </a:p>
          <a:p>
            <a:endParaRPr lang="fr-FR" dirty="0"/>
          </a:p>
        </p:txBody>
      </p:sp>
      <p:grpSp>
        <p:nvGrpSpPr>
          <p:cNvPr id="4" name="Groupe 3">
            <a:extLst>
              <a:ext uri="{FF2B5EF4-FFF2-40B4-BE49-F238E27FC236}">
                <a16:creationId xmlns:a16="http://schemas.microsoft.com/office/drawing/2014/main" id="{005791F6-31E3-4488-5F8D-D990ED48AAE2}"/>
              </a:ext>
            </a:extLst>
          </p:cNvPr>
          <p:cNvGrpSpPr/>
          <p:nvPr/>
        </p:nvGrpSpPr>
        <p:grpSpPr>
          <a:xfrm>
            <a:off x="386220" y="2404502"/>
            <a:ext cx="11419560" cy="3703840"/>
            <a:chOff x="-114447" y="976469"/>
            <a:chExt cx="5772430" cy="2097138"/>
          </a:xfrm>
        </p:grpSpPr>
        <p:grpSp>
          <p:nvGrpSpPr>
            <p:cNvPr id="5" name="Groupe 4">
              <a:extLst>
                <a:ext uri="{FF2B5EF4-FFF2-40B4-BE49-F238E27FC236}">
                  <a16:creationId xmlns:a16="http://schemas.microsoft.com/office/drawing/2014/main" id="{6F36CEF7-63E6-0DD3-74C3-4FE114554DF6}"/>
                </a:ext>
              </a:extLst>
            </p:cNvPr>
            <p:cNvGrpSpPr/>
            <p:nvPr/>
          </p:nvGrpSpPr>
          <p:grpSpPr>
            <a:xfrm>
              <a:off x="-114447" y="976469"/>
              <a:ext cx="5772430" cy="2097138"/>
              <a:chOff x="-203447" y="976469"/>
              <a:chExt cx="5772809" cy="2097138"/>
            </a:xfrm>
          </p:grpSpPr>
          <p:grpSp>
            <p:nvGrpSpPr>
              <p:cNvPr id="7" name="Groupe 6">
                <a:extLst>
                  <a:ext uri="{FF2B5EF4-FFF2-40B4-BE49-F238E27FC236}">
                    <a16:creationId xmlns:a16="http://schemas.microsoft.com/office/drawing/2014/main" id="{605E246A-A6FF-6491-2E63-F306ABFA618B}"/>
                  </a:ext>
                </a:extLst>
              </p:cNvPr>
              <p:cNvGrpSpPr/>
              <p:nvPr/>
            </p:nvGrpSpPr>
            <p:grpSpPr>
              <a:xfrm>
                <a:off x="-203447" y="1154430"/>
                <a:ext cx="5563679" cy="1919177"/>
                <a:chOff x="-203447" y="87630"/>
                <a:chExt cx="5563679" cy="1919177"/>
              </a:xfrm>
            </p:grpSpPr>
            <p:pic>
              <p:nvPicPr>
                <p:cNvPr id="9" name="Image 8" descr="Image result for pèse bébé mécanique">
                  <a:extLst>
                    <a:ext uri="{FF2B5EF4-FFF2-40B4-BE49-F238E27FC236}">
                      <a16:creationId xmlns:a16="http://schemas.microsoft.com/office/drawing/2014/main" id="{972E0175-981B-CCD2-C379-598BFCB05FE2}"/>
                    </a:ext>
                  </a:extLst>
                </p:cNvPr>
                <p:cNvPicPr>
                  <a:picLocks noChangeAspect="1"/>
                </p:cNvPicPr>
                <p:nvPr/>
              </p:nvPicPr>
              <p:blipFill rotWithShape="1">
                <a:blip r:embed="rId2">
                  <a:extLst>
                    <a:ext uri="{28A0092B-C50C-407E-A947-70E740481C1C}">
                      <a14:useLocalDpi xmlns:a14="http://schemas.microsoft.com/office/drawing/2010/main" val="0"/>
                    </a:ext>
                  </a:extLst>
                </a:blip>
                <a:srcRect l="14058" t="9412" r="11942" b="3782"/>
                <a:stretch/>
              </p:blipFill>
              <p:spPr bwMode="auto">
                <a:xfrm>
                  <a:off x="2865565" y="87630"/>
                  <a:ext cx="1052502" cy="1260696"/>
                </a:xfrm>
                <a:prstGeom prst="rect">
                  <a:avLst/>
                </a:prstGeom>
                <a:noFill/>
                <a:ln>
                  <a:noFill/>
                </a:ln>
                <a:extLst>
                  <a:ext uri="{53640926-AAD7-44D8-BBD7-CCE9431645EC}">
                    <a14:shadowObscured xmlns:a14="http://schemas.microsoft.com/office/drawing/2010/main"/>
                  </a:ext>
                </a:extLst>
              </p:spPr>
            </p:pic>
            <p:sp>
              <p:nvSpPr>
                <p:cNvPr id="10" name="Zone de texte 2270">
                  <a:extLst>
                    <a:ext uri="{FF2B5EF4-FFF2-40B4-BE49-F238E27FC236}">
                      <a16:creationId xmlns:a16="http://schemas.microsoft.com/office/drawing/2014/main" id="{79F323E5-A18C-354A-7D69-14DE0A63135D}"/>
                    </a:ext>
                  </a:extLst>
                </p:cNvPr>
                <p:cNvSpPr txBox="1"/>
                <p:nvPr/>
              </p:nvSpPr>
              <p:spPr>
                <a:xfrm>
                  <a:off x="-203447" y="1365457"/>
                  <a:ext cx="2881432" cy="641350"/>
                </a:xfrm>
                <a:prstGeom prst="rect">
                  <a:avLst/>
                </a:prstGeom>
                <a:solidFill>
                  <a:schemeClr val="lt1"/>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just"/>
                  <a:r>
                    <a:rPr lang="fr-FR" sz="2000" dirty="0">
                      <a:effectLst/>
                      <a:latin typeface="Times New Roman" panose="02020603050405020304" pitchFamily="18" charset="0"/>
                      <a:ea typeface="Times New Roman" panose="02020603050405020304" pitchFamily="18" charset="0"/>
                    </a:rPr>
                    <a:t>Figure 1 : Pèse bébé.</a:t>
                  </a:r>
                  <a:r>
                    <a:rPr lang="fr-FR" sz="2000" i="1" dirty="0">
                      <a:effectLst/>
                      <a:latin typeface="Times New Roman" panose="02020603050405020304" pitchFamily="18" charset="0"/>
                      <a:ea typeface="Times New Roman" panose="02020603050405020304" pitchFamily="18" charset="0"/>
                    </a:rPr>
                    <a:t> Source : photothèque service de pédiatrie CHU de Bouaké</a:t>
                  </a:r>
                  <a:endParaRPr lang="fr-FR" sz="3200" dirty="0">
                    <a:effectLst/>
                    <a:latin typeface="Times New Roman" panose="02020603050405020304" pitchFamily="18" charset="0"/>
                    <a:ea typeface="Times New Roman" panose="02020603050405020304" pitchFamily="18" charset="0"/>
                  </a:endParaRPr>
                </a:p>
              </p:txBody>
            </p:sp>
            <p:sp>
              <p:nvSpPr>
                <p:cNvPr id="11" name="Zone de texte 2271">
                  <a:extLst>
                    <a:ext uri="{FF2B5EF4-FFF2-40B4-BE49-F238E27FC236}">
                      <a16:creationId xmlns:a16="http://schemas.microsoft.com/office/drawing/2014/main" id="{AE2B4396-4A12-7ABB-375E-09DCC17D7698}"/>
                    </a:ext>
                  </a:extLst>
                </p:cNvPr>
                <p:cNvSpPr txBox="1"/>
                <p:nvPr/>
              </p:nvSpPr>
              <p:spPr>
                <a:xfrm>
                  <a:off x="2789792" y="1340987"/>
                  <a:ext cx="2570440" cy="641350"/>
                </a:xfrm>
                <a:prstGeom prst="rect">
                  <a:avLst/>
                </a:prstGeom>
                <a:solidFill>
                  <a:schemeClr val="lt1"/>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just"/>
                  <a:r>
                    <a:rPr lang="fr-FR" sz="2400" dirty="0">
                      <a:effectLst/>
                      <a:latin typeface="Times New Roman" panose="02020603050405020304" pitchFamily="18" charset="0"/>
                      <a:ea typeface="Times New Roman" panose="02020603050405020304" pitchFamily="18" charset="0"/>
                    </a:rPr>
                    <a:t>Figure 2 : Deux modèles différents de pèse personne.</a:t>
                  </a:r>
                  <a:r>
                    <a:rPr lang="fr-FR" sz="2400" i="1" dirty="0">
                      <a:effectLst/>
                      <a:latin typeface="Times New Roman" panose="02020603050405020304" pitchFamily="18" charset="0"/>
                      <a:ea typeface="Times New Roman" panose="02020603050405020304" pitchFamily="18" charset="0"/>
                    </a:rPr>
                    <a:t> Source : photothèque service de pédiatrie CHU de Bouaké</a:t>
                  </a:r>
                  <a:endParaRPr lang="fr-FR" sz="3600" dirty="0">
                    <a:effectLst/>
                    <a:latin typeface="Times New Roman" panose="02020603050405020304" pitchFamily="18" charset="0"/>
                    <a:ea typeface="Times New Roman" panose="02020603050405020304" pitchFamily="18" charset="0"/>
                  </a:endParaRPr>
                </a:p>
              </p:txBody>
            </p:sp>
          </p:grpSp>
          <p:pic>
            <p:nvPicPr>
              <p:cNvPr id="8" name="Image 7">
                <a:extLst>
                  <a:ext uri="{FF2B5EF4-FFF2-40B4-BE49-F238E27FC236}">
                    <a16:creationId xmlns:a16="http://schemas.microsoft.com/office/drawing/2014/main" id="{095F0117-A097-8024-D484-273A35B8E46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32184" t="23564" r="32184"/>
              <a:stretch/>
            </p:blipFill>
            <p:spPr bwMode="auto">
              <a:xfrm>
                <a:off x="4729708" y="976469"/>
                <a:ext cx="839654" cy="1327136"/>
              </a:xfrm>
              <a:prstGeom prst="rect">
                <a:avLst/>
              </a:prstGeom>
              <a:noFill/>
              <a:ln>
                <a:noFill/>
              </a:ln>
              <a:extLst>
                <a:ext uri="{53640926-AAD7-44D8-BBD7-CCE9431645EC}">
                  <a14:shadowObscured xmlns:a14="http://schemas.microsoft.com/office/drawing/2010/main"/>
                </a:ext>
              </a:extLst>
            </p:spPr>
          </p:pic>
        </p:grpSp>
        <p:pic>
          <p:nvPicPr>
            <p:cNvPr id="6" name="Image 5">
              <a:extLst>
                <a:ext uri="{FF2B5EF4-FFF2-40B4-BE49-F238E27FC236}">
                  <a16:creationId xmlns:a16="http://schemas.microsoft.com/office/drawing/2014/main" id="{98275952-C278-DD3D-AAA9-5C67221CA412}"/>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1243" t="38139" r="3109" b="14462"/>
            <a:stretch/>
          </p:blipFill>
          <p:spPr bwMode="auto">
            <a:xfrm>
              <a:off x="-64367" y="1240426"/>
              <a:ext cx="1702295" cy="1191831"/>
            </a:xfrm>
            <a:prstGeom prst="rect">
              <a:avLst/>
            </a:prstGeom>
            <a:noFill/>
            <a:ln>
              <a:noFill/>
            </a:ln>
            <a:extLst>
              <a:ext uri="{53640926-AAD7-44D8-BBD7-CCE9431645EC}">
                <a14:shadowObscured xmlns:a14="http://schemas.microsoft.com/office/drawing/2010/main"/>
              </a:ext>
            </a:extLst>
          </p:spPr>
        </p:pic>
      </p:grpSp>
    </p:spTree>
    <p:extLst>
      <p:ext uri="{BB962C8B-B14F-4D97-AF65-F5344CB8AC3E}">
        <p14:creationId xmlns:p14="http://schemas.microsoft.com/office/powerpoint/2010/main" val="267297628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7E63786-BB22-2AD7-7BE2-3C77CBB5F55A}"/>
              </a:ext>
            </a:extLst>
          </p:cNvPr>
          <p:cNvSpPr>
            <a:spLocks noGrp="1"/>
          </p:cNvSpPr>
          <p:nvPr>
            <p:ph type="ctrTitle"/>
          </p:nvPr>
        </p:nvSpPr>
        <p:spPr>
          <a:xfrm>
            <a:off x="989351" y="149902"/>
            <a:ext cx="10148342" cy="899409"/>
          </a:xfrm>
        </p:spPr>
        <p:txBody>
          <a:bodyPr>
            <a:normAutofit fontScale="90000"/>
          </a:bodyPr>
          <a:lstStyle/>
          <a:p>
            <a:pPr algn="l"/>
            <a:r>
              <a:rPr lang="fr-FR" sz="6000" b="1" dirty="0">
                <a:solidFill>
                  <a:srgbClr val="FF0000"/>
                </a:solidFill>
                <a:effectLst/>
                <a:latin typeface="Times New Roman" panose="02020603050405020304" pitchFamily="18" charset="0"/>
                <a:ea typeface="Times New Roman" panose="02020603050405020304" pitchFamily="18" charset="0"/>
              </a:rPr>
              <a:t>2.1</a:t>
            </a:r>
            <a:r>
              <a:rPr lang="fr-FR" sz="6000" b="1" dirty="0">
                <a:solidFill>
                  <a:srgbClr val="00B0F0"/>
                </a:solidFill>
                <a:effectLst/>
                <a:latin typeface="Times New Roman" panose="02020603050405020304" pitchFamily="18" charset="0"/>
                <a:ea typeface="Times New Roman" panose="02020603050405020304" pitchFamily="18" charset="0"/>
              </a:rPr>
              <a:t>  Préparation du matériel 3/4</a:t>
            </a:r>
            <a:endParaRPr lang="fr-FR" dirty="0">
              <a:solidFill>
                <a:srgbClr val="00B0F0"/>
              </a:solidFill>
            </a:endParaRPr>
          </a:p>
        </p:txBody>
      </p:sp>
      <p:sp>
        <p:nvSpPr>
          <p:cNvPr id="3" name="Sous-titre 2">
            <a:extLst>
              <a:ext uri="{FF2B5EF4-FFF2-40B4-BE49-F238E27FC236}">
                <a16:creationId xmlns:a16="http://schemas.microsoft.com/office/drawing/2014/main" id="{6180A176-3F9D-B4A7-2F50-2E722D5FA04D}"/>
              </a:ext>
            </a:extLst>
          </p:cNvPr>
          <p:cNvSpPr>
            <a:spLocks noGrp="1"/>
          </p:cNvSpPr>
          <p:nvPr>
            <p:ph type="subTitle" idx="1"/>
          </p:nvPr>
        </p:nvSpPr>
        <p:spPr>
          <a:xfrm>
            <a:off x="119921" y="1364105"/>
            <a:ext cx="11812249" cy="4856813"/>
          </a:xfrm>
        </p:spPr>
        <p:txBody>
          <a:bodyPr>
            <a:normAutofit lnSpcReduction="10000"/>
          </a:bodyPr>
          <a:lstStyle/>
          <a:p>
            <a:pPr marL="571500" indent="-571500" algn="l">
              <a:buFont typeface="Wingdings" panose="05000000000000000000" pitchFamily="2" charset="2"/>
              <a:buChar char="v"/>
            </a:pPr>
            <a:r>
              <a:rPr lang="fr-FR" sz="4000" b="1" dirty="0">
                <a:solidFill>
                  <a:srgbClr val="FF0000"/>
                </a:solidFill>
                <a:effectLst/>
                <a:latin typeface="Noto Sans Symbols"/>
                <a:ea typeface="Calibri" panose="020F0502020204030204" pitchFamily="34" charset="0"/>
                <a:cs typeface="Noto Sans Symbols"/>
              </a:rPr>
              <a:t>Matériel pour la mesure de la taille</a:t>
            </a:r>
            <a:endParaRPr lang="fr-FR" sz="4000" dirty="0">
              <a:solidFill>
                <a:srgbClr val="FF0000"/>
              </a:solidFill>
              <a:effectLst/>
              <a:latin typeface="Noto Sans Symbols"/>
              <a:ea typeface="Noto Sans Symbols"/>
              <a:cs typeface="Noto Sans Symbols"/>
            </a:endParaRPr>
          </a:p>
          <a:p>
            <a:pPr marL="342900" lvl="0" indent="-342900" algn="just">
              <a:lnSpc>
                <a:spcPct val="115000"/>
              </a:lnSpc>
              <a:buFont typeface="Stencil" panose="040409050D0802020404" pitchFamily="82" charset="0"/>
              <a:buChar char="-"/>
            </a:pPr>
            <a:r>
              <a:rPr lang="fr-FR" sz="2800" dirty="0">
                <a:solidFill>
                  <a:srgbClr val="000000"/>
                </a:solidFill>
                <a:effectLst/>
                <a:latin typeface="Times New Roman" panose="02020603050405020304" pitchFamily="18" charset="0"/>
                <a:ea typeface="Times New Roman" panose="02020603050405020304" pitchFamily="18" charset="0"/>
              </a:rPr>
              <a:t>Toise horizontale ou toise verticale Alèze= matériel spécifique</a:t>
            </a:r>
          </a:p>
          <a:p>
            <a:pPr algn="just">
              <a:lnSpc>
                <a:spcPct val="115000"/>
              </a:lnSpc>
            </a:pPr>
            <a:r>
              <a:rPr lang="fr-FR" sz="2800" b="1" dirty="0">
                <a:solidFill>
                  <a:srgbClr val="FF0000"/>
                </a:solidFill>
                <a:effectLst/>
                <a:latin typeface="Noto Sans Symbols"/>
                <a:ea typeface="Calibri" panose="020F0502020204030204" pitchFamily="34" charset="0"/>
                <a:cs typeface="Noto Sans Symbols"/>
              </a:rPr>
              <a:t>Matériel courant</a:t>
            </a:r>
            <a:endParaRPr lang="fr-FR" sz="2800" dirty="0">
              <a:effectLst/>
              <a:latin typeface="Times New Roman" panose="02020603050405020304" pitchFamily="18" charset="0"/>
              <a:ea typeface="Times New Roman" panose="02020603050405020304" pitchFamily="18" charset="0"/>
            </a:endParaRPr>
          </a:p>
          <a:p>
            <a:pPr marL="342900" lvl="0" indent="-342900" algn="just">
              <a:lnSpc>
                <a:spcPct val="115000"/>
              </a:lnSpc>
              <a:buFont typeface="Stencil" panose="040409050D0802020404" pitchFamily="82" charset="0"/>
              <a:buChar char="-"/>
            </a:pPr>
            <a:r>
              <a:rPr lang="fr-FR" sz="2800" dirty="0">
                <a:solidFill>
                  <a:srgbClr val="000000"/>
                </a:solidFill>
                <a:effectLst/>
                <a:latin typeface="Times New Roman" panose="02020603050405020304" pitchFamily="18" charset="0"/>
                <a:ea typeface="Times New Roman" panose="02020603050405020304" pitchFamily="18" charset="0"/>
              </a:rPr>
              <a:t>Une table ou une paillasse</a:t>
            </a:r>
            <a:endParaRPr lang="fr-FR" sz="2800" dirty="0">
              <a:effectLst/>
              <a:latin typeface="Times New Roman" panose="02020603050405020304" pitchFamily="18" charset="0"/>
              <a:ea typeface="Times New Roman" panose="02020603050405020304" pitchFamily="18" charset="0"/>
            </a:endParaRPr>
          </a:p>
          <a:p>
            <a:pPr marL="342900" lvl="0" indent="-342900" algn="just">
              <a:lnSpc>
                <a:spcPct val="115000"/>
              </a:lnSpc>
              <a:buFont typeface="Stencil" panose="040409050D0802020404" pitchFamily="82" charset="0"/>
              <a:buChar char="-"/>
            </a:pPr>
            <a:r>
              <a:rPr lang="fr-FR" sz="2800" dirty="0">
                <a:solidFill>
                  <a:srgbClr val="000000"/>
                </a:solidFill>
                <a:effectLst/>
                <a:latin typeface="Times New Roman" panose="02020603050405020304" pitchFamily="18" charset="0"/>
                <a:ea typeface="Times New Roman" panose="02020603050405020304" pitchFamily="18" charset="0"/>
              </a:rPr>
              <a:t>Désinfectant </a:t>
            </a:r>
            <a:endParaRPr lang="fr-FR" sz="2800" dirty="0">
              <a:effectLst/>
              <a:latin typeface="Times New Roman" panose="02020603050405020304" pitchFamily="18" charset="0"/>
              <a:ea typeface="Times New Roman" panose="02020603050405020304" pitchFamily="18" charset="0"/>
            </a:endParaRPr>
          </a:p>
          <a:p>
            <a:pPr marL="342900" lvl="0" indent="-342900" algn="just">
              <a:lnSpc>
                <a:spcPct val="115000"/>
              </a:lnSpc>
              <a:buFont typeface="Stencil" panose="040409050D0802020404" pitchFamily="82" charset="0"/>
              <a:buChar char="-"/>
            </a:pPr>
            <a:r>
              <a:rPr lang="fr-FR" sz="2800" dirty="0">
                <a:solidFill>
                  <a:srgbClr val="000000"/>
                </a:solidFill>
                <a:effectLst/>
                <a:latin typeface="Times New Roman" panose="02020603050405020304" pitchFamily="18" charset="0"/>
                <a:ea typeface="Times New Roman" panose="02020603050405020304" pitchFamily="18" charset="0"/>
              </a:rPr>
              <a:t>Carnet de santé, dossier enfant ou registre</a:t>
            </a:r>
            <a:endParaRPr lang="fr-FR" sz="2800" dirty="0">
              <a:effectLst/>
              <a:latin typeface="Times New Roman" panose="02020603050405020304" pitchFamily="18" charset="0"/>
              <a:ea typeface="Times New Roman" panose="02020603050405020304" pitchFamily="18" charset="0"/>
            </a:endParaRPr>
          </a:p>
          <a:p>
            <a:pPr marL="342900" lvl="0" indent="-342900" algn="just">
              <a:lnSpc>
                <a:spcPct val="115000"/>
              </a:lnSpc>
              <a:buFont typeface="Stencil" panose="040409050D0802020404" pitchFamily="82" charset="0"/>
              <a:buChar char="-"/>
            </a:pPr>
            <a:r>
              <a:rPr lang="fr-FR" sz="2800" dirty="0">
                <a:solidFill>
                  <a:srgbClr val="000000"/>
                </a:solidFill>
                <a:effectLst/>
                <a:latin typeface="Times New Roman" panose="02020603050405020304" pitchFamily="18" charset="0"/>
                <a:ea typeface="Times New Roman" panose="02020603050405020304" pitchFamily="18" charset="0"/>
              </a:rPr>
              <a:t>Stylo, un crayon, une gomme</a:t>
            </a:r>
            <a:endParaRPr lang="fr-FR" sz="2800" dirty="0">
              <a:effectLst/>
              <a:latin typeface="Times New Roman" panose="02020603050405020304" pitchFamily="18" charset="0"/>
              <a:ea typeface="Times New Roman" panose="02020603050405020304" pitchFamily="18" charset="0"/>
            </a:endParaRPr>
          </a:p>
          <a:p>
            <a:pPr marL="342900" lvl="0" indent="-342900" algn="just">
              <a:lnSpc>
                <a:spcPct val="115000"/>
              </a:lnSpc>
              <a:buFont typeface="Stencil" panose="040409050D0802020404" pitchFamily="82" charset="0"/>
              <a:buChar char="-"/>
            </a:pPr>
            <a:r>
              <a:rPr lang="fr-FR" sz="2800" dirty="0">
                <a:solidFill>
                  <a:srgbClr val="000000"/>
                </a:solidFill>
                <a:effectLst/>
                <a:latin typeface="Times New Roman" panose="02020603050405020304" pitchFamily="18" charset="0"/>
                <a:ea typeface="Times New Roman" panose="02020603050405020304" pitchFamily="18" charset="0"/>
              </a:rPr>
              <a:t>Un linge propre</a:t>
            </a:r>
            <a:endParaRPr lang="fr-FR" sz="2800" dirty="0">
              <a:effectLst/>
              <a:latin typeface="Times New Roman" panose="02020603050405020304" pitchFamily="18" charset="0"/>
              <a:ea typeface="Times New Roman" panose="02020603050405020304" pitchFamily="18" charset="0"/>
            </a:endParaRPr>
          </a:p>
          <a:p>
            <a:endParaRPr lang="fr-FR" dirty="0"/>
          </a:p>
        </p:txBody>
      </p:sp>
      <p:grpSp>
        <p:nvGrpSpPr>
          <p:cNvPr id="4" name="Groupe 3">
            <a:extLst>
              <a:ext uri="{FF2B5EF4-FFF2-40B4-BE49-F238E27FC236}">
                <a16:creationId xmlns:a16="http://schemas.microsoft.com/office/drawing/2014/main" id="{7669C08F-BD5A-0F26-220D-CF8A8D5DC993}"/>
              </a:ext>
            </a:extLst>
          </p:cNvPr>
          <p:cNvGrpSpPr/>
          <p:nvPr/>
        </p:nvGrpSpPr>
        <p:grpSpPr>
          <a:xfrm>
            <a:off x="6655633" y="2470029"/>
            <a:ext cx="5276537" cy="3518381"/>
            <a:chOff x="227387" y="-184900"/>
            <a:chExt cx="5325002" cy="1921784"/>
          </a:xfrm>
        </p:grpSpPr>
        <p:grpSp>
          <p:nvGrpSpPr>
            <p:cNvPr id="5" name="Groupe 4">
              <a:extLst>
                <a:ext uri="{FF2B5EF4-FFF2-40B4-BE49-F238E27FC236}">
                  <a16:creationId xmlns:a16="http://schemas.microsoft.com/office/drawing/2014/main" id="{BF3CBB9E-C969-5A1F-8507-D31BDB3C93D6}"/>
                </a:ext>
              </a:extLst>
            </p:cNvPr>
            <p:cNvGrpSpPr/>
            <p:nvPr/>
          </p:nvGrpSpPr>
          <p:grpSpPr>
            <a:xfrm>
              <a:off x="227387" y="-184900"/>
              <a:ext cx="5325002" cy="1921784"/>
              <a:chOff x="229196" y="-184398"/>
              <a:chExt cx="5367350" cy="1916565"/>
            </a:xfrm>
          </p:grpSpPr>
          <p:pic>
            <p:nvPicPr>
              <p:cNvPr id="8" name="Image 7">
                <a:extLst>
                  <a:ext uri="{FF2B5EF4-FFF2-40B4-BE49-F238E27FC236}">
                    <a16:creationId xmlns:a16="http://schemas.microsoft.com/office/drawing/2014/main" id="{96C8193F-3569-BDF3-8464-31A3ECE52677}"/>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9196" y="-72339"/>
                <a:ext cx="3397382" cy="1220790"/>
              </a:xfrm>
              <a:prstGeom prst="rect">
                <a:avLst/>
              </a:prstGeom>
              <a:noFill/>
              <a:ln>
                <a:noFill/>
              </a:ln>
            </p:spPr>
          </p:pic>
          <p:sp>
            <p:nvSpPr>
              <p:cNvPr id="9" name="Zone de texte 3">
                <a:extLst>
                  <a:ext uri="{FF2B5EF4-FFF2-40B4-BE49-F238E27FC236}">
                    <a16:creationId xmlns:a16="http://schemas.microsoft.com/office/drawing/2014/main" id="{4CEB7664-1436-E3AF-715E-918397406820}"/>
                  </a:ext>
                </a:extLst>
              </p:cNvPr>
              <p:cNvSpPr txBox="1"/>
              <p:nvPr/>
            </p:nvSpPr>
            <p:spPr>
              <a:xfrm>
                <a:off x="520494" y="1341663"/>
                <a:ext cx="5076052" cy="390504"/>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just">
                  <a:lnSpc>
                    <a:spcPct val="115000"/>
                  </a:lnSpc>
                </a:pPr>
                <a:r>
                  <a:rPr lang="fr-FR" sz="1400" dirty="0">
                    <a:solidFill>
                      <a:srgbClr val="000000"/>
                    </a:solidFill>
                    <a:effectLst/>
                    <a:latin typeface="Times New Roman" panose="02020603050405020304" pitchFamily="18" charset="0"/>
                    <a:ea typeface="Times New Roman" panose="02020603050405020304" pitchFamily="18" charset="0"/>
                  </a:rPr>
                  <a:t>Figure 3 : A) Toise horizontale ; B) Toise verticale combinée avec un pèse-personne. </a:t>
                </a:r>
                <a:endParaRPr lang="fr-FR" sz="2000" dirty="0">
                  <a:effectLst/>
                  <a:latin typeface="Times New Roman" panose="02020603050405020304" pitchFamily="18" charset="0"/>
                  <a:ea typeface="Times New Roman" panose="02020603050405020304" pitchFamily="18" charset="0"/>
                </a:endParaRPr>
              </a:p>
              <a:p>
                <a:pPr algn="just">
                  <a:lnSpc>
                    <a:spcPct val="115000"/>
                  </a:lnSpc>
                </a:pPr>
                <a:r>
                  <a:rPr lang="fr-FR" sz="1400" i="1" dirty="0">
                    <a:effectLst/>
                    <a:latin typeface="Times New Roman" panose="02020603050405020304" pitchFamily="18" charset="0"/>
                    <a:ea typeface="Times New Roman" panose="02020603050405020304" pitchFamily="18" charset="0"/>
                  </a:rPr>
                  <a:t>Source : photothèque service de pédiatrie CHU de Bouaké</a:t>
                </a:r>
                <a:r>
                  <a:rPr lang="fr-FR" sz="1400" dirty="0">
                    <a:solidFill>
                      <a:srgbClr val="000000"/>
                    </a:solidFill>
                    <a:effectLst/>
                    <a:latin typeface="Times New Roman" panose="02020603050405020304" pitchFamily="18" charset="0"/>
                    <a:ea typeface="Times New Roman" panose="02020603050405020304" pitchFamily="18" charset="0"/>
                  </a:rPr>
                  <a:t> </a:t>
                </a:r>
                <a:endParaRPr lang="fr-FR" sz="2000" dirty="0">
                  <a:effectLst/>
                  <a:latin typeface="Times New Roman" panose="02020603050405020304" pitchFamily="18" charset="0"/>
                  <a:ea typeface="Times New Roman" panose="02020603050405020304" pitchFamily="18" charset="0"/>
                </a:endParaRPr>
              </a:p>
            </p:txBody>
          </p:sp>
          <p:pic>
            <p:nvPicPr>
              <p:cNvPr id="10" name="Image 9">
                <a:extLst>
                  <a:ext uri="{FF2B5EF4-FFF2-40B4-BE49-F238E27FC236}">
                    <a16:creationId xmlns:a16="http://schemas.microsoft.com/office/drawing/2014/main" id="{4A56ABE4-47BA-3FDC-3B8E-89DE026FB42A}"/>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35484" r="29570"/>
              <a:stretch/>
            </p:blipFill>
            <p:spPr bwMode="auto">
              <a:xfrm>
                <a:off x="4131171" y="-184398"/>
                <a:ext cx="1314449" cy="1444907"/>
              </a:xfrm>
              <a:prstGeom prst="rect">
                <a:avLst/>
              </a:prstGeom>
              <a:noFill/>
              <a:ln>
                <a:noFill/>
              </a:ln>
              <a:extLst>
                <a:ext uri="{53640926-AAD7-44D8-BBD7-CCE9431645EC}">
                  <a14:shadowObscured xmlns:a14="http://schemas.microsoft.com/office/drawing/2010/main"/>
                </a:ext>
              </a:extLst>
            </p:spPr>
          </p:pic>
        </p:grpSp>
        <p:sp>
          <p:nvSpPr>
            <p:cNvPr id="6" name="Ellipse 5">
              <a:extLst>
                <a:ext uri="{FF2B5EF4-FFF2-40B4-BE49-F238E27FC236}">
                  <a16:creationId xmlns:a16="http://schemas.microsoft.com/office/drawing/2014/main" id="{570B162D-71F9-B1B6-D857-B27DEFAC99CD}"/>
                </a:ext>
              </a:extLst>
            </p:cNvPr>
            <p:cNvSpPr/>
            <p:nvPr/>
          </p:nvSpPr>
          <p:spPr>
            <a:xfrm>
              <a:off x="1800460" y="511325"/>
              <a:ext cx="328916" cy="370936"/>
            </a:xfrm>
            <a:prstGeom prst="ellipse">
              <a:avLst/>
            </a:prstGeom>
          </p:spPr>
          <p:style>
            <a:lnRef idx="2">
              <a:schemeClr val="dk1">
                <a:shade val="50000"/>
              </a:schemeClr>
            </a:lnRef>
            <a:fillRef idx="1">
              <a:schemeClr val="dk1"/>
            </a:fillRef>
            <a:effectRef idx="0">
              <a:schemeClr val="dk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fr-FR" sz="1400" b="1">
                  <a:effectLst/>
                  <a:latin typeface="Times New Roman" panose="02020603050405020304" pitchFamily="18" charset="0"/>
                  <a:ea typeface="Times New Roman" panose="02020603050405020304" pitchFamily="18" charset="0"/>
                </a:rPr>
                <a:t>A</a:t>
              </a:r>
              <a:endParaRPr lang="fr-FR" sz="1200">
                <a:effectLst/>
                <a:latin typeface="Times New Roman" panose="02020603050405020304" pitchFamily="18" charset="0"/>
                <a:ea typeface="Times New Roman" panose="02020603050405020304" pitchFamily="18" charset="0"/>
              </a:endParaRPr>
            </a:p>
          </p:txBody>
        </p:sp>
        <p:sp>
          <p:nvSpPr>
            <p:cNvPr id="7" name="Ellipse 6">
              <a:extLst>
                <a:ext uri="{FF2B5EF4-FFF2-40B4-BE49-F238E27FC236}">
                  <a16:creationId xmlns:a16="http://schemas.microsoft.com/office/drawing/2014/main" id="{7D3606FC-AC9A-2D9F-5D34-15E517FBF51A}"/>
                </a:ext>
              </a:extLst>
            </p:cNvPr>
            <p:cNvSpPr/>
            <p:nvPr/>
          </p:nvSpPr>
          <p:spPr>
            <a:xfrm>
              <a:off x="5108046" y="696218"/>
              <a:ext cx="215660" cy="440198"/>
            </a:xfrm>
            <a:prstGeom prst="ellipse">
              <a:avLst/>
            </a:prstGeom>
          </p:spPr>
          <p:style>
            <a:lnRef idx="2">
              <a:schemeClr val="dk1">
                <a:shade val="50000"/>
              </a:schemeClr>
            </a:lnRef>
            <a:fillRef idx="1">
              <a:schemeClr val="dk1"/>
            </a:fillRef>
            <a:effectRef idx="0">
              <a:schemeClr val="dk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fr-FR" sz="1400" b="1">
                  <a:effectLst/>
                  <a:latin typeface="Times New Roman" panose="02020603050405020304" pitchFamily="18" charset="0"/>
                  <a:ea typeface="Times New Roman" panose="02020603050405020304" pitchFamily="18" charset="0"/>
                </a:rPr>
                <a:t>B</a:t>
              </a:r>
              <a:endParaRPr lang="fr-FR" sz="1200">
                <a:effectLst/>
                <a:latin typeface="Times New Roman" panose="02020603050405020304" pitchFamily="18" charset="0"/>
                <a:ea typeface="Times New Roman" panose="02020603050405020304" pitchFamily="18" charset="0"/>
              </a:endParaRPr>
            </a:p>
          </p:txBody>
        </p:sp>
      </p:grpSp>
    </p:spTree>
    <p:extLst>
      <p:ext uri="{BB962C8B-B14F-4D97-AF65-F5344CB8AC3E}">
        <p14:creationId xmlns:p14="http://schemas.microsoft.com/office/powerpoint/2010/main" val="399191667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E95601A-F12E-DC57-9652-79374D82A6F0}"/>
              </a:ext>
            </a:extLst>
          </p:cNvPr>
          <p:cNvSpPr>
            <a:spLocks noGrp="1"/>
          </p:cNvSpPr>
          <p:nvPr>
            <p:ph type="ctrTitle"/>
          </p:nvPr>
        </p:nvSpPr>
        <p:spPr>
          <a:xfrm>
            <a:off x="944379" y="137157"/>
            <a:ext cx="10268263" cy="957125"/>
          </a:xfrm>
        </p:spPr>
        <p:txBody>
          <a:bodyPr>
            <a:normAutofit fontScale="90000"/>
          </a:bodyPr>
          <a:lstStyle/>
          <a:p>
            <a:pPr algn="l"/>
            <a:r>
              <a:rPr lang="fr-FR" sz="6000" b="1" dirty="0">
                <a:solidFill>
                  <a:srgbClr val="FF0000"/>
                </a:solidFill>
                <a:effectLst/>
                <a:latin typeface="Times New Roman" panose="02020603050405020304" pitchFamily="18" charset="0"/>
                <a:ea typeface="Times New Roman" panose="02020603050405020304" pitchFamily="18" charset="0"/>
              </a:rPr>
              <a:t>2.1</a:t>
            </a:r>
            <a:r>
              <a:rPr lang="fr-FR" sz="6000" b="1" dirty="0">
                <a:solidFill>
                  <a:srgbClr val="00B0F0"/>
                </a:solidFill>
                <a:effectLst/>
                <a:latin typeface="Times New Roman" panose="02020603050405020304" pitchFamily="18" charset="0"/>
                <a:ea typeface="Times New Roman" panose="02020603050405020304" pitchFamily="18" charset="0"/>
              </a:rPr>
              <a:t>   Préparation du matériel 4/4</a:t>
            </a:r>
            <a:endParaRPr lang="fr-FR" dirty="0"/>
          </a:p>
        </p:txBody>
      </p:sp>
      <p:sp>
        <p:nvSpPr>
          <p:cNvPr id="3" name="Sous-titre 2">
            <a:extLst>
              <a:ext uri="{FF2B5EF4-FFF2-40B4-BE49-F238E27FC236}">
                <a16:creationId xmlns:a16="http://schemas.microsoft.com/office/drawing/2014/main" id="{430F6B35-210F-77A0-407C-B9EA59FE3C08}"/>
              </a:ext>
            </a:extLst>
          </p:cNvPr>
          <p:cNvSpPr>
            <a:spLocks noGrp="1"/>
          </p:cNvSpPr>
          <p:nvPr>
            <p:ph type="subTitle" idx="1"/>
          </p:nvPr>
        </p:nvSpPr>
        <p:spPr>
          <a:xfrm>
            <a:off x="169890" y="1290654"/>
            <a:ext cx="11852222" cy="4899535"/>
          </a:xfrm>
        </p:spPr>
        <p:txBody>
          <a:bodyPr>
            <a:normAutofit/>
          </a:bodyPr>
          <a:lstStyle/>
          <a:p>
            <a:pPr marL="342900" indent="-342900" algn="l">
              <a:buFont typeface="Wingdings" panose="05000000000000000000" pitchFamily="2" charset="2"/>
              <a:buChar char="v"/>
            </a:pPr>
            <a:r>
              <a:rPr lang="fr-FR" sz="4000" b="1" dirty="0">
                <a:solidFill>
                  <a:srgbClr val="FF0000"/>
                </a:solidFill>
                <a:effectLst/>
                <a:latin typeface="Noto Sans Symbols"/>
                <a:ea typeface="Calibri" panose="020F0502020204030204" pitchFamily="34" charset="0"/>
                <a:cs typeface="Noto Sans Symbols"/>
              </a:rPr>
              <a:t>Matériel: </a:t>
            </a:r>
          </a:p>
          <a:p>
            <a:pPr algn="l"/>
            <a:r>
              <a:rPr lang="fr-FR" sz="4000" b="1" dirty="0">
                <a:solidFill>
                  <a:srgbClr val="FF0000"/>
                </a:solidFill>
                <a:effectLst/>
                <a:latin typeface="Times New Roman" panose="02020603050405020304" pitchFamily="18" charset="0"/>
                <a:ea typeface="Calibri" panose="020F0502020204030204" pitchFamily="34" charset="0"/>
              </a:rPr>
              <a:t>- du périmètre crânien</a:t>
            </a:r>
          </a:p>
          <a:p>
            <a:pPr algn="l"/>
            <a:r>
              <a:rPr lang="fr-FR" sz="4000" b="1" dirty="0">
                <a:latin typeface="Times New Roman" panose="02020603050405020304" pitchFamily="18" charset="0"/>
                <a:ea typeface="Calibri" panose="020F0502020204030204" pitchFamily="34" charset="0"/>
              </a:rPr>
              <a:t>mètre ruban + matériel courant</a:t>
            </a:r>
            <a:endParaRPr lang="fr-FR" sz="4000" b="1" dirty="0">
              <a:solidFill>
                <a:srgbClr val="FF0000"/>
              </a:solidFill>
              <a:effectLst/>
              <a:latin typeface="Times New Roman" panose="02020603050405020304" pitchFamily="18" charset="0"/>
              <a:ea typeface="Calibri" panose="020F0502020204030204" pitchFamily="34" charset="0"/>
            </a:endParaRPr>
          </a:p>
          <a:p>
            <a:pPr algn="l"/>
            <a:r>
              <a:rPr lang="fr-FR" sz="4000" b="1" dirty="0">
                <a:solidFill>
                  <a:srgbClr val="FF0000"/>
                </a:solidFill>
                <a:latin typeface="Times New Roman" panose="02020603050405020304" pitchFamily="18" charset="0"/>
                <a:ea typeface="Calibri" panose="020F0502020204030204" pitchFamily="34" charset="0"/>
              </a:rPr>
              <a:t>- d</a:t>
            </a:r>
            <a:r>
              <a:rPr lang="fr-FR" sz="4000" b="1" dirty="0">
                <a:solidFill>
                  <a:srgbClr val="FF0000"/>
                </a:solidFill>
                <a:effectLst/>
                <a:latin typeface="Times New Roman" panose="02020603050405020304" pitchFamily="18" charset="0"/>
                <a:ea typeface="Calibri" panose="020F0502020204030204" pitchFamily="34" charset="0"/>
              </a:rPr>
              <a:t>u périmètre brachial</a:t>
            </a:r>
            <a:endParaRPr lang="fr-FR" sz="1400" dirty="0">
              <a:solidFill>
                <a:srgbClr val="FF0000"/>
              </a:solidFill>
              <a:effectLst/>
              <a:latin typeface="Noto Sans Symbols"/>
              <a:ea typeface="Noto Sans Symbols"/>
              <a:cs typeface="Noto Sans Symbols"/>
            </a:endParaRPr>
          </a:p>
          <a:p>
            <a:pPr marL="342900" lvl="0" indent="-342900" algn="just">
              <a:lnSpc>
                <a:spcPct val="115000"/>
              </a:lnSpc>
              <a:buFont typeface="Stencil" panose="040409050D0802020404" pitchFamily="82" charset="0"/>
              <a:buChar char="-"/>
            </a:pPr>
            <a:r>
              <a:rPr lang="fr-FR" sz="3200" dirty="0">
                <a:solidFill>
                  <a:srgbClr val="000000"/>
                </a:solidFill>
                <a:effectLst/>
                <a:latin typeface="Times New Roman" panose="02020603050405020304" pitchFamily="18" charset="0"/>
                <a:ea typeface="Times New Roman" panose="02020603050405020304" pitchFamily="18" charset="0"/>
              </a:rPr>
              <a:t>Mètre ruban</a:t>
            </a:r>
            <a:endParaRPr lang="fr-FR" sz="3200" dirty="0">
              <a:latin typeface="Times New Roman" panose="02020603050405020304" pitchFamily="18" charset="0"/>
              <a:ea typeface="Times New Roman" panose="02020603050405020304" pitchFamily="18" charset="0"/>
            </a:endParaRPr>
          </a:p>
          <a:p>
            <a:pPr marL="342900" lvl="0" indent="-342900" algn="l">
              <a:lnSpc>
                <a:spcPct val="115000"/>
              </a:lnSpc>
              <a:buFont typeface="Stencil" panose="040409050D0802020404" pitchFamily="82" charset="0"/>
              <a:buChar char="-"/>
            </a:pPr>
            <a:r>
              <a:rPr lang="en-US" sz="3200" dirty="0">
                <a:solidFill>
                  <a:srgbClr val="000000"/>
                </a:solidFill>
                <a:effectLst/>
                <a:latin typeface="Times New Roman" panose="02020603050405020304" pitchFamily="18" charset="0"/>
                <a:ea typeface="Times New Roman" panose="02020603050405020304" pitchFamily="18" charset="0"/>
              </a:rPr>
              <a:t>Bandelette Shakir ou MUAC</a:t>
            </a:r>
          </a:p>
          <a:p>
            <a:pPr lvl="0" algn="l">
              <a:lnSpc>
                <a:spcPct val="115000"/>
              </a:lnSpc>
            </a:pPr>
            <a:r>
              <a:rPr lang="en-US" sz="3200" dirty="0">
                <a:solidFill>
                  <a:srgbClr val="000000"/>
                </a:solidFill>
                <a:latin typeface="Times New Roman" panose="02020603050405020304" pitchFamily="18" charset="0"/>
              </a:rPr>
              <a:t>+</a:t>
            </a:r>
            <a:r>
              <a:rPr lang="en-US" sz="3200" b="1" dirty="0">
                <a:latin typeface="Times New Roman" panose="02020603050405020304" pitchFamily="18" charset="0"/>
              </a:rPr>
              <a:t>matériel courant</a:t>
            </a:r>
            <a:endParaRPr lang="fr-FR" sz="4000" b="1" dirty="0"/>
          </a:p>
        </p:txBody>
      </p:sp>
      <p:sp>
        <p:nvSpPr>
          <p:cNvPr id="12" name="Rectangle 11">
            <a:extLst>
              <a:ext uri="{FF2B5EF4-FFF2-40B4-BE49-F238E27FC236}">
                <a16:creationId xmlns:a16="http://schemas.microsoft.com/office/drawing/2014/main" id="{66A3F4CC-1756-C5B9-F047-BEC5E68EA2C5}"/>
              </a:ext>
            </a:extLst>
          </p:cNvPr>
          <p:cNvSpPr>
            <a:spLocks noChangeArrowheads="1"/>
          </p:cNvSpPr>
          <p:nvPr/>
        </p:nvSpPr>
        <p:spPr bwMode="auto">
          <a:xfrm flipV="1">
            <a:off x="790109" y="758238"/>
            <a:ext cx="11607297"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fr-FR"/>
          </a:p>
        </p:txBody>
      </p:sp>
      <p:grpSp>
        <p:nvGrpSpPr>
          <p:cNvPr id="13" name="Groupe 12">
            <a:extLst>
              <a:ext uri="{FF2B5EF4-FFF2-40B4-BE49-F238E27FC236}">
                <a16:creationId xmlns:a16="http://schemas.microsoft.com/office/drawing/2014/main" id="{51FB34D9-C3A8-2385-B7F8-F8B1A70AA94A}"/>
              </a:ext>
            </a:extLst>
          </p:cNvPr>
          <p:cNvGrpSpPr/>
          <p:nvPr/>
        </p:nvGrpSpPr>
        <p:grpSpPr>
          <a:xfrm>
            <a:off x="7629993" y="1425037"/>
            <a:ext cx="4392118" cy="1587985"/>
            <a:chOff x="0" y="0"/>
            <a:chExt cx="2458529" cy="1276709"/>
          </a:xfrm>
        </p:grpSpPr>
        <p:pic>
          <p:nvPicPr>
            <p:cNvPr id="14" name="Image 13" descr="Image result for mettre ruban">
              <a:extLst>
                <a:ext uri="{FF2B5EF4-FFF2-40B4-BE49-F238E27FC236}">
                  <a16:creationId xmlns:a16="http://schemas.microsoft.com/office/drawing/2014/main" id="{28A75146-9E6F-E3C2-7014-04A1D677C0A0}"/>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4377" b="8725"/>
            <a:stretch/>
          </p:blipFill>
          <p:spPr bwMode="auto">
            <a:xfrm>
              <a:off x="0" y="0"/>
              <a:ext cx="1455420" cy="1163320"/>
            </a:xfrm>
            <a:prstGeom prst="rect">
              <a:avLst/>
            </a:prstGeom>
            <a:noFill/>
            <a:ln>
              <a:noFill/>
            </a:ln>
            <a:extLst>
              <a:ext uri="{53640926-AAD7-44D8-BBD7-CCE9431645EC}">
                <a14:shadowObscured xmlns:a14="http://schemas.microsoft.com/office/drawing/2010/main"/>
              </a:ext>
            </a:extLst>
          </p:spPr>
        </p:pic>
        <p:sp>
          <p:nvSpPr>
            <p:cNvPr id="15" name="Zone de texte 2272">
              <a:extLst>
                <a:ext uri="{FF2B5EF4-FFF2-40B4-BE49-F238E27FC236}">
                  <a16:creationId xmlns:a16="http://schemas.microsoft.com/office/drawing/2014/main" id="{B1086324-2C78-F11E-74EA-054CDE8F4CBF}"/>
                </a:ext>
              </a:extLst>
            </p:cNvPr>
            <p:cNvSpPr txBox="1"/>
            <p:nvPr/>
          </p:nvSpPr>
          <p:spPr>
            <a:xfrm>
              <a:off x="508959" y="940279"/>
              <a:ext cx="1949570" cy="336430"/>
            </a:xfrm>
            <a:prstGeom prst="rect">
              <a:avLst/>
            </a:prstGeom>
            <a:solidFill>
              <a:schemeClr val="lt1"/>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ctr"/>
              <a:r>
                <a:rPr lang="fr-FR" sz="2400" dirty="0">
                  <a:effectLst/>
                  <a:latin typeface="Times New Roman" panose="02020603050405020304" pitchFamily="18" charset="0"/>
                  <a:ea typeface="Times New Roman" panose="02020603050405020304" pitchFamily="18" charset="0"/>
                </a:rPr>
                <a:t>Figure 4: Mètre ruban</a:t>
              </a:r>
              <a:endParaRPr lang="fr-FR" sz="2800" dirty="0">
                <a:effectLst/>
                <a:latin typeface="Times New Roman" panose="02020603050405020304" pitchFamily="18" charset="0"/>
                <a:ea typeface="Times New Roman" panose="02020603050405020304" pitchFamily="18" charset="0"/>
              </a:endParaRPr>
            </a:p>
          </p:txBody>
        </p:sp>
      </p:grpSp>
      <p:grpSp>
        <p:nvGrpSpPr>
          <p:cNvPr id="16" name="Groupe 15">
            <a:extLst>
              <a:ext uri="{FF2B5EF4-FFF2-40B4-BE49-F238E27FC236}">
                <a16:creationId xmlns:a16="http://schemas.microsoft.com/office/drawing/2014/main" id="{6E1C20A0-8853-814C-6795-540ED57E9D97}"/>
              </a:ext>
            </a:extLst>
          </p:cNvPr>
          <p:cNvGrpSpPr/>
          <p:nvPr/>
        </p:nvGrpSpPr>
        <p:grpSpPr>
          <a:xfrm>
            <a:off x="5888557" y="4175901"/>
            <a:ext cx="4649528" cy="1923862"/>
            <a:chOff x="0" y="0"/>
            <a:chExt cx="5123815" cy="1351311"/>
          </a:xfrm>
        </p:grpSpPr>
        <p:pic>
          <p:nvPicPr>
            <p:cNvPr id="17" name="Image 16">
              <a:extLst>
                <a:ext uri="{FF2B5EF4-FFF2-40B4-BE49-F238E27FC236}">
                  <a16:creationId xmlns:a16="http://schemas.microsoft.com/office/drawing/2014/main" id="{B9C2D208-A97C-C3BC-FF68-FE6C9EF73016}"/>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5123815" cy="784225"/>
            </a:xfrm>
            <a:prstGeom prst="rect">
              <a:avLst/>
            </a:prstGeom>
            <a:noFill/>
            <a:ln>
              <a:noFill/>
            </a:ln>
          </p:spPr>
        </p:pic>
        <p:sp>
          <p:nvSpPr>
            <p:cNvPr id="18" name="Zone de texte 2273">
              <a:extLst>
                <a:ext uri="{FF2B5EF4-FFF2-40B4-BE49-F238E27FC236}">
                  <a16:creationId xmlns:a16="http://schemas.microsoft.com/office/drawing/2014/main" id="{AC367987-FACE-9166-3BFD-AAB461996B19}"/>
                </a:ext>
              </a:extLst>
            </p:cNvPr>
            <p:cNvSpPr txBox="1"/>
            <p:nvPr/>
          </p:nvSpPr>
          <p:spPr>
            <a:xfrm>
              <a:off x="0" y="947762"/>
              <a:ext cx="5123815" cy="403549"/>
            </a:xfrm>
            <a:prstGeom prst="rect">
              <a:avLst/>
            </a:prstGeom>
            <a:solidFill>
              <a:schemeClr val="lt1"/>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ctr"/>
              <a:r>
                <a:rPr lang="fr-FR" sz="2000" dirty="0">
                  <a:effectLst/>
                  <a:latin typeface="Times New Roman" panose="02020603050405020304" pitchFamily="18" charset="0"/>
                  <a:ea typeface="Times New Roman" panose="02020603050405020304" pitchFamily="18" charset="0"/>
                </a:rPr>
                <a:t>Figure 5 : Bandelette de Shakir</a:t>
              </a:r>
              <a:endParaRPr lang="fr-FR" sz="2400" dirty="0">
                <a:effectLst/>
                <a:latin typeface="Times New Roman" panose="02020603050405020304" pitchFamily="18" charset="0"/>
                <a:ea typeface="Times New Roman" panose="02020603050405020304" pitchFamily="18" charset="0"/>
              </a:endParaRPr>
            </a:p>
          </p:txBody>
        </p:sp>
      </p:grpSp>
    </p:spTree>
    <p:extLst>
      <p:ext uri="{BB962C8B-B14F-4D97-AF65-F5344CB8AC3E}">
        <p14:creationId xmlns:p14="http://schemas.microsoft.com/office/powerpoint/2010/main" val="17174303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D9E575D-7FA8-D7F4-CD9D-8344DAE4E9FB}"/>
              </a:ext>
            </a:extLst>
          </p:cNvPr>
          <p:cNvSpPr>
            <a:spLocks noGrp="1"/>
          </p:cNvSpPr>
          <p:nvPr>
            <p:ph type="ctrTitle"/>
          </p:nvPr>
        </p:nvSpPr>
        <p:spPr>
          <a:xfrm>
            <a:off x="1064301" y="192974"/>
            <a:ext cx="10223292" cy="811367"/>
          </a:xfrm>
        </p:spPr>
        <p:txBody>
          <a:bodyPr>
            <a:normAutofit fontScale="90000"/>
          </a:bodyPr>
          <a:lstStyle/>
          <a:p>
            <a:r>
              <a:rPr lang="fr-FR" sz="5400" b="1" dirty="0">
                <a:solidFill>
                  <a:srgbClr val="FF0000"/>
                </a:solidFill>
                <a:latin typeface="Times New Roman" panose="02020603050405020304" pitchFamily="18" charset="0"/>
                <a:ea typeface="Times New Roman" panose="02020603050405020304" pitchFamily="18" charset="0"/>
              </a:rPr>
              <a:t>2.2</a:t>
            </a:r>
            <a:r>
              <a:rPr lang="fr-FR" sz="5400" b="1" dirty="0">
                <a:solidFill>
                  <a:srgbClr val="FF0000"/>
                </a:solidFill>
                <a:effectLst/>
                <a:latin typeface="Times New Roman" panose="02020603050405020304" pitchFamily="18" charset="0"/>
                <a:ea typeface="Times New Roman" panose="02020603050405020304" pitchFamily="18" charset="0"/>
              </a:rPr>
              <a:t> </a:t>
            </a:r>
            <a:r>
              <a:rPr lang="fr-FR" sz="5400" b="1" dirty="0">
                <a:solidFill>
                  <a:srgbClr val="00B0F0"/>
                </a:solidFill>
                <a:effectLst/>
                <a:latin typeface="Times New Roman" panose="02020603050405020304" pitchFamily="18" charset="0"/>
                <a:ea typeface="Times New Roman" panose="02020603050405020304" pitchFamily="18" charset="0"/>
              </a:rPr>
              <a:t>Disposition de l’agent de santé1/2</a:t>
            </a:r>
            <a:endParaRPr lang="fr-FR" sz="19900" dirty="0">
              <a:solidFill>
                <a:srgbClr val="00B0F0"/>
              </a:solidFill>
            </a:endParaRPr>
          </a:p>
        </p:txBody>
      </p:sp>
      <p:sp>
        <p:nvSpPr>
          <p:cNvPr id="3" name="Sous-titre 2">
            <a:extLst>
              <a:ext uri="{FF2B5EF4-FFF2-40B4-BE49-F238E27FC236}">
                <a16:creationId xmlns:a16="http://schemas.microsoft.com/office/drawing/2014/main" id="{199AD0CF-21DD-E382-C1C5-3148BC2BCCD4}"/>
              </a:ext>
            </a:extLst>
          </p:cNvPr>
          <p:cNvSpPr>
            <a:spLocks noGrp="1"/>
          </p:cNvSpPr>
          <p:nvPr>
            <p:ph type="subTitle" idx="1"/>
          </p:nvPr>
        </p:nvSpPr>
        <p:spPr>
          <a:xfrm>
            <a:off x="1064301" y="1169233"/>
            <a:ext cx="10508106" cy="4976734"/>
          </a:xfrm>
        </p:spPr>
        <p:txBody>
          <a:bodyPr>
            <a:normAutofit/>
          </a:bodyPr>
          <a:lstStyle/>
          <a:p>
            <a:pPr marL="342900" lvl="0" indent="-342900" algn="l">
              <a:lnSpc>
                <a:spcPct val="115000"/>
              </a:lnSpc>
              <a:buFont typeface="Symbol" panose="05050102010706020507" pitchFamily="18" charset="2"/>
              <a:buChar char="-"/>
            </a:pPr>
            <a:r>
              <a:rPr lang="fr-FR" sz="3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Porter une blouse propre ;</a:t>
            </a:r>
            <a:endParaRPr lang="fr-FR" sz="36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42900" lvl="0" indent="-342900" algn="l">
              <a:lnSpc>
                <a:spcPct val="115000"/>
              </a:lnSpc>
              <a:buFont typeface="Symbol" panose="05050102010706020507" pitchFamily="18" charset="2"/>
              <a:buChar char="-"/>
            </a:pPr>
            <a:r>
              <a:rPr lang="fr-FR" sz="3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ongles coupés, courts et non vernis ;</a:t>
            </a:r>
            <a:endParaRPr lang="fr-FR" sz="36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42900" lvl="0" indent="-342900" algn="l">
              <a:lnSpc>
                <a:spcPct val="115000"/>
              </a:lnSpc>
              <a:buFont typeface="Symbol" panose="05050102010706020507" pitchFamily="18" charset="2"/>
              <a:buChar char="-"/>
            </a:pPr>
            <a:r>
              <a:rPr lang="fr-FR" sz="3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cheveux avec coiffe ou un calot ; </a:t>
            </a:r>
            <a:endParaRPr lang="fr-FR" sz="36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42900" lvl="0" indent="-342900" algn="l">
              <a:lnSpc>
                <a:spcPct val="115000"/>
              </a:lnSpc>
              <a:buFont typeface="Symbol" panose="05050102010706020507" pitchFamily="18" charset="2"/>
              <a:buChar char="-"/>
            </a:pPr>
            <a:r>
              <a:rPr lang="fr-FR" sz="3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Oter les bijoux </a:t>
            </a:r>
          </a:p>
          <a:p>
            <a:pPr marL="342900" lvl="0" indent="-342900" algn="l">
              <a:lnSpc>
                <a:spcPct val="115000"/>
              </a:lnSpc>
              <a:buFont typeface="Symbol" panose="05050102010706020507" pitchFamily="18" charset="2"/>
              <a:buChar char="-"/>
            </a:pPr>
            <a:r>
              <a:rPr lang="fr-FR" sz="3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Porter un cache-nez ;</a:t>
            </a:r>
            <a:endParaRPr lang="fr-FR" sz="36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42900" lvl="0" indent="-342900" algn="l">
              <a:lnSpc>
                <a:spcPct val="115000"/>
              </a:lnSpc>
              <a:buFont typeface="Symbol" panose="05050102010706020507" pitchFamily="18" charset="2"/>
              <a:buChar char="-"/>
            </a:pPr>
            <a:r>
              <a:rPr lang="fr-FR" sz="3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Eviter le port de parfum ;</a:t>
            </a:r>
            <a:endParaRPr lang="fr-FR" sz="3600" dirty="0">
              <a:effectLst/>
              <a:latin typeface="Times New Roman" panose="02020603050405020304" pitchFamily="18" charset="0"/>
              <a:ea typeface="Times New Roman" panose="02020603050405020304" pitchFamily="18" charset="0"/>
              <a:cs typeface="Times New Roman" panose="02020603050405020304" pitchFamily="18" charset="0"/>
            </a:endParaRPr>
          </a:p>
          <a:p>
            <a:endParaRPr lang="fr-FR" dirty="0"/>
          </a:p>
        </p:txBody>
      </p:sp>
    </p:spTree>
    <p:extLst>
      <p:ext uri="{BB962C8B-B14F-4D97-AF65-F5344CB8AC3E}">
        <p14:creationId xmlns:p14="http://schemas.microsoft.com/office/powerpoint/2010/main" val="192551529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9C0E1AE-C7B3-592A-C24B-854A0F6D09F8}"/>
              </a:ext>
            </a:extLst>
          </p:cNvPr>
          <p:cNvSpPr>
            <a:spLocks noGrp="1"/>
          </p:cNvSpPr>
          <p:nvPr>
            <p:ph type="ctrTitle"/>
          </p:nvPr>
        </p:nvSpPr>
        <p:spPr>
          <a:xfrm>
            <a:off x="934388" y="149901"/>
            <a:ext cx="10098372" cy="839449"/>
          </a:xfrm>
        </p:spPr>
        <p:txBody>
          <a:bodyPr>
            <a:normAutofit fontScale="90000"/>
          </a:bodyPr>
          <a:lstStyle/>
          <a:p>
            <a:pPr algn="l"/>
            <a:r>
              <a:rPr lang="fr-FR" sz="6000" b="1" dirty="0">
                <a:solidFill>
                  <a:srgbClr val="FF0000"/>
                </a:solidFill>
                <a:latin typeface="Times New Roman" panose="02020603050405020304" pitchFamily="18" charset="0"/>
                <a:ea typeface="Times New Roman" panose="02020603050405020304" pitchFamily="18" charset="0"/>
              </a:rPr>
              <a:t>2.2</a:t>
            </a:r>
            <a:r>
              <a:rPr lang="fr-FR" sz="6000" b="1" dirty="0">
                <a:solidFill>
                  <a:srgbClr val="FF0000"/>
                </a:solidFill>
                <a:effectLst/>
                <a:latin typeface="Times New Roman" panose="02020603050405020304" pitchFamily="18" charset="0"/>
                <a:ea typeface="Times New Roman" panose="02020603050405020304" pitchFamily="18" charset="0"/>
              </a:rPr>
              <a:t> </a:t>
            </a:r>
            <a:r>
              <a:rPr lang="fr-FR" sz="5300" b="1" dirty="0">
                <a:solidFill>
                  <a:srgbClr val="00B0F0"/>
                </a:solidFill>
                <a:effectLst/>
                <a:latin typeface="Times New Roman" panose="02020603050405020304" pitchFamily="18" charset="0"/>
                <a:ea typeface="Times New Roman" panose="02020603050405020304" pitchFamily="18" charset="0"/>
              </a:rPr>
              <a:t>Disposition de l’agent de santé2/2</a:t>
            </a:r>
            <a:endParaRPr lang="fr-FR" dirty="0"/>
          </a:p>
        </p:txBody>
      </p:sp>
      <p:sp>
        <p:nvSpPr>
          <p:cNvPr id="3" name="Sous-titre 2">
            <a:extLst>
              <a:ext uri="{FF2B5EF4-FFF2-40B4-BE49-F238E27FC236}">
                <a16:creationId xmlns:a16="http://schemas.microsoft.com/office/drawing/2014/main" id="{0DE99668-2F84-AAC3-4D95-949C82408C8C}"/>
              </a:ext>
            </a:extLst>
          </p:cNvPr>
          <p:cNvSpPr>
            <a:spLocks noGrp="1"/>
          </p:cNvSpPr>
          <p:nvPr>
            <p:ph type="subTitle" idx="1"/>
          </p:nvPr>
        </p:nvSpPr>
        <p:spPr>
          <a:xfrm>
            <a:off x="749508" y="989350"/>
            <a:ext cx="10852879" cy="5141627"/>
          </a:xfrm>
        </p:spPr>
        <p:txBody>
          <a:bodyPr>
            <a:normAutofit lnSpcReduction="10000"/>
          </a:bodyPr>
          <a:lstStyle/>
          <a:p>
            <a:pPr marL="342900" lvl="0" indent="-342900" algn="l">
              <a:lnSpc>
                <a:spcPct val="115000"/>
              </a:lnSpc>
              <a:buFont typeface="Symbol" panose="05050102010706020507" pitchFamily="18" charset="2"/>
              <a:buChar char="-"/>
            </a:pPr>
            <a:r>
              <a:rPr lang="fr-FR" sz="35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Se laver les mains à l’eau et au savon </a:t>
            </a:r>
          </a:p>
          <a:p>
            <a:pPr marL="342900" lvl="0" indent="-342900" algn="l">
              <a:lnSpc>
                <a:spcPct val="115000"/>
              </a:lnSpc>
              <a:buFont typeface="Symbol" panose="05050102010706020507" pitchFamily="18" charset="2"/>
              <a:buChar char="-"/>
            </a:pPr>
            <a:r>
              <a:rPr lang="fr-FR" sz="35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Essuyer les mains avec une serviette propre à </a:t>
            </a:r>
            <a:r>
              <a:rPr lang="fr-FR" sz="35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usage unique</a:t>
            </a:r>
          </a:p>
          <a:p>
            <a:pPr marL="342900" lvl="0" indent="-342900" algn="l">
              <a:lnSpc>
                <a:spcPct val="115000"/>
              </a:lnSpc>
              <a:buFont typeface="Symbol" panose="05050102010706020507" pitchFamily="18" charset="2"/>
              <a:buChar char="-"/>
            </a:pPr>
            <a:r>
              <a:rPr lang="fr-FR" sz="35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Réunir </a:t>
            </a:r>
            <a:r>
              <a:rPr lang="fr-FR" sz="35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le matériel ; </a:t>
            </a:r>
            <a:endParaRPr lang="fr-FR" sz="35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42900" lvl="0" indent="-342900" algn="l">
              <a:lnSpc>
                <a:spcPct val="115000"/>
              </a:lnSpc>
              <a:buFont typeface="Symbol" panose="05050102010706020507" pitchFamily="18" charset="2"/>
              <a:buChar char="-"/>
            </a:pPr>
            <a:r>
              <a:rPr lang="fr-FR" sz="35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Se laver à nouveau les mains et les essuyer ;</a:t>
            </a:r>
            <a:endParaRPr lang="fr-FR" sz="35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42900" lvl="0" indent="-342900" algn="l">
              <a:lnSpc>
                <a:spcPct val="115000"/>
              </a:lnSpc>
              <a:buFont typeface="Symbol" panose="05050102010706020507" pitchFamily="18" charset="2"/>
              <a:buChar char="-"/>
            </a:pPr>
            <a:r>
              <a:rPr lang="fr-FR" sz="35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Porter une paire de gants stériles ;</a:t>
            </a:r>
            <a:endParaRPr lang="fr-FR" sz="35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42900" lvl="0" indent="-342900" algn="l">
              <a:lnSpc>
                <a:spcPct val="115000"/>
              </a:lnSpc>
              <a:spcAft>
                <a:spcPts val="1000"/>
              </a:spcAft>
              <a:buFont typeface="Symbol" panose="05050102010706020507" pitchFamily="18" charset="2"/>
              <a:buChar char="-"/>
            </a:pPr>
            <a:r>
              <a:rPr lang="fr-FR" sz="35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Se faire aider en équipe ;</a:t>
            </a:r>
            <a:endParaRPr lang="fr-FR" sz="3500" dirty="0">
              <a:effectLst/>
              <a:latin typeface="Times New Roman" panose="02020603050405020304" pitchFamily="18" charset="0"/>
              <a:ea typeface="Times New Roman" panose="02020603050405020304" pitchFamily="18" charset="0"/>
              <a:cs typeface="Times New Roman" panose="02020603050405020304" pitchFamily="18" charset="0"/>
            </a:endParaRPr>
          </a:p>
          <a:p>
            <a:endParaRPr lang="fr-FR" dirty="0"/>
          </a:p>
        </p:txBody>
      </p:sp>
    </p:spTree>
    <p:extLst>
      <p:ext uri="{BB962C8B-B14F-4D97-AF65-F5344CB8AC3E}">
        <p14:creationId xmlns:p14="http://schemas.microsoft.com/office/powerpoint/2010/main" val="287823192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9570CA4-0ECD-C759-65BA-33B53D3C512D}"/>
              </a:ext>
            </a:extLst>
          </p:cNvPr>
          <p:cNvSpPr>
            <a:spLocks noGrp="1"/>
          </p:cNvSpPr>
          <p:nvPr>
            <p:ph type="ctrTitle"/>
          </p:nvPr>
        </p:nvSpPr>
        <p:spPr>
          <a:xfrm>
            <a:off x="749508" y="164892"/>
            <a:ext cx="10493115" cy="779488"/>
          </a:xfrm>
        </p:spPr>
        <p:txBody>
          <a:bodyPr>
            <a:normAutofit fontScale="90000"/>
          </a:bodyPr>
          <a:lstStyle/>
          <a:p>
            <a:pPr algn="l"/>
            <a:r>
              <a:rPr lang="fr-FR" sz="5400" b="1" dirty="0">
                <a:solidFill>
                  <a:srgbClr val="FF0000"/>
                </a:solidFill>
                <a:effectLst/>
                <a:latin typeface="Times New Roman" panose="02020603050405020304" pitchFamily="18" charset="0"/>
                <a:ea typeface="Times New Roman" panose="02020603050405020304" pitchFamily="18" charset="0"/>
              </a:rPr>
              <a:t>2.3</a:t>
            </a:r>
            <a:r>
              <a:rPr lang="fr-FR" sz="5400" b="1" dirty="0">
                <a:solidFill>
                  <a:srgbClr val="00B0F0"/>
                </a:solidFill>
                <a:effectLst/>
                <a:latin typeface="Times New Roman" panose="02020603050405020304" pitchFamily="18" charset="0"/>
                <a:ea typeface="Times New Roman" panose="02020603050405020304" pitchFamily="18" charset="0"/>
              </a:rPr>
              <a:t>Précautions pour la mensuration1/2</a:t>
            </a:r>
            <a:endParaRPr lang="fr-FR" sz="19900" dirty="0">
              <a:solidFill>
                <a:srgbClr val="00B0F0"/>
              </a:solidFill>
            </a:endParaRPr>
          </a:p>
        </p:txBody>
      </p:sp>
      <p:sp>
        <p:nvSpPr>
          <p:cNvPr id="3" name="Sous-titre 2">
            <a:extLst>
              <a:ext uri="{FF2B5EF4-FFF2-40B4-BE49-F238E27FC236}">
                <a16:creationId xmlns:a16="http://schemas.microsoft.com/office/drawing/2014/main" id="{B6C2A616-C636-D6E4-2C87-A75487B02364}"/>
              </a:ext>
            </a:extLst>
          </p:cNvPr>
          <p:cNvSpPr>
            <a:spLocks noGrp="1"/>
          </p:cNvSpPr>
          <p:nvPr>
            <p:ph type="subTitle" idx="1"/>
          </p:nvPr>
        </p:nvSpPr>
        <p:spPr>
          <a:xfrm>
            <a:off x="599607" y="1064302"/>
            <a:ext cx="11212642" cy="5186596"/>
          </a:xfrm>
        </p:spPr>
        <p:txBody>
          <a:bodyPr>
            <a:normAutofit/>
          </a:bodyPr>
          <a:lstStyle/>
          <a:p>
            <a:pPr marL="914423" lvl="2" algn="l">
              <a:lnSpc>
                <a:spcPct val="115000"/>
              </a:lnSpc>
              <a:tabLst>
                <a:tab pos="630555" algn="l"/>
              </a:tabLst>
            </a:pPr>
            <a:r>
              <a:rPr lang="fr-FR" sz="2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fr-FR" sz="43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Eviter les courants d’air ;</a:t>
            </a:r>
            <a:endParaRPr lang="fr-FR" sz="48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2057400" lvl="4" indent="-228600" algn="l">
              <a:lnSpc>
                <a:spcPct val="115000"/>
              </a:lnSpc>
              <a:buFont typeface="Symbol" panose="05050102010706020507" pitchFamily="18" charset="2"/>
              <a:buChar char="-"/>
              <a:tabLst>
                <a:tab pos="630555" algn="l"/>
              </a:tabLst>
            </a:pPr>
            <a:r>
              <a:rPr lang="fr-FR" sz="43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la</a:t>
            </a:r>
            <a:r>
              <a:rPr lang="fr-FR" sz="43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salle à température ambiante</a:t>
            </a:r>
            <a:endParaRPr lang="fr-FR" sz="48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2057400" lvl="4" indent="-228600" algn="l">
              <a:lnSpc>
                <a:spcPct val="115000"/>
              </a:lnSpc>
              <a:buFont typeface="Symbol" panose="05050102010706020507" pitchFamily="18" charset="2"/>
              <a:buChar char="-"/>
              <a:tabLst>
                <a:tab pos="630555" algn="l"/>
              </a:tabLst>
            </a:pPr>
            <a:r>
              <a:rPr lang="fr-FR" sz="43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Assurer la sécurité de l’enfant</a:t>
            </a:r>
            <a:endParaRPr lang="fr-FR" sz="48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2057400" lvl="4" indent="-228600" algn="l">
              <a:lnSpc>
                <a:spcPct val="115000"/>
              </a:lnSpc>
              <a:buFont typeface="Symbol" panose="05050102010706020507" pitchFamily="18" charset="2"/>
              <a:buChar char="-"/>
              <a:tabLst>
                <a:tab pos="630555" algn="l"/>
              </a:tabLst>
            </a:pPr>
            <a:r>
              <a:rPr lang="fr-FR" sz="43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Respecter les règles d’hygiène et d’asepsie ;</a:t>
            </a:r>
            <a:endParaRPr lang="fr-FR" sz="48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2057400" lvl="4" indent="-228600" algn="l">
              <a:lnSpc>
                <a:spcPct val="115000"/>
              </a:lnSpc>
              <a:buFont typeface="Symbol" panose="05050102010706020507" pitchFamily="18" charset="2"/>
              <a:buChar char="-"/>
              <a:tabLst>
                <a:tab pos="630555" algn="l"/>
              </a:tabLst>
            </a:pPr>
            <a:r>
              <a:rPr lang="fr-FR" sz="43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matériel adéquat et au complet ;</a:t>
            </a:r>
            <a:endParaRPr lang="fr-FR" sz="4800" dirty="0">
              <a:effectLst/>
              <a:latin typeface="Times New Roman" panose="02020603050405020304" pitchFamily="18" charset="0"/>
              <a:ea typeface="Times New Roman" panose="02020603050405020304" pitchFamily="18" charset="0"/>
              <a:cs typeface="Times New Roman" panose="02020603050405020304" pitchFamily="18" charset="0"/>
            </a:endParaRPr>
          </a:p>
          <a:p>
            <a:endParaRPr lang="fr-FR" dirty="0"/>
          </a:p>
        </p:txBody>
      </p:sp>
    </p:spTree>
    <p:extLst>
      <p:ext uri="{BB962C8B-B14F-4D97-AF65-F5344CB8AC3E}">
        <p14:creationId xmlns:p14="http://schemas.microsoft.com/office/powerpoint/2010/main" val="321373119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36F3792-A7F3-4842-5A00-139BC58046F2}"/>
              </a:ext>
            </a:extLst>
          </p:cNvPr>
          <p:cNvSpPr>
            <a:spLocks noGrp="1"/>
          </p:cNvSpPr>
          <p:nvPr>
            <p:ph type="ctrTitle"/>
          </p:nvPr>
        </p:nvSpPr>
        <p:spPr>
          <a:xfrm>
            <a:off x="884419" y="179883"/>
            <a:ext cx="10553075" cy="854438"/>
          </a:xfrm>
        </p:spPr>
        <p:txBody>
          <a:bodyPr>
            <a:noAutofit/>
          </a:bodyPr>
          <a:lstStyle/>
          <a:p>
            <a:pPr algn="l"/>
            <a:r>
              <a:rPr lang="fr-FR" sz="4800" b="1" dirty="0">
                <a:solidFill>
                  <a:srgbClr val="FF0000"/>
                </a:solidFill>
                <a:effectLst/>
                <a:latin typeface="Times New Roman" panose="02020603050405020304" pitchFamily="18" charset="0"/>
                <a:ea typeface="Times New Roman" panose="02020603050405020304" pitchFamily="18" charset="0"/>
              </a:rPr>
              <a:t>2.3</a:t>
            </a:r>
            <a:r>
              <a:rPr lang="fr-FR" sz="4800" b="1" dirty="0">
                <a:solidFill>
                  <a:srgbClr val="00B0F0"/>
                </a:solidFill>
                <a:effectLst/>
                <a:latin typeface="Times New Roman" panose="02020603050405020304" pitchFamily="18" charset="0"/>
                <a:ea typeface="Times New Roman" panose="02020603050405020304" pitchFamily="18" charset="0"/>
              </a:rPr>
              <a:t>Précautions pour la mensuration2/2</a:t>
            </a:r>
            <a:endParaRPr lang="fr-FR" sz="4800" dirty="0"/>
          </a:p>
        </p:txBody>
      </p:sp>
      <p:sp>
        <p:nvSpPr>
          <p:cNvPr id="3" name="Sous-titre 2">
            <a:extLst>
              <a:ext uri="{FF2B5EF4-FFF2-40B4-BE49-F238E27FC236}">
                <a16:creationId xmlns:a16="http://schemas.microsoft.com/office/drawing/2014/main" id="{77091014-1C32-AAD3-5226-9F0CB34A9223}"/>
              </a:ext>
            </a:extLst>
          </p:cNvPr>
          <p:cNvSpPr>
            <a:spLocks noGrp="1"/>
          </p:cNvSpPr>
          <p:nvPr>
            <p:ph type="subTitle" idx="1"/>
          </p:nvPr>
        </p:nvSpPr>
        <p:spPr>
          <a:xfrm>
            <a:off x="254833" y="1214203"/>
            <a:ext cx="11692328" cy="4781863"/>
          </a:xfrm>
        </p:spPr>
        <p:txBody>
          <a:bodyPr>
            <a:normAutofit/>
          </a:bodyPr>
          <a:lstStyle/>
          <a:p>
            <a:pPr marL="2057400" lvl="4" indent="-228600" algn="l">
              <a:lnSpc>
                <a:spcPct val="115000"/>
              </a:lnSpc>
              <a:buFont typeface="Symbol" panose="05050102010706020507" pitchFamily="18" charset="2"/>
              <a:buChar char="-"/>
              <a:tabLst>
                <a:tab pos="630555" algn="l"/>
              </a:tabLst>
            </a:pPr>
            <a:r>
              <a:rPr lang="fr-FR" sz="4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Oter les vêtements et la couche</a:t>
            </a:r>
            <a:endParaRPr lang="fr-FR" sz="48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2057400" lvl="4" indent="-228600" algn="l">
              <a:lnSpc>
                <a:spcPct val="115000"/>
              </a:lnSpc>
              <a:buFont typeface="Symbol" panose="05050102010706020507" pitchFamily="18" charset="2"/>
              <a:buChar char="-"/>
              <a:tabLst>
                <a:tab pos="630555" algn="l"/>
              </a:tabLst>
            </a:pPr>
            <a:r>
              <a:rPr lang="fr-FR" sz="4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Enlever les chaussures et chaussette</a:t>
            </a:r>
            <a:endParaRPr lang="fr-FR" sz="48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lvl="0" algn="l">
              <a:lnSpc>
                <a:spcPct val="115000"/>
              </a:lnSpc>
              <a:tabLst>
                <a:tab pos="630555" algn="l"/>
              </a:tabLst>
            </a:pPr>
            <a:r>
              <a:rPr lang="fr-FR" sz="4400" dirty="0">
                <a:effectLst/>
                <a:latin typeface="Times New Roman" panose="02020603050405020304" pitchFamily="18" charset="0"/>
                <a:ea typeface="Calibri" panose="020F0502020204030204" pitchFamily="34" charset="0"/>
              </a:rPr>
              <a:t>               -</a:t>
            </a:r>
            <a:r>
              <a:rPr lang="fr-FR" sz="4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Oter </a:t>
            </a:r>
            <a:r>
              <a:rPr lang="fr-FR" sz="4400" dirty="0">
                <a:effectLst/>
                <a:latin typeface="Times New Roman" panose="02020603050405020304" pitchFamily="18" charset="0"/>
                <a:ea typeface="Calibri" panose="020F0502020204030204" pitchFamily="34" charset="0"/>
              </a:rPr>
              <a:t>les accessoires</a:t>
            </a:r>
            <a:r>
              <a:rPr lang="fr-FR" sz="4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fr-FR" sz="4400" dirty="0">
                <a:effectLst/>
                <a:latin typeface="Times New Roman" panose="02020603050405020304" pitchFamily="18" charset="0"/>
                <a:ea typeface="Calibri" panose="020F0502020204030204" pitchFamily="34" charset="0"/>
              </a:rPr>
              <a:t>de coiffure</a:t>
            </a:r>
            <a:endParaRPr lang="fr-FR" sz="4800" dirty="0">
              <a:effectLst/>
              <a:latin typeface="Times New Roman" panose="02020603050405020304" pitchFamily="18" charset="0"/>
              <a:ea typeface="Times New Roman" panose="02020603050405020304" pitchFamily="18" charset="0"/>
            </a:endParaRPr>
          </a:p>
          <a:p>
            <a:pPr marL="2057400" lvl="4" indent="-228600" algn="l">
              <a:lnSpc>
                <a:spcPct val="115000"/>
              </a:lnSpc>
              <a:buFont typeface="Symbol" panose="05050102010706020507" pitchFamily="18" charset="2"/>
              <a:buChar char="-"/>
              <a:tabLst>
                <a:tab pos="630555" algn="l"/>
              </a:tabLst>
            </a:pPr>
            <a:r>
              <a:rPr lang="fr-FR" sz="4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Mesurer l’enfant à l’ heure fixe et à intervalle régulier.</a:t>
            </a:r>
            <a:endParaRPr lang="fr-FR" sz="4800" dirty="0">
              <a:effectLst/>
              <a:latin typeface="Times New Roman" panose="02020603050405020304" pitchFamily="18" charset="0"/>
              <a:ea typeface="Times New Roman" panose="02020603050405020304" pitchFamily="18" charset="0"/>
              <a:cs typeface="Times New Roman" panose="02020603050405020304" pitchFamily="18" charset="0"/>
            </a:endParaRPr>
          </a:p>
          <a:p>
            <a:endParaRPr lang="fr-FR" dirty="0"/>
          </a:p>
        </p:txBody>
      </p:sp>
    </p:spTree>
    <p:extLst>
      <p:ext uri="{BB962C8B-B14F-4D97-AF65-F5344CB8AC3E}">
        <p14:creationId xmlns:p14="http://schemas.microsoft.com/office/powerpoint/2010/main" val="362823118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B2EBDC3-B021-B620-7BC6-034C63CC690E}"/>
              </a:ext>
            </a:extLst>
          </p:cNvPr>
          <p:cNvSpPr>
            <a:spLocks noGrp="1"/>
          </p:cNvSpPr>
          <p:nvPr>
            <p:ph type="ctrTitle"/>
          </p:nvPr>
        </p:nvSpPr>
        <p:spPr>
          <a:xfrm>
            <a:off x="939384" y="0"/>
            <a:ext cx="10313232" cy="989350"/>
          </a:xfrm>
          <a:solidFill>
            <a:srgbClr val="FCFDD9"/>
          </a:solidFill>
        </p:spPr>
        <p:txBody>
          <a:bodyPr>
            <a:normAutofit/>
          </a:bodyPr>
          <a:lstStyle/>
          <a:p>
            <a:r>
              <a:rPr lang="fr-FR" sz="5400" b="1" dirty="0">
                <a:effectLst/>
                <a:latin typeface="Times New Roman" panose="02020603050405020304" pitchFamily="18" charset="0"/>
                <a:ea typeface="Times New Roman" panose="02020603050405020304" pitchFamily="18" charset="0"/>
              </a:rPr>
              <a:t>III. EXÉCUTION 1/1</a:t>
            </a:r>
            <a:endParaRPr lang="fr-FR" sz="19900" dirty="0"/>
          </a:p>
        </p:txBody>
      </p:sp>
      <p:sp>
        <p:nvSpPr>
          <p:cNvPr id="3" name="Sous-titre 2">
            <a:extLst>
              <a:ext uri="{FF2B5EF4-FFF2-40B4-BE49-F238E27FC236}">
                <a16:creationId xmlns:a16="http://schemas.microsoft.com/office/drawing/2014/main" id="{8FE3DA53-3395-021F-EA14-0286DDD3F42C}"/>
              </a:ext>
            </a:extLst>
          </p:cNvPr>
          <p:cNvSpPr>
            <a:spLocks noGrp="1"/>
          </p:cNvSpPr>
          <p:nvPr>
            <p:ph type="subTitle" idx="1"/>
          </p:nvPr>
        </p:nvSpPr>
        <p:spPr>
          <a:xfrm>
            <a:off x="359764" y="1274164"/>
            <a:ext cx="11437495" cy="5006715"/>
          </a:xfrm>
        </p:spPr>
        <p:txBody>
          <a:bodyPr>
            <a:normAutofit fontScale="47500" lnSpcReduction="20000"/>
          </a:bodyPr>
          <a:lstStyle/>
          <a:p>
            <a:r>
              <a:rPr lang="fr-FR" sz="11000" b="1" dirty="0">
                <a:solidFill>
                  <a:schemeClr val="accent1"/>
                </a:solidFill>
                <a:effectLst/>
                <a:latin typeface="Times New Roman" panose="02020603050405020304" pitchFamily="18" charset="0"/>
                <a:ea typeface="Times New Roman" panose="02020603050405020304" pitchFamily="18" charset="0"/>
              </a:rPr>
              <a:t>3.1 Contact avec le client</a:t>
            </a:r>
          </a:p>
          <a:p>
            <a:pPr marL="342900" lvl="0" indent="-342900" algn="just">
              <a:lnSpc>
                <a:spcPct val="115000"/>
              </a:lnSpc>
              <a:buFont typeface="Calibri" panose="020F0502020204030204" pitchFamily="34" charset="0"/>
              <a:buChar char="-"/>
            </a:pPr>
            <a:r>
              <a:rPr lang="fr-FR" sz="7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Saluer la mère et se présenter ;</a:t>
            </a:r>
            <a:endParaRPr lang="fr-FR" sz="72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42900" lvl="0" indent="-342900" algn="just">
              <a:lnSpc>
                <a:spcPct val="115000"/>
              </a:lnSpc>
              <a:buFont typeface="Calibri" panose="020F0502020204030204" pitchFamily="34" charset="0"/>
              <a:buChar char="-"/>
            </a:pPr>
            <a:r>
              <a:rPr lang="fr-FR" sz="7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Vérifier l’identité de l’enfant ;</a:t>
            </a:r>
            <a:endParaRPr lang="fr-FR" sz="72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42900" lvl="0" indent="-342900" algn="just">
              <a:lnSpc>
                <a:spcPct val="115000"/>
              </a:lnSpc>
              <a:buFont typeface="Calibri" panose="020F0502020204030204" pitchFamily="34" charset="0"/>
              <a:buChar char="-"/>
            </a:pPr>
            <a:r>
              <a:rPr lang="fr-FR" sz="7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S’informer sur son état de santé ;</a:t>
            </a:r>
            <a:endParaRPr lang="fr-FR" sz="72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42900" lvl="0" indent="-342900" algn="just">
              <a:lnSpc>
                <a:spcPct val="115000"/>
              </a:lnSpc>
              <a:buFont typeface="Calibri" panose="020F0502020204030204" pitchFamily="34" charset="0"/>
              <a:buChar char="-"/>
            </a:pPr>
            <a:r>
              <a:rPr lang="fr-FR" sz="7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Informer la mère sur le soin à effectuer ; </a:t>
            </a:r>
            <a:endParaRPr lang="fr-FR" sz="72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42900" lvl="0" indent="-342900" algn="just">
              <a:lnSpc>
                <a:spcPct val="115000"/>
              </a:lnSpc>
              <a:buFont typeface="Calibri" panose="020F0502020204030204" pitchFamily="34" charset="0"/>
              <a:buChar char="-"/>
            </a:pPr>
            <a:r>
              <a:rPr lang="fr-FR" sz="7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Expliquer en quoi consiste les mensurations pour obtenir son adhésion et sa participation.</a:t>
            </a:r>
            <a:endParaRPr lang="fr-FR" sz="72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42900" lvl="0" indent="-342900" algn="just">
              <a:lnSpc>
                <a:spcPct val="115000"/>
              </a:lnSpc>
              <a:buFont typeface="Calibri" panose="020F0502020204030204" pitchFamily="34" charset="0"/>
              <a:buChar char="-"/>
            </a:pPr>
            <a:r>
              <a:rPr lang="fr-FR" sz="7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Traiter l’enfant avec douceur</a:t>
            </a:r>
            <a:endParaRPr lang="fr-FR" sz="7200" dirty="0">
              <a:effectLst/>
              <a:latin typeface="Times New Roman" panose="02020603050405020304" pitchFamily="18" charset="0"/>
              <a:ea typeface="Times New Roman" panose="02020603050405020304" pitchFamily="18" charset="0"/>
              <a:cs typeface="Times New Roman" panose="02020603050405020304" pitchFamily="18" charset="0"/>
            </a:endParaRPr>
          </a:p>
          <a:p>
            <a:endParaRPr lang="fr-FR" sz="4800" dirty="0">
              <a:solidFill>
                <a:schemeClr val="accent1"/>
              </a:solidFill>
            </a:endParaRPr>
          </a:p>
        </p:txBody>
      </p:sp>
    </p:spTree>
    <p:extLst>
      <p:ext uri="{BB962C8B-B14F-4D97-AF65-F5344CB8AC3E}">
        <p14:creationId xmlns:p14="http://schemas.microsoft.com/office/powerpoint/2010/main" val="24007538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e 3">
            <a:extLst>
              <a:ext uri="{FF2B5EF4-FFF2-40B4-BE49-F238E27FC236}">
                <a16:creationId xmlns:a16="http://schemas.microsoft.com/office/drawing/2014/main" id="{C9D2A750-0F79-C950-5F39-A482BEFA3BA6}"/>
              </a:ext>
            </a:extLst>
          </p:cNvPr>
          <p:cNvGrpSpPr/>
          <p:nvPr/>
        </p:nvGrpSpPr>
        <p:grpSpPr>
          <a:xfrm>
            <a:off x="642938" y="568036"/>
            <a:ext cx="10390982" cy="5304126"/>
            <a:chOff x="-2459" y="-30760"/>
            <a:chExt cx="5532363" cy="3498490"/>
          </a:xfrm>
        </p:grpSpPr>
        <p:pic>
          <p:nvPicPr>
            <p:cNvPr id="5" name="Image 4">
              <a:extLst>
                <a:ext uri="{FF2B5EF4-FFF2-40B4-BE49-F238E27FC236}">
                  <a16:creationId xmlns:a16="http://schemas.microsoft.com/office/drawing/2014/main" id="{444C3A0B-0EBE-7C28-1E5C-6EBAE4FD00FD}"/>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44998" y="0"/>
              <a:ext cx="1984906" cy="2648049"/>
            </a:xfrm>
            <a:prstGeom prst="rect">
              <a:avLst/>
            </a:prstGeom>
            <a:noFill/>
            <a:ln>
              <a:noFill/>
            </a:ln>
          </p:spPr>
        </p:pic>
        <p:pic>
          <p:nvPicPr>
            <p:cNvPr id="6" name="Image 5">
              <a:extLst>
                <a:ext uri="{FF2B5EF4-FFF2-40B4-BE49-F238E27FC236}">
                  <a16:creationId xmlns:a16="http://schemas.microsoft.com/office/drawing/2014/main" id="{5C2DD2F5-E871-4508-EB85-F7F8F6206659}"/>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r="3505" b="2598"/>
            <a:stretch/>
          </p:blipFill>
          <p:spPr bwMode="auto">
            <a:xfrm>
              <a:off x="71253" y="-30760"/>
              <a:ext cx="2195332" cy="2656477"/>
            </a:xfrm>
            <a:prstGeom prst="rect">
              <a:avLst/>
            </a:prstGeom>
            <a:noFill/>
            <a:ln>
              <a:noFill/>
            </a:ln>
            <a:extLst>
              <a:ext uri="{53640926-AAD7-44D8-BBD7-CCE9431645EC}">
                <a14:shadowObscured xmlns:a14="http://schemas.microsoft.com/office/drawing/2010/main"/>
              </a:ext>
            </a:extLst>
          </p:spPr>
        </p:pic>
        <p:sp>
          <p:nvSpPr>
            <p:cNvPr id="7" name="Zone de texte 2285">
              <a:extLst>
                <a:ext uri="{FF2B5EF4-FFF2-40B4-BE49-F238E27FC236}">
                  <a16:creationId xmlns:a16="http://schemas.microsoft.com/office/drawing/2014/main" id="{2D3A4E68-5FC1-4587-9DD9-AA9C3A479B56}"/>
                </a:ext>
              </a:extLst>
            </p:cNvPr>
            <p:cNvSpPr txBox="1"/>
            <p:nvPr/>
          </p:nvSpPr>
          <p:spPr>
            <a:xfrm>
              <a:off x="261893" y="1261273"/>
              <a:ext cx="308758" cy="308759"/>
            </a:xfrm>
            <a:prstGeom prst="rect">
              <a:avLst/>
            </a:prstGeom>
            <a:noFill/>
            <a:ln w="6350">
              <a:solidFill>
                <a:prstClr val="black"/>
              </a:solidFill>
            </a:ln>
          </p:spPr>
          <p:txBody>
            <a:bodyPr rot="0" spcFirstLastPara="0" vert="horz" wrap="square" lIns="91440" tIns="45720" rIns="91440" bIns="45720" numCol="1" spcCol="0" rtlCol="0" fromWordArt="0" anchor="t" anchorCtr="0" forceAA="0" compatLnSpc="1">
              <a:prstTxWarp prst="textNoShape">
                <a:avLst/>
              </a:prstTxWarp>
              <a:noAutofit/>
            </a:bodyPr>
            <a:lstStyle/>
            <a:p>
              <a:r>
                <a:rPr lang="fr-FR" sz="1400">
                  <a:effectLst/>
                  <a:latin typeface="Times New Roman" panose="02020603050405020304" pitchFamily="18" charset="0"/>
                  <a:ea typeface="Times New Roman" panose="02020603050405020304" pitchFamily="18" charset="0"/>
                </a:rPr>
                <a:t>A</a:t>
              </a:r>
              <a:endParaRPr lang="fr-FR" sz="1200">
                <a:effectLst/>
                <a:latin typeface="Times New Roman" panose="02020603050405020304" pitchFamily="18" charset="0"/>
                <a:ea typeface="Times New Roman" panose="02020603050405020304" pitchFamily="18" charset="0"/>
              </a:endParaRPr>
            </a:p>
          </p:txBody>
        </p:sp>
        <p:sp>
          <p:nvSpPr>
            <p:cNvPr id="8" name="Zone de texte 2287">
              <a:extLst>
                <a:ext uri="{FF2B5EF4-FFF2-40B4-BE49-F238E27FC236}">
                  <a16:creationId xmlns:a16="http://schemas.microsoft.com/office/drawing/2014/main" id="{549DC9AF-E4D5-4BF0-6F19-0B6C985DB53B}"/>
                </a:ext>
              </a:extLst>
            </p:cNvPr>
            <p:cNvSpPr txBox="1"/>
            <p:nvPr/>
          </p:nvSpPr>
          <p:spPr>
            <a:xfrm>
              <a:off x="3713210" y="1461805"/>
              <a:ext cx="280353" cy="344236"/>
            </a:xfrm>
            <a:prstGeom prst="rect">
              <a:avLst/>
            </a:prstGeom>
            <a:noFill/>
            <a:ln w="6350">
              <a:solidFill>
                <a:prstClr val="black"/>
              </a:solidFill>
            </a:ln>
          </p:spPr>
          <p:txBody>
            <a:bodyPr rot="0" spcFirstLastPara="0" vert="horz" wrap="square" lIns="91440" tIns="45720" rIns="91440" bIns="45720" numCol="1" spcCol="0" rtlCol="0" fromWordArt="0" anchor="t" anchorCtr="0" forceAA="0" compatLnSpc="1">
              <a:prstTxWarp prst="textNoShape">
                <a:avLst/>
              </a:prstTxWarp>
              <a:noAutofit/>
            </a:bodyPr>
            <a:lstStyle/>
            <a:p>
              <a:r>
                <a:rPr lang="fr-FR" sz="1400">
                  <a:effectLst/>
                  <a:latin typeface="Times New Roman" panose="02020603050405020304" pitchFamily="18" charset="0"/>
                  <a:ea typeface="Times New Roman" panose="02020603050405020304" pitchFamily="18" charset="0"/>
                </a:rPr>
                <a:t>B</a:t>
              </a:r>
              <a:endParaRPr lang="fr-FR" sz="1200">
                <a:effectLst/>
                <a:latin typeface="Times New Roman" panose="02020603050405020304" pitchFamily="18" charset="0"/>
                <a:ea typeface="Times New Roman" panose="02020603050405020304" pitchFamily="18" charset="0"/>
              </a:endParaRPr>
            </a:p>
          </p:txBody>
        </p:sp>
        <p:sp>
          <p:nvSpPr>
            <p:cNvPr id="9" name="Zone de texte 2288">
              <a:extLst>
                <a:ext uri="{FF2B5EF4-FFF2-40B4-BE49-F238E27FC236}">
                  <a16:creationId xmlns:a16="http://schemas.microsoft.com/office/drawing/2014/main" id="{C7465806-2E01-4AD5-A81B-B725C6EF0AF2}"/>
                </a:ext>
              </a:extLst>
            </p:cNvPr>
            <p:cNvSpPr txBox="1"/>
            <p:nvPr/>
          </p:nvSpPr>
          <p:spPr>
            <a:xfrm>
              <a:off x="-2459" y="2703768"/>
              <a:ext cx="1871310" cy="763962"/>
            </a:xfrm>
            <a:prstGeom prst="rect">
              <a:avLst/>
            </a:prstGeom>
            <a:solidFill>
              <a:schemeClr val="lt1"/>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r>
                <a:rPr lang="fr-FR" sz="2400" u="sng" dirty="0">
                  <a:effectLst/>
                  <a:latin typeface="Times New Roman" panose="02020603050405020304" pitchFamily="18" charset="0"/>
                  <a:ea typeface="Times New Roman" panose="02020603050405020304" pitchFamily="18" charset="0"/>
                </a:rPr>
                <a:t>Figure1</a:t>
              </a:r>
              <a:r>
                <a:rPr lang="fr-FR" sz="2400" dirty="0">
                  <a:effectLst/>
                  <a:latin typeface="Times New Roman" panose="02020603050405020304" pitchFamily="18" charset="0"/>
                  <a:ea typeface="Times New Roman" panose="02020603050405020304" pitchFamily="18" charset="0"/>
                </a:rPr>
                <a:t> : A) Modèle de l’ancien carnet de santé mère-enfant                                                                            .</a:t>
              </a:r>
            </a:p>
          </p:txBody>
        </p:sp>
      </p:grpSp>
      <p:sp>
        <p:nvSpPr>
          <p:cNvPr id="10" name="Zone de texte 2288">
            <a:extLst>
              <a:ext uri="{FF2B5EF4-FFF2-40B4-BE49-F238E27FC236}">
                <a16:creationId xmlns:a16="http://schemas.microsoft.com/office/drawing/2014/main" id="{5B50BA28-5E80-1271-55F5-C2671FA44ADD}"/>
              </a:ext>
            </a:extLst>
          </p:cNvPr>
          <p:cNvSpPr txBox="1">
            <a:spLocks noGrp="1"/>
          </p:cNvSpPr>
          <p:nvPr>
            <p:ph type="subTitle" idx="1"/>
          </p:nvPr>
        </p:nvSpPr>
        <p:spPr>
          <a:xfrm>
            <a:off x="6843712" y="4921805"/>
            <a:ext cx="4902972" cy="799822"/>
          </a:xfrm>
          <a:prstGeom prst="rect">
            <a:avLst/>
          </a:prstGeom>
          <a:solidFill>
            <a:schemeClr val="lt1"/>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l"/>
            <a:r>
              <a:rPr lang="fr-FR" sz="2400" u="sng" dirty="0">
                <a:effectLst/>
                <a:latin typeface="Times New Roman" panose="02020603050405020304" pitchFamily="18" charset="0"/>
                <a:ea typeface="Times New Roman" panose="02020603050405020304" pitchFamily="18" charset="0"/>
              </a:rPr>
              <a:t>Figure1</a:t>
            </a:r>
            <a:r>
              <a:rPr lang="fr-FR" sz="2400" dirty="0">
                <a:effectLst/>
                <a:latin typeface="Times New Roman" panose="02020603050405020304" pitchFamily="18" charset="0"/>
                <a:ea typeface="Times New Roman" panose="02020603050405020304" pitchFamily="18" charset="0"/>
              </a:rPr>
              <a:t> :</a:t>
            </a:r>
            <a:r>
              <a:rPr lang="fr-FR" sz="2400" b="1" dirty="0">
                <a:effectLst/>
                <a:latin typeface="Times New Roman" panose="02020603050405020304" pitchFamily="18" charset="0"/>
                <a:ea typeface="Times New Roman" panose="02020603050405020304" pitchFamily="18" charset="0"/>
              </a:rPr>
              <a:t>B)Modèle du nouveau carnet de santé mère-enfant</a:t>
            </a:r>
            <a:endParaRPr lang="fr-FR" sz="24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65144318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1EEA7AF-6095-6C01-C0A6-86F6ACEF9294}"/>
              </a:ext>
            </a:extLst>
          </p:cNvPr>
          <p:cNvSpPr>
            <a:spLocks noGrp="1"/>
          </p:cNvSpPr>
          <p:nvPr>
            <p:ph type="ctrTitle"/>
          </p:nvPr>
        </p:nvSpPr>
        <p:spPr>
          <a:xfrm>
            <a:off x="884420" y="134911"/>
            <a:ext cx="10253271" cy="1034322"/>
          </a:xfrm>
          <a:solidFill>
            <a:srgbClr val="FCFDD9"/>
          </a:solidFill>
        </p:spPr>
        <p:txBody>
          <a:bodyPr/>
          <a:lstStyle/>
          <a:p>
            <a:r>
              <a:rPr lang="fr-FR" sz="6000" b="1" dirty="0">
                <a:effectLst/>
                <a:latin typeface="Times New Roman" panose="02020603050405020304" pitchFamily="18" charset="0"/>
                <a:ea typeface="Times New Roman" panose="02020603050405020304" pitchFamily="18" charset="0"/>
              </a:rPr>
              <a:t>III. EXÉCUTION 2/2</a:t>
            </a:r>
            <a:endParaRPr lang="fr-FR" dirty="0"/>
          </a:p>
        </p:txBody>
      </p:sp>
      <p:sp>
        <p:nvSpPr>
          <p:cNvPr id="3" name="Sous-titre 2">
            <a:extLst>
              <a:ext uri="{FF2B5EF4-FFF2-40B4-BE49-F238E27FC236}">
                <a16:creationId xmlns:a16="http://schemas.microsoft.com/office/drawing/2014/main" id="{A8F3A1C0-652C-3958-216C-6B1775FA71F7}"/>
              </a:ext>
            </a:extLst>
          </p:cNvPr>
          <p:cNvSpPr>
            <a:spLocks noGrp="1"/>
          </p:cNvSpPr>
          <p:nvPr>
            <p:ph type="subTitle" idx="1"/>
          </p:nvPr>
        </p:nvSpPr>
        <p:spPr>
          <a:xfrm>
            <a:off x="149902" y="1439055"/>
            <a:ext cx="11842229" cy="4527030"/>
          </a:xfrm>
        </p:spPr>
        <p:txBody>
          <a:bodyPr>
            <a:normAutofit/>
          </a:bodyPr>
          <a:lstStyle/>
          <a:p>
            <a:r>
              <a:rPr lang="fr-FR" sz="4400" b="1" dirty="0">
                <a:solidFill>
                  <a:schemeClr val="accent1"/>
                </a:solidFill>
                <a:effectLst/>
                <a:latin typeface="Times New Roman" panose="02020603050405020304" pitchFamily="18" charset="0"/>
                <a:ea typeface="Times New Roman" panose="02020603050405020304" pitchFamily="18" charset="0"/>
              </a:rPr>
              <a:t>3.2 Déroulement du soin</a:t>
            </a:r>
          </a:p>
          <a:p>
            <a:pPr algn="l"/>
            <a:r>
              <a:rPr lang="fr-FR" sz="1800" b="1" dirty="0">
                <a:effectLst/>
                <a:latin typeface="Times New Roman" panose="02020603050405020304" pitchFamily="18" charset="0"/>
                <a:ea typeface="Times New Roman" panose="02020603050405020304" pitchFamily="18" charset="0"/>
              </a:rPr>
              <a:t> </a:t>
            </a:r>
            <a:r>
              <a:rPr lang="fr-FR" sz="3200" b="1" dirty="0">
                <a:solidFill>
                  <a:srgbClr val="FF0000"/>
                </a:solidFill>
                <a:effectLst/>
                <a:latin typeface="Times New Roman" panose="02020603050405020304" pitchFamily="18" charset="0"/>
                <a:ea typeface="Times New Roman" panose="02020603050405020304" pitchFamily="18" charset="0"/>
              </a:rPr>
              <a:t>Pesée ou prise du poids =</a:t>
            </a:r>
          </a:p>
          <a:p>
            <a:pPr algn="l">
              <a:lnSpc>
                <a:spcPct val="150000"/>
              </a:lnSpc>
            </a:pPr>
            <a:r>
              <a:rPr lang="fr-FR" sz="3200" b="1" dirty="0">
                <a:solidFill>
                  <a:srgbClr val="FF0000"/>
                </a:solidFill>
                <a:effectLst/>
                <a:latin typeface="Times New Roman" panose="02020603050405020304" pitchFamily="18" charset="0"/>
                <a:ea typeface="Times New Roman" panose="02020603050405020304" pitchFamily="18" charset="0"/>
              </a:rPr>
              <a:t> </a:t>
            </a:r>
            <a:r>
              <a:rPr lang="fr-FR" sz="4000" dirty="0">
                <a:effectLst/>
                <a:latin typeface="Times New Roman" panose="02020603050405020304" pitchFamily="18" charset="0"/>
                <a:ea typeface="Times New Roman" panose="02020603050405020304" pitchFamily="18" charset="0"/>
              </a:rPr>
              <a:t>masse corporelle de l’enfant</a:t>
            </a:r>
            <a:r>
              <a:rPr lang="fr-FR" sz="2000" dirty="0">
                <a:effectLst/>
                <a:latin typeface="Times New Roman" panose="02020603050405020304" pitchFamily="18" charset="0"/>
                <a:ea typeface="Times New Roman" panose="02020603050405020304" pitchFamily="18" charset="0"/>
              </a:rPr>
              <a:t>. </a:t>
            </a:r>
            <a:r>
              <a:rPr lang="fr-FR" sz="4000" dirty="0">
                <a:latin typeface="Times New Roman" panose="02020603050405020304" pitchFamily="18" charset="0"/>
                <a:ea typeface="Times New Roman" panose="02020603050405020304" pitchFamily="18" charset="0"/>
              </a:rPr>
              <a:t>q</a:t>
            </a:r>
            <a:r>
              <a:rPr lang="fr-FR" sz="4000" dirty="0">
                <a:effectLst/>
                <a:latin typeface="Times New Roman" panose="02020603050405020304" pitchFamily="18" charset="0"/>
                <a:ea typeface="Times New Roman" panose="02020603050405020304" pitchFamily="18" charset="0"/>
              </a:rPr>
              <a:t>ui traduit l’état nutritionnel et de santé de l’enfant . Le poids est très sensible aux facteurs externes</a:t>
            </a:r>
            <a:endParaRPr lang="fr-FR" sz="4800" dirty="0">
              <a:solidFill>
                <a:srgbClr val="FF0000"/>
              </a:solidFill>
              <a:effectLst/>
              <a:latin typeface="Times New Roman" panose="02020603050405020304" pitchFamily="18" charset="0"/>
              <a:ea typeface="Times New Roman" panose="02020603050405020304" pitchFamily="18" charset="0"/>
            </a:endParaRPr>
          </a:p>
          <a:p>
            <a:endParaRPr lang="fr-FR" sz="5400" dirty="0">
              <a:solidFill>
                <a:schemeClr val="accent1"/>
              </a:solidFill>
            </a:endParaRPr>
          </a:p>
        </p:txBody>
      </p:sp>
    </p:spTree>
    <p:extLst>
      <p:ext uri="{BB962C8B-B14F-4D97-AF65-F5344CB8AC3E}">
        <p14:creationId xmlns:p14="http://schemas.microsoft.com/office/powerpoint/2010/main" val="406976277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2EEE011-9A0A-6130-B971-1B78DA26B16C}"/>
              </a:ext>
            </a:extLst>
          </p:cNvPr>
          <p:cNvSpPr>
            <a:spLocks noGrp="1"/>
          </p:cNvSpPr>
          <p:nvPr>
            <p:ph type="ctrTitle"/>
          </p:nvPr>
        </p:nvSpPr>
        <p:spPr>
          <a:xfrm>
            <a:off x="1294150" y="127416"/>
            <a:ext cx="8749260" cy="622092"/>
          </a:xfrm>
        </p:spPr>
        <p:txBody>
          <a:bodyPr>
            <a:normAutofit/>
          </a:bodyPr>
          <a:lstStyle/>
          <a:p>
            <a:pPr algn="l"/>
            <a:r>
              <a:rPr lang="fr-FR" sz="3600" b="1" u="sng" dirty="0">
                <a:solidFill>
                  <a:srgbClr val="FF0000"/>
                </a:solidFill>
                <a:effectLst/>
                <a:latin typeface="Times New Roman" panose="02020603050405020304" pitchFamily="18" charset="0"/>
                <a:ea typeface="Times New Roman" panose="02020603050405020304" pitchFamily="18" charset="0"/>
              </a:rPr>
              <a:t>Avant l’âge de 2 ans (pèse-bébé)</a:t>
            </a:r>
            <a:endParaRPr lang="fr-FR" sz="4000" b="1" dirty="0"/>
          </a:p>
        </p:txBody>
      </p:sp>
      <p:sp>
        <p:nvSpPr>
          <p:cNvPr id="3" name="Sous-titre 2">
            <a:extLst>
              <a:ext uri="{FF2B5EF4-FFF2-40B4-BE49-F238E27FC236}">
                <a16:creationId xmlns:a16="http://schemas.microsoft.com/office/drawing/2014/main" id="{DF3460DA-9C4E-8C62-272B-B58710E6EEAD}"/>
              </a:ext>
            </a:extLst>
          </p:cNvPr>
          <p:cNvSpPr>
            <a:spLocks noGrp="1"/>
          </p:cNvSpPr>
          <p:nvPr>
            <p:ph type="subTitle" idx="1"/>
          </p:nvPr>
        </p:nvSpPr>
        <p:spPr>
          <a:xfrm>
            <a:off x="344774" y="1004341"/>
            <a:ext cx="11737298" cy="5561351"/>
          </a:xfrm>
        </p:spPr>
        <p:txBody>
          <a:bodyPr>
            <a:normAutofit/>
          </a:bodyPr>
          <a:lstStyle/>
          <a:p>
            <a:pPr marL="342900" lvl="0" indent="-342900" algn="just">
              <a:lnSpc>
                <a:spcPct val="115000"/>
              </a:lnSpc>
              <a:buFont typeface="Garamond" panose="02020404030301010803" pitchFamily="18" charset="0"/>
              <a:buChar char="-"/>
            </a:pPr>
            <a:r>
              <a:rPr lang="fr-FR" sz="3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Désinfecter le plateau de la balance</a:t>
            </a:r>
            <a:endParaRPr lang="fr-FR" sz="36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gn="just">
              <a:lnSpc>
                <a:spcPct val="115000"/>
              </a:lnSpc>
              <a:buFont typeface="Garamond" panose="02020404030301010803" pitchFamily="18" charset="0"/>
              <a:buChar char="-"/>
            </a:pPr>
            <a:r>
              <a:rPr lang="fr-FR" sz="3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Placer sur la balance un linge propre, </a:t>
            </a:r>
            <a:r>
              <a:rPr lang="fr-FR" sz="3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t</a:t>
            </a:r>
            <a:r>
              <a:rPr lang="fr-FR" sz="3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arer la balance</a:t>
            </a:r>
            <a:endParaRPr lang="fr-FR" sz="36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gn="just">
              <a:lnSpc>
                <a:spcPct val="115000"/>
              </a:lnSpc>
              <a:buFont typeface="Garamond" panose="02020404030301010803" pitchFamily="18" charset="0"/>
              <a:buChar char="-"/>
            </a:pPr>
            <a:r>
              <a:rPr lang="fr-FR" sz="3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Se laver les mains à l’eau et au savon , </a:t>
            </a:r>
            <a:r>
              <a:rPr lang="fr-FR" sz="36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l</a:t>
            </a:r>
            <a:r>
              <a:rPr lang="fr-FR" sz="3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es essuyer </a:t>
            </a:r>
          </a:p>
          <a:p>
            <a:pPr marL="342900" lvl="0" indent="-342900" algn="just">
              <a:lnSpc>
                <a:spcPct val="115000"/>
              </a:lnSpc>
              <a:buFont typeface="Garamond" panose="02020404030301010803" pitchFamily="18" charset="0"/>
              <a:buChar char="-"/>
            </a:pPr>
            <a:r>
              <a:rPr lang="fr-FR" sz="3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Installer l’enfant complétement dévêtu sur la balance, </a:t>
            </a:r>
            <a:endParaRPr lang="fr-FR" sz="36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gn="just">
              <a:lnSpc>
                <a:spcPct val="115000"/>
              </a:lnSpc>
              <a:buFont typeface="Garamond" panose="02020404030301010803" pitchFamily="18" charset="0"/>
              <a:buChar char="-"/>
            </a:pPr>
            <a:r>
              <a:rPr lang="fr-FR" sz="3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Ne pas le maintenir</a:t>
            </a:r>
            <a:endParaRPr lang="fr-FR" sz="36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gn="just">
              <a:lnSpc>
                <a:spcPct val="115000"/>
              </a:lnSpc>
              <a:buFont typeface="Garamond" panose="02020404030301010803" pitchFamily="18" charset="0"/>
              <a:buChar char="-"/>
            </a:pPr>
            <a:r>
              <a:rPr lang="fr-FR" sz="3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Repérer et lire le résultat de la mesure du poids</a:t>
            </a:r>
            <a:endParaRPr lang="fr-FR" sz="36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gn="just">
              <a:lnSpc>
                <a:spcPct val="115000"/>
              </a:lnSpc>
              <a:buFont typeface="Garamond" panose="02020404030301010803" pitchFamily="18" charset="0"/>
              <a:buChar char="-"/>
            </a:pPr>
            <a:r>
              <a:rPr lang="fr-FR" sz="3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Rhabiller l’enfant</a:t>
            </a:r>
            <a:endParaRPr lang="fr-FR" dirty="0">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30607427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B219995-0F8D-C3FC-A063-9671857CD6FF}"/>
              </a:ext>
            </a:extLst>
          </p:cNvPr>
          <p:cNvSpPr>
            <a:spLocks noGrp="1"/>
          </p:cNvSpPr>
          <p:nvPr>
            <p:ph type="ctrTitle"/>
          </p:nvPr>
        </p:nvSpPr>
        <p:spPr>
          <a:xfrm>
            <a:off x="1019330" y="0"/>
            <a:ext cx="9968460" cy="704538"/>
          </a:xfrm>
        </p:spPr>
        <p:txBody>
          <a:bodyPr>
            <a:normAutofit/>
          </a:bodyPr>
          <a:lstStyle/>
          <a:p>
            <a:r>
              <a:rPr lang="fr-FR" sz="3600" b="1" u="sng" dirty="0">
                <a:solidFill>
                  <a:srgbClr val="FF0000"/>
                </a:solidFill>
                <a:effectLst/>
                <a:latin typeface="Times New Roman" panose="02020603050405020304" pitchFamily="18" charset="0"/>
                <a:ea typeface="Times New Roman" panose="02020603050405020304" pitchFamily="18" charset="0"/>
              </a:rPr>
              <a:t>Après l’âge de 2 ans (pèse-personne)</a:t>
            </a:r>
            <a:endParaRPr lang="fr-FR" sz="3600" b="1" dirty="0">
              <a:solidFill>
                <a:srgbClr val="FF0000"/>
              </a:solidFill>
            </a:endParaRPr>
          </a:p>
        </p:txBody>
      </p:sp>
      <p:sp>
        <p:nvSpPr>
          <p:cNvPr id="3" name="Sous-titre 2">
            <a:extLst>
              <a:ext uri="{FF2B5EF4-FFF2-40B4-BE49-F238E27FC236}">
                <a16:creationId xmlns:a16="http://schemas.microsoft.com/office/drawing/2014/main" id="{DBACAF75-CCCB-CBB4-232B-C3FB3985835F}"/>
              </a:ext>
            </a:extLst>
          </p:cNvPr>
          <p:cNvSpPr>
            <a:spLocks noGrp="1"/>
          </p:cNvSpPr>
          <p:nvPr>
            <p:ph type="subTitle" idx="1"/>
          </p:nvPr>
        </p:nvSpPr>
        <p:spPr>
          <a:xfrm>
            <a:off x="334780" y="944381"/>
            <a:ext cx="10837890" cy="5606321"/>
          </a:xfrm>
        </p:spPr>
        <p:txBody>
          <a:bodyPr>
            <a:normAutofit/>
          </a:bodyPr>
          <a:lstStyle/>
          <a:p>
            <a:pPr marL="457200" algn="l">
              <a:lnSpc>
                <a:spcPct val="115000"/>
              </a:lnSpc>
            </a:pPr>
            <a:r>
              <a:rPr lang="fr-FR" sz="3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Tarer la balance</a:t>
            </a:r>
            <a:endParaRPr lang="fr-FR" sz="32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gn="just">
              <a:lnSpc>
                <a:spcPct val="115000"/>
              </a:lnSpc>
              <a:buFont typeface="Garamond" panose="02020404030301010803" pitchFamily="18" charset="0"/>
              <a:buChar char="-"/>
            </a:pPr>
            <a:r>
              <a:rPr lang="fr-FR" sz="3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Se laver les mains à l’eau et au savon,</a:t>
            </a:r>
            <a:r>
              <a:rPr lang="fr-FR" sz="3200" dirty="0">
                <a:latin typeface="Times New Roman" panose="02020603050405020304" pitchFamily="18" charset="0"/>
                <a:ea typeface="Calibri" panose="020F0502020204030204" pitchFamily="34" charset="0"/>
                <a:cs typeface="Times New Roman" panose="02020603050405020304" pitchFamily="18" charset="0"/>
              </a:rPr>
              <a:t> </a:t>
            </a:r>
            <a:r>
              <a:rPr lang="fr-FR" sz="32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l</a:t>
            </a:r>
            <a:r>
              <a:rPr lang="fr-FR" sz="3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es essuyer</a:t>
            </a:r>
            <a:endParaRPr lang="fr-FR" sz="32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gn="just">
              <a:lnSpc>
                <a:spcPct val="115000"/>
              </a:lnSpc>
              <a:buFont typeface="Garamond" panose="02020404030301010803" pitchFamily="18" charset="0"/>
              <a:buChar char="-"/>
            </a:pPr>
            <a:r>
              <a:rPr lang="fr-FR" sz="3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Déshabiller complètement l’enfant </a:t>
            </a:r>
            <a:endParaRPr lang="fr-FR" sz="32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gn="just">
              <a:lnSpc>
                <a:spcPct val="115000"/>
              </a:lnSpc>
              <a:buFont typeface="Garamond" panose="02020404030301010803" pitchFamily="18" charset="0"/>
              <a:buChar char="-"/>
            </a:pPr>
            <a:r>
              <a:rPr lang="fr-FR" sz="3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Installer l’enfant complétement dévêtu sur la balance en position debout </a:t>
            </a:r>
            <a:endParaRPr lang="fr-FR" sz="32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gn="just">
              <a:lnSpc>
                <a:spcPct val="115000"/>
              </a:lnSpc>
              <a:buFont typeface="Garamond" panose="02020404030301010803" pitchFamily="18" charset="0"/>
              <a:buChar char="-"/>
            </a:pPr>
            <a:r>
              <a:rPr lang="fr-FR" sz="3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Ne pas le maintenir</a:t>
            </a:r>
            <a:endParaRPr lang="fr-FR" sz="32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gn="just">
              <a:lnSpc>
                <a:spcPct val="115000"/>
              </a:lnSpc>
              <a:buFont typeface="Garamond" panose="02020404030301010803" pitchFamily="18" charset="0"/>
              <a:buChar char="-"/>
            </a:pPr>
            <a:r>
              <a:rPr lang="fr-FR" sz="3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Repérer et lire le résultat de la mesure du poids</a:t>
            </a:r>
            <a:endParaRPr lang="fr-FR" sz="32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gn="just">
              <a:lnSpc>
                <a:spcPct val="115000"/>
              </a:lnSpc>
              <a:buFont typeface="Garamond" panose="02020404030301010803" pitchFamily="18" charset="0"/>
              <a:buChar char="-"/>
            </a:pPr>
            <a:r>
              <a:rPr lang="fr-FR" sz="3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Rhabiller l’enfant</a:t>
            </a:r>
            <a:endParaRPr lang="fr-FR" sz="3200" dirty="0">
              <a:effectLst/>
              <a:latin typeface="Times New Roman" panose="02020603050405020304" pitchFamily="18" charset="0"/>
              <a:ea typeface="Calibri" panose="020F0502020204030204" pitchFamily="34" charset="0"/>
              <a:cs typeface="Times New Roman" panose="02020603050405020304" pitchFamily="18" charset="0"/>
            </a:endParaRPr>
          </a:p>
          <a:p>
            <a:endParaRPr lang="fr-FR" dirty="0"/>
          </a:p>
        </p:txBody>
      </p:sp>
    </p:spTree>
    <p:extLst>
      <p:ext uri="{BB962C8B-B14F-4D97-AF65-F5344CB8AC3E}">
        <p14:creationId xmlns:p14="http://schemas.microsoft.com/office/powerpoint/2010/main" val="229603319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ACC463A-FC31-2F95-9A5B-F4C0C1F4C273}"/>
              </a:ext>
            </a:extLst>
          </p:cNvPr>
          <p:cNvSpPr>
            <a:spLocks noGrp="1"/>
          </p:cNvSpPr>
          <p:nvPr>
            <p:ph type="ctrTitle"/>
          </p:nvPr>
        </p:nvSpPr>
        <p:spPr>
          <a:xfrm>
            <a:off x="919397" y="141395"/>
            <a:ext cx="10817901" cy="5869662"/>
          </a:xfrm>
        </p:spPr>
        <p:txBody>
          <a:bodyPr>
            <a:normAutofit/>
          </a:bodyPr>
          <a:lstStyle/>
          <a:p>
            <a:pPr algn="l"/>
            <a:r>
              <a:rPr lang="fr-FR" dirty="0"/>
              <a:t>          </a:t>
            </a:r>
            <a:r>
              <a:rPr lang="fr-FR" sz="4800" dirty="0">
                <a:solidFill>
                  <a:srgbClr val="FF0000"/>
                </a:solidFill>
              </a:rPr>
              <a:t>exemple</a:t>
            </a:r>
            <a:br>
              <a:rPr lang="fr-FR" dirty="0"/>
            </a:br>
            <a:br>
              <a:rPr lang="fr-FR" dirty="0"/>
            </a:br>
            <a:br>
              <a:rPr lang="fr-FR" dirty="0"/>
            </a:br>
            <a:br>
              <a:rPr lang="fr-FR" dirty="0"/>
            </a:br>
            <a:br>
              <a:rPr lang="fr-FR" dirty="0"/>
            </a:br>
            <a:br>
              <a:rPr lang="fr-FR" dirty="0"/>
            </a:br>
            <a:endParaRPr lang="fr-FR" dirty="0"/>
          </a:p>
        </p:txBody>
      </p:sp>
      <p:grpSp>
        <p:nvGrpSpPr>
          <p:cNvPr id="8" name="Groupe 7">
            <a:extLst>
              <a:ext uri="{FF2B5EF4-FFF2-40B4-BE49-F238E27FC236}">
                <a16:creationId xmlns:a16="http://schemas.microsoft.com/office/drawing/2014/main" id="{C5CEAD5E-9379-CFC9-0A3B-798D2EB737E2}"/>
              </a:ext>
            </a:extLst>
          </p:cNvPr>
          <p:cNvGrpSpPr/>
          <p:nvPr/>
        </p:nvGrpSpPr>
        <p:grpSpPr>
          <a:xfrm>
            <a:off x="194871" y="845231"/>
            <a:ext cx="11827239" cy="4866020"/>
            <a:chOff x="77120" y="-229323"/>
            <a:chExt cx="5838495" cy="2853065"/>
          </a:xfrm>
        </p:grpSpPr>
        <p:pic>
          <p:nvPicPr>
            <p:cNvPr id="9" name="Image 8">
              <a:extLst>
                <a:ext uri="{FF2B5EF4-FFF2-40B4-BE49-F238E27FC236}">
                  <a16:creationId xmlns:a16="http://schemas.microsoft.com/office/drawing/2014/main" id="{BB4B1C62-297D-554F-8C59-F0022EFCB51E}"/>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61900" y="-229323"/>
              <a:ext cx="2309724" cy="2166371"/>
            </a:xfrm>
            <a:prstGeom prst="rect">
              <a:avLst/>
            </a:prstGeom>
            <a:noFill/>
            <a:ln>
              <a:noFill/>
            </a:ln>
          </p:spPr>
        </p:pic>
        <p:sp>
          <p:nvSpPr>
            <p:cNvPr id="10" name="Zone de texte 2254">
              <a:extLst>
                <a:ext uri="{FF2B5EF4-FFF2-40B4-BE49-F238E27FC236}">
                  <a16:creationId xmlns:a16="http://schemas.microsoft.com/office/drawing/2014/main" id="{EDA6F5DC-6977-6233-12A5-0C3987BC7CA6}"/>
                </a:ext>
              </a:extLst>
            </p:cNvPr>
            <p:cNvSpPr txBox="1"/>
            <p:nvPr/>
          </p:nvSpPr>
          <p:spPr>
            <a:xfrm>
              <a:off x="3215547" y="1952041"/>
              <a:ext cx="2700068" cy="638355"/>
            </a:xfrm>
            <a:prstGeom prst="rect">
              <a:avLst/>
            </a:prstGeom>
            <a:solidFill>
              <a:schemeClr val="lt1"/>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just">
                <a:lnSpc>
                  <a:spcPct val="115000"/>
                </a:lnSpc>
              </a:pPr>
              <a:r>
                <a:rPr lang="fr-FR" sz="1600" dirty="0">
                  <a:effectLst/>
                  <a:latin typeface="Times New Roman" panose="02020603050405020304" pitchFamily="18" charset="0"/>
                  <a:ea typeface="Times New Roman" panose="02020603050405020304" pitchFamily="18" charset="0"/>
                </a:rPr>
                <a:t>Figure 7 : Pesée d’une fillette âgée de plus de 2 ans avec un pèse-personne.</a:t>
              </a:r>
              <a:r>
                <a:rPr lang="fr-FR" sz="1600" i="1" dirty="0">
                  <a:effectLst/>
                  <a:latin typeface="Times New Roman" panose="02020603050405020304" pitchFamily="18" charset="0"/>
                  <a:ea typeface="Times New Roman" panose="02020603050405020304" pitchFamily="18" charset="0"/>
                </a:rPr>
                <a:t> Source : photothèque service de pédiatrie CHU de Bouaké</a:t>
              </a:r>
              <a:r>
                <a:rPr lang="fr-FR" sz="1600" dirty="0">
                  <a:solidFill>
                    <a:srgbClr val="000000"/>
                  </a:solidFill>
                  <a:effectLst/>
                  <a:latin typeface="Times New Roman" panose="02020603050405020304" pitchFamily="18" charset="0"/>
                  <a:ea typeface="Times New Roman" panose="02020603050405020304" pitchFamily="18" charset="0"/>
                </a:rPr>
                <a:t> </a:t>
              </a:r>
              <a:endParaRPr lang="fr-FR" sz="2400" dirty="0">
                <a:effectLst/>
                <a:latin typeface="Times New Roman" panose="02020603050405020304" pitchFamily="18" charset="0"/>
                <a:ea typeface="Times New Roman" panose="02020603050405020304" pitchFamily="18" charset="0"/>
              </a:endParaRPr>
            </a:p>
            <a:p>
              <a:r>
                <a:rPr lang="fr-FR" sz="1000" dirty="0">
                  <a:effectLst/>
                  <a:latin typeface="Times New Roman" panose="02020603050405020304" pitchFamily="18" charset="0"/>
                  <a:ea typeface="Times New Roman" panose="02020603050405020304" pitchFamily="18" charset="0"/>
                </a:rPr>
                <a:t> </a:t>
              </a:r>
              <a:endParaRPr lang="fr-FR" sz="1200" dirty="0">
                <a:effectLst/>
                <a:latin typeface="Times New Roman" panose="02020603050405020304" pitchFamily="18" charset="0"/>
                <a:ea typeface="Times New Roman" panose="02020603050405020304" pitchFamily="18" charset="0"/>
              </a:endParaRPr>
            </a:p>
          </p:txBody>
        </p:sp>
        <p:sp>
          <p:nvSpPr>
            <p:cNvPr id="11" name="Zone de texte 2265">
              <a:extLst>
                <a:ext uri="{FF2B5EF4-FFF2-40B4-BE49-F238E27FC236}">
                  <a16:creationId xmlns:a16="http://schemas.microsoft.com/office/drawing/2014/main" id="{0CD0C015-C310-FBC1-9B02-4A6946DB1016}"/>
                </a:ext>
              </a:extLst>
            </p:cNvPr>
            <p:cNvSpPr txBox="1"/>
            <p:nvPr/>
          </p:nvSpPr>
          <p:spPr>
            <a:xfrm>
              <a:off x="77120" y="2011602"/>
              <a:ext cx="2803585" cy="612140"/>
            </a:xfrm>
            <a:prstGeom prst="rect">
              <a:avLst/>
            </a:prstGeom>
            <a:solidFill>
              <a:schemeClr val="lt1"/>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just">
                <a:lnSpc>
                  <a:spcPct val="115000"/>
                </a:lnSpc>
              </a:pPr>
              <a:r>
                <a:rPr lang="fr-FR" sz="1600" dirty="0">
                  <a:effectLst/>
                  <a:latin typeface="Times New Roman" panose="02020603050405020304" pitchFamily="18" charset="0"/>
                  <a:ea typeface="Times New Roman" panose="02020603050405020304" pitchFamily="18" charset="0"/>
                </a:rPr>
                <a:t>Figure 6 : Pesée d’un enfant de moins de 2 ans avec un pèse-bébé.</a:t>
              </a:r>
              <a:r>
                <a:rPr lang="fr-FR" sz="1600" i="1" dirty="0">
                  <a:effectLst/>
                  <a:latin typeface="Times New Roman" panose="02020603050405020304" pitchFamily="18" charset="0"/>
                  <a:ea typeface="Times New Roman" panose="02020603050405020304" pitchFamily="18" charset="0"/>
                </a:rPr>
                <a:t> Source : photothèque service de pédiatrie CHU de Bouaké</a:t>
              </a:r>
              <a:r>
                <a:rPr lang="fr-FR" sz="1000" dirty="0">
                  <a:solidFill>
                    <a:srgbClr val="000000"/>
                  </a:solidFill>
                  <a:effectLst/>
                  <a:latin typeface="Times New Roman" panose="02020603050405020304" pitchFamily="18" charset="0"/>
                  <a:ea typeface="Times New Roman" panose="02020603050405020304" pitchFamily="18" charset="0"/>
                </a:rPr>
                <a:t> </a:t>
              </a:r>
              <a:endParaRPr lang="fr-FR" sz="1200" dirty="0">
                <a:effectLst/>
                <a:latin typeface="Times New Roman" panose="02020603050405020304" pitchFamily="18" charset="0"/>
                <a:ea typeface="Times New Roman" panose="02020603050405020304" pitchFamily="18" charset="0"/>
              </a:endParaRPr>
            </a:p>
            <a:p>
              <a:r>
                <a:rPr lang="fr-FR" sz="1000" dirty="0">
                  <a:effectLst/>
                  <a:latin typeface="Times New Roman" panose="02020603050405020304" pitchFamily="18" charset="0"/>
                  <a:ea typeface="Times New Roman" panose="02020603050405020304" pitchFamily="18" charset="0"/>
                </a:rPr>
                <a:t> </a:t>
              </a:r>
              <a:endParaRPr lang="fr-FR" sz="1200" dirty="0">
                <a:effectLst/>
                <a:latin typeface="Times New Roman" panose="02020603050405020304" pitchFamily="18" charset="0"/>
                <a:ea typeface="Times New Roman" panose="02020603050405020304" pitchFamily="18" charset="0"/>
              </a:endParaRPr>
            </a:p>
          </p:txBody>
        </p:sp>
      </p:grpSp>
      <p:pic>
        <p:nvPicPr>
          <p:cNvPr id="12" name="Image 11">
            <a:extLst>
              <a:ext uri="{FF2B5EF4-FFF2-40B4-BE49-F238E27FC236}">
                <a16:creationId xmlns:a16="http://schemas.microsoft.com/office/drawing/2014/main" id="{907746EB-BC94-AD56-36DE-948D3E845AF1}"/>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4585" y="1331983"/>
            <a:ext cx="3517689" cy="3327247"/>
          </a:xfrm>
          <a:prstGeom prst="rect">
            <a:avLst/>
          </a:prstGeom>
          <a:noFill/>
          <a:ln>
            <a:noFill/>
          </a:ln>
        </p:spPr>
      </p:pic>
    </p:spTree>
    <p:extLst>
      <p:ext uri="{BB962C8B-B14F-4D97-AF65-F5344CB8AC3E}">
        <p14:creationId xmlns:p14="http://schemas.microsoft.com/office/powerpoint/2010/main" val="423083180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D620561-85FC-6D7A-A714-4DFAC2CA079D}"/>
              </a:ext>
            </a:extLst>
          </p:cNvPr>
          <p:cNvSpPr>
            <a:spLocks noGrp="1"/>
          </p:cNvSpPr>
          <p:nvPr>
            <p:ph type="ctrTitle"/>
          </p:nvPr>
        </p:nvSpPr>
        <p:spPr>
          <a:xfrm>
            <a:off x="833204" y="22485"/>
            <a:ext cx="10259517" cy="1461541"/>
          </a:xfrm>
        </p:spPr>
        <p:txBody>
          <a:bodyPr>
            <a:normAutofit fontScale="90000"/>
          </a:bodyPr>
          <a:lstStyle/>
          <a:p>
            <a:pPr marL="342900" lvl="0" indent="-342900" algn="l">
              <a:lnSpc>
                <a:spcPct val="115000"/>
              </a:lnSpc>
            </a:pPr>
            <a:br>
              <a:rPr lang="fr-FR" sz="4400" b="1" dirty="0">
                <a:solidFill>
                  <a:srgbClr val="FF0000"/>
                </a:solidFill>
                <a:effectLst/>
                <a:latin typeface="Times New Roman" panose="02020603050405020304" pitchFamily="18" charset="0"/>
                <a:ea typeface="Times New Roman" panose="02020603050405020304" pitchFamily="18" charset="0"/>
              </a:rPr>
            </a:br>
            <a:r>
              <a:rPr lang="fr-FR" sz="3600" b="1" dirty="0">
                <a:solidFill>
                  <a:srgbClr val="FF0000"/>
                </a:solidFill>
                <a:effectLst/>
                <a:latin typeface="Times New Roman" panose="02020603050405020304" pitchFamily="18" charset="0"/>
                <a:ea typeface="Times New Roman" panose="02020603050405020304" pitchFamily="18" charset="0"/>
              </a:rPr>
              <a:t>Mesure de la taille =</a:t>
            </a:r>
            <a:r>
              <a:rPr lang="fr-FR" sz="1300" b="1" dirty="0">
                <a:solidFill>
                  <a:srgbClr val="FF0000"/>
                </a:solidFill>
                <a:latin typeface="Times New Roman" panose="02020603050405020304" pitchFamily="18" charset="0"/>
                <a:ea typeface="Times New Roman" panose="02020603050405020304" pitchFamily="18" charset="0"/>
              </a:rPr>
              <a:t> </a:t>
            </a:r>
            <a:r>
              <a:rPr lang="fr-FR" sz="2700" dirty="0">
                <a:effectLst/>
                <a:latin typeface="Times New Roman" panose="02020603050405020304" pitchFamily="18" charset="0"/>
                <a:ea typeface="Times New Roman" panose="02020603050405020304" pitchFamily="18" charset="0"/>
              </a:rPr>
              <a:t>La hauteur de l’enfant du  sommet du crâne au talon.</a:t>
            </a:r>
            <a:r>
              <a:rPr lang="fr-FR" sz="2700" dirty="0">
                <a:latin typeface="Times New Roman" panose="02020603050405020304" pitchFamily="18" charset="0"/>
                <a:ea typeface="Times New Roman" panose="02020603050405020304" pitchFamily="18" charset="0"/>
              </a:rPr>
              <a:t> </a:t>
            </a:r>
            <a:r>
              <a:rPr lang="fr-FR" sz="2700" b="1" dirty="0">
                <a:solidFill>
                  <a:srgbClr val="000000"/>
                </a:solidFill>
                <a:effectLst/>
                <a:latin typeface="Times New Roman" panose="02020603050405020304" pitchFamily="18" charset="0"/>
                <a:ea typeface="Times New Roman" panose="02020603050405020304" pitchFamily="18" charset="0"/>
              </a:rPr>
              <a:t>La taille de l’enfant se mesure une fois par mois avant l’âge de 2 ans. elle est influencée par la</a:t>
            </a:r>
            <a:r>
              <a:rPr lang="fr-FR" sz="2700" dirty="0">
                <a:effectLst/>
                <a:latin typeface="Times New Roman" panose="02020603050405020304" pitchFamily="18" charset="0"/>
                <a:ea typeface="Times New Roman" panose="02020603050405020304" pitchFamily="18" charset="0"/>
              </a:rPr>
              <a:t> </a:t>
            </a:r>
            <a:r>
              <a:rPr lang="fr-FR" sz="2700" b="1" dirty="0">
                <a:effectLst/>
                <a:latin typeface="Times New Roman" panose="02020603050405020304" pitchFamily="18" charset="0"/>
                <a:ea typeface="Times New Roman" panose="02020603050405020304" pitchFamily="18" charset="0"/>
              </a:rPr>
              <a:t>génétique, les hormones et l’environnement</a:t>
            </a:r>
            <a:r>
              <a:rPr lang="fr-FR" sz="2700" b="1" dirty="0">
                <a:solidFill>
                  <a:srgbClr val="000000"/>
                </a:solidFill>
                <a:effectLst/>
                <a:latin typeface="Times New Roman" panose="02020603050405020304" pitchFamily="18" charset="0"/>
                <a:ea typeface="Times New Roman" panose="02020603050405020304" pitchFamily="18" charset="0"/>
              </a:rPr>
              <a:t>.</a:t>
            </a:r>
            <a:endParaRPr lang="fr-FR" dirty="0"/>
          </a:p>
        </p:txBody>
      </p:sp>
      <p:sp>
        <p:nvSpPr>
          <p:cNvPr id="3" name="Sous-titre 2">
            <a:extLst>
              <a:ext uri="{FF2B5EF4-FFF2-40B4-BE49-F238E27FC236}">
                <a16:creationId xmlns:a16="http://schemas.microsoft.com/office/drawing/2014/main" id="{EE47738C-AFB7-9228-1574-C829EA6273C9}"/>
              </a:ext>
            </a:extLst>
          </p:cNvPr>
          <p:cNvSpPr>
            <a:spLocks noGrp="1"/>
          </p:cNvSpPr>
          <p:nvPr>
            <p:ph type="subTitle" idx="1"/>
          </p:nvPr>
        </p:nvSpPr>
        <p:spPr>
          <a:xfrm>
            <a:off x="434716" y="1573068"/>
            <a:ext cx="11757284" cy="4887693"/>
          </a:xfrm>
        </p:spPr>
        <p:txBody>
          <a:bodyPr>
            <a:normAutofit fontScale="25000" lnSpcReduction="20000"/>
          </a:bodyPr>
          <a:lstStyle/>
          <a:p>
            <a:pPr algn="just">
              <a:lnSpc>
                <a:spcPct val="115000"/>
              </a:lnSpc>
            </a:pPr>
            <a:r>
              <a:rPr lang="fr-FR" sz="12800" b="1" u="sng" dirty="0">
                <a:solidFill>
                  <a:srgbClr val="FF0000"/>
                </a:solidFill>
                <a:effectLst/>
                <a:latin typeface="Times New Roman" panose="02020603050405020304" pitchFamily="18" charset="0"/>
                <a:ea typeface="Times New Roman" panose="02020603050405020304" pitchFamily="18" charset="0"/>
              </a:rPr>
              <a:t>Avant l’âge de 2 ans (couché)</a:t>
            </a:r>
            <a:r>
              <a:rPr lang="fr-FR" sz="12800" b="1" dirty="0">
                <a:solidFill>
                  <a:srgbClr val="FF0000"/>
                </a:solidFill>
                <a:effectLst/>
                <a:latin typeface="Times New Roman" panose="02020603050405020304" pitchFamily="18" charset="0"/>
                <a:ea typeface="Times New Roman" panose="02020603050405020304" pitchFamily="18" charset="0"/>
              </a:rPr>
              <a:t> </a:t>
            </a:r>
          </a:p>
          <a:p>
            <a:pPr algn="just">
              <a:lnSpc>
                <a:spcPct val="115000"/>
              </a:lnSpc>
            </a:pPr>
            <a:r>
              <a:rPr lang="fr-FR" sz="1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 Etendre l’alèze et la couche sur la table</a:t>
            </a:r>
            <a:endParaRPr lang="fr-FR" sz="112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gn="just">
              <a:lnSpc>
                <a:spcPct val="115000"/>
              </a:lnSpc>
              <a:buFont typeface="Garamond" panose="02020404030301010803" pitchFamily="18" charset="0"/>
              <a:buChar char="-"/>
            </a:pPr>
            <a:r>
              <a:rPr lang="fr-FR" sz="1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Désinfecter la toise</a:t>
            </a:r>
            <a:endParaRPr lang="fr-FR" sz="112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gn="just">
              <a:lnSpc>
                <a:spcPct val="115000"/>
              </a:lnSpc>
              <a:buFont typeface="Garamond" panose="02020404030301010803" pitchFamily="18" charset="0"/>
              <a:buChar char="-"/>
            </a:pPr>
            <a:r>
              <a:rPr lang="fr-FR" sz="1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Bien allonger l’enfant dévêtu le long de la toise </a:t>
            </a:r>
            <a:endParaRPr lang="fr-FR" sz="112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gn="just">
              <a:lnSpc>
                <a:spcPct val="115000"/>
              </a:lnSpc>
              <a:buFont typeface="Garamond" panose="02020404030301010803" pitchFamily="18" charset="0"/>
              <a:buChar char="-"/>
            </a:pPr>
            <a:r>
              <a:rPr lang="fr-FR" sz="1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Placer la tête près de la planchette supérieure de la toise </a:t>
            </a:r>
            <a:endParaRPr lang="fr-FR" sz="112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gn="just">
              <a:lnSpc>
                <a:spcPct val="115000"/>
              </a:lnSpc>
              <a:buFont typeface="Garamond" panose="02020404030301010803" pitchFamily="18" charset="0"/>
              <a:buChar char="-"/>
            </a:pPr>
            <a:r>
              <a:rPr lang="fr-FR" sz="1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L’aide maintient la tête bien droite et les jambes tendues le long de la toise </a:t>
            </a:r>
            <a:endParaRPr lang="fr-FR" sz="112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gn="just">
              <a:lnSpc>
                <a:spcPct val="115000"/>
              </a:lnSpc>
              <a:buFont typeface="Garamond" panose="02020404030301010803" pitchFamily="18" charset="0"/>
              <a:buChar char="-"/>
            </a:pPr>
            <a:r>
              <a:rPr lang="fr-FR" sz="1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L’opérateur rapproche la partie inférieure de la toise des talons de l’enfant </a:t>
            </a:r>
            <a:endParaRPr lang="fr-FR" sz="112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gn="just">
              <a:lnSpc>
                <a:spcPct val="115000"/>
              </a:lnSpc>
              <a:buFont typeface="Garamond" panose="02020404030301010803" pitchFamily="18" charset="0"/>
              <a:buChar char="-"/>
            </a:pPr>
            <a:r>
              <a:rPr lang="fr-FR" sz="1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Lire le résultat de la mesure</a:t>
            </a:r>
            <a:endParaRPr lang="fr-FR" sz="112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gn="just">
              <a:lnSpc>
                <a:spcPct val="115000"/>
              </a:lnSpc>
              <a:buFont typeface="Garamond" panose="02020404030301010803" pitchFamily="18" charset="0"/>
              <a:buChar char="-"/>
            </a:pPr>
            <a:r>
              <a:rPr lang="fr-FR" sz="1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Rhabiller l’enfant puis le remettre à sa mère </a:t>
            </a:r>
            <a:endParaRPr lang="fr-FR" sz="11200" dirty="0">
              <a:effectLst/>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15000"/>
              </a:lnSpc>
            </a:pPr>
            <a:r>
              <a:rPr lang="fr-FR" sz="1800" dirty="0">
                <a:solidFill>
                  <a:srgbClr val="000000"/>
                </a:solidFill>
                <a:effectLst/>
                <a:latin typeface="Times New Roman" panose="02020603050405020304" pitchFamily="18" charset="0"/>
                <a:ea typeface="Times New Roman" panose="02020603050405020304" pitchFamily="18" charset="0"/>
              </a:rPr>
              <a:t> </a:t>
            </a:r>
            <a:endParaRPr lang="fr-FR" sz="1800" dirty="0">
              <a:effectLst/>
              <a:latin typeface="Times New Roman" panose="02020603050405020304" pitchFamily="18" charset="0"/>
              <a:ea typeface="Times New Roman" panose="02020603050405020304" pitchFamily="18" charset="0"/>
            </a:endParaRPr>
          </a:p>
          <a:p>
            <a:endParaRPr lang="fr-FR" dirty="0"/>
          </a:p>
        </p:txBody>
      </p:sp>
    </p:spTree>
    <p:extLst>
      <p:ext uri="{BB962C8B-B14F-4D97-AF65-F5344CB8AC3E}">
        <p14:creationId xmlns:p14="http://schemas.microsoft.com/office/powerpoint/2010/main" val="311768815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CC44884-1608-2D0D-0331-BFC082D36C68}"/>
              </a:ext>
            </a:extLst>
          </p:cNvPr>
          <p:cNvSpPr>
            <a:spLocks noGrp="1"/>
          </p:cNvSpPr>
          <p:nvPr>
            <p:ph type="ctrTitle"/>
          </p:nvPr>
        </p:nvSpPr>
        <p:spPr>
          <a:xfrm>
            <a:off x="824460" y="0"/>
            <a:ext cx="11212642" cy="6385809"/>
          </a:xfrm>
        </p:spPr>
        <p:txBody>
          <a:bodyPr>
            <a:noAutofit/>
          </a:bodyPr>
          <a:lstStyle/>
          <a:p>
            <a:pPr algn="l">
              <a:lnSpc>
                <a:spcPct val="115000"/>
              </a:lnSpc>
            </a:pPr>
            <a:br>
              <a:rPr lang="fr-FR" sz="1600" u="sng" dirty="0">
                <a:solidFill>
                  <a:srgbClr val="FF0000"/>
                </a:solidFill>
                <a:latin typeface="Times New Roman" panose="02020603050405020304" pitchFamily="18" charset="0"/>
                <a:ea typeface="Times New Roman" panose="02020603050405020304" pitchFamily="18" charset="0"/>
              </a:rPr>
            </a:br>
            <a:br>
              <a:rPr lang="fr-FR" sz="1600" u="sng" dirty="0">
                <a:solidFill>
                  <a:srgbClr val="FF0000"/>
                </a:solidFill>
                <a:latin typeface="Times New Roman" panose="02020603050405020304" pitchFamily="18" charset="0"/>
                <a:ea typeface="Times New Roman" panose="02020603050405020304" pitchFamily="18" charset="0"/>
              </a:rPr>
            </a:br>
            <a:br>
              <a:rPr lang="fr-FR" sz="1600" u="sng" dirty="0">
                <a:solidFill>
                  <a:srgbClr val="FF0000"/>
                </a:solidFill>
                <a:latin typeface="Times New Roman" panose="02020603050405020304" pitchFamily="18" charset="0"/>
                <a:ea typeface="Times New Roman" panose="02020603050405020304" pitchFamily="18" charset="0"/>
              </a:rPr>
            </a:br>
            <a:br>
              <a:rPr lang="fr-FR" sz="1600" u="sng" dirty="0">
                <a:solidFill>
                  <a:srgbClr val="FF0000"/>
                </a:solidFill>
                <a:latin typeface="Times New Roman" panose="02020603050405020304" pitchFamily="18" charset="0"/>
                <a:ea typeface="Times New Roman" panose="02020603050405020304" pitchFamily="18" charset="0"/>
              </a:rPr>
            </a:br>
            <a:br>
              <a:rPr lang="fr-FR" sz="1600" u="sng" dirty="0">
                <a:solidFill>
                  <a:srgbClr val="FF0000"/>
                </a:solidFill>
                <a:latin typeface="Times New Roman" panose="02020603050405020304" pitchFamily="18" charset="0"/>
                <a:ea typeface="Times New Roman" panose="02020603050405020304" pitchFamily="18" charset="0"/>
              </a:rPr>
            </a:br>
            <a:br>
              <a:rPr lang="fr-FR" sz="1600" u="sng" dirty="0">
                <a:solidFill>
                  <a:srgbClr val="FF0000"/>
                </a:solidFill>
                <a:latin typeface="Times New Roman" panose="02020603050405020304" pitchFamily="18" charset="0"/>
                <a:ea typeface="Times New Roman" panose="02020603050405020304" pitchFamily="18" charset="0"/>
              </a:rPr>
            </a:br>
            <a:br>
              <a:rPr lang="fr-FR" sz="1600" u="sng" dirty="0">
                <a:solidFill>
                  <a:srgbClr val="FF0000"/>
                </a:solidFill>
                <a:latin typeface="Times New Roman" panose="02020603050405020304" pitchFamily="18" charset="0"/>
                <a:ea typeface="Times New Roman" panose="02020603050405020304" pitchFamily="18" charset="0"/>
              </a:rPr>
            </a:br>
            <a:br>
              <a:rPr lang="fr-FR" sz="1600" u="sng" dirty="0">
                <a:solidFill>
                  <a:srgbClr val="FF0000"/>
                </a:solidFill>
                <a:latin typeface="Times New Roman" panose="02020603050405020304" pitchFamily="18" charset="0"/>
                <a:ea typeface="Times New Roman" panose="02020603050405020304" pitchFamily="18" charset="0"/>
              </a:rPr>
            </a:br>
            <a:r>
              <a:rPr lang="fr-FR" sz="2800" u="sng" dirty="0">
                <a:solidFill>
                  <a:srgbClr val="FF0000"/>
                </a:solidFill>
                <a:effectLst/>
                <a:latin typeface="Times New Roman" panose="02020603050405020304" pitchFamily="18" charset="0"/>
                <a:ea typeface="Times New Roman" panose="02020603050405020304" pitchFamily="18" charset="0"/>
              </a:rPr>
              <a:t>Après l’âge de 2 ans </a:t>
            </a:r>
            <a:r>
              <a:rPr lang="fr-FR" sz="2800" dirty="0">
                <a:solidFill>
                  <a:srgbClr val="FF0000"/>
                </a:solidFill>
                <a:effectLst/>
                <a:latin typeface="Times New Roman" panose="02020603050405020304" pitchFamily="18" charset="0"/>
                <a:ea typeface="Times New Roman" panose="02020603050405020304" pitchFamily="18" charset="0"/>
              </a:rPr>
              <a:t>(debout),</a:t>
            </a:r>
            <a:br>
              <a:rPr lang="fr-FR" sz="2800" dirty="0">
                <a:solidFill>
                  <a:srgbClr val="FF0000"/>
                </a:solidFill>
                <a:effectLst/>
                <a:latin typeface="Times New Roman" panose="02020603050405020304" pitchFamily="18" charset="0"/>
                <a:ea typeface="Times New Roman" panose="02020603050405020304" pitchFamily="18" charset="0"/>
              </a:rPr>
            </a:br>
            <a:r>
              <a:rPr lang="fr-FR" sz="2800" dirty="0">
                <a:effectLst/>
                <a:latin typeface="Times New Roman" panose="02020603050405020304" pitchFamily="18" charset="0"/>
                <a:ea typeface="Times New Roman" panose="02020603050405020304" pitchFamily="18" charset="0"/>
              </a:rPr>
              <a:t>-</a:t>
            </a:r>
            <a:r>
              <a:rPr lang="fr-FR" sz="2800" dirty="0">
                <a:solidFill>
                  <a:srgbClr val="FF0000"/>
                </a:solidFill>
                <a:effectLst/>
                <a:latin typeface="Times New Roman" panose="02020603050405020304" pitchFamily="18" charset="0"/>
                <a:ea typeface="Times New Roman" panose="02020603050405020304" pitchFamily="18" charset="0"/>
              </a:rPr>
              <a:t>           </a:t>
            </a:r>
            <a:r>
              <a:rPr lang="fr-FR" sz="2400" dirty="0">
                <a:effectLst/>
                <a:latin typeface="Times New Roman" panose="02020603050405020304" pitchFamily="18" charset="0"/>
                <a:ea typeface="Calibri" panose="020F0502020204030204" pitchFamily="34" charset="0"/>
              </a:rPr>
              <a:t>Aidez l’enfant à se tenir debout sur la base de la toise, les pieds légèrement écartés. L’arrière de sa tête, ses omoplates, ses fesses, ses mollets et ses talons doivent tous toucher la planche verticale</a:t>
            </a:r>
            <a:r>
              <a:rPr lang="fr-FR" sz="2800" dirty="0">
                <a:effectLst/>
                <a:latin typeface="Times New Roman" panose="02020603050405020304" pitchFamily="18" charset="0"/>
                <a:ea typeface="Calibri" panose="020F0502020204030204" pitchFamily="34" charset="0"/>
              </a:rPr>
              <a:t>.</a:t>
            </a:r>
            <a:br>
              <a:rPr lang="fr-FR" sz="2800" dirty="0">
                <a:effectLst/>
                <a:latin typeface="Times New Roman" panose="02020603050405020304" pitchFamily="18" charset="0"/>
                <a:ea typeface="Calibri" panose="020F0502020204030204" pitchFamily="34" charset="0"/>
              </a:rPr>
            </a:br>
            <a:br>
              <a:rPr lang="fr-FR" sz="2800" dirty="0">
                <a:effectLst/>
                <a:latin typeface="Times New Roman" panose="02020603050405020304" pitchFamily="18" charset="0"/>
                <a:ea typeface="Times New Roman" panose="02020603050405020304" pitchFamily="18" charset="0"/>
              </a:rPr>
            </a:br>
            <a:r>
              <a:rPr lang="fr-FR" sz="2800" dirty="0">
                <a:latin typeface="Times New Roman" panose="02020603050405020304" pitchFamily="18" charset="0"/>
                <a:ea typeface="Times New Roman" panose="02020603050405020304" pitchFamily="18" charset="0"/>
              </a:rPr>
              <a:t>-             </a:t>
            </a:r>
            <a:r>
              <a:rPr lang="fr-FR" sz="2400" dirty="0">
                <a:effectLst/>
                <a:latin typeface="Times New Roman" panose="02020603050405020304" pitchFamily="18" charset="0"/>
                <a:ea typeface="Calibri" panose="020F0502020204030204" pitchFamily="34" charset="0"/>
              </a:rPr>
              <a:t>Demandez à la mère de tenir les genoux et les chevilles de l’enfant pour l’aider à garder ses jambes droites et ses pieds à plat, ses talons et ses mollets touchant la partie verticale de la toise. </a:t>
            </a:r>
            <a:br>
              <a:rPr lang="fr-FR" sz="2400" dirty="0">
                <a:effectLst/>
                <a:latin typeface="Times New Roman" panose="02020603050405020304" pitchFamily="18" charset="0"/>
                <a:ea typeface="Calibri" panose="020F0502020204030204" pitchFamily="34" charset="0"/>
              </a:rPr>
            </a:br>
            <a:br>
              <a:rPr lang="fr-FR" sz="2800" dirty="0">
                <a:effectLst/>
                <a:latin typeface="Times New Roman" panose="02020603050405020304" pitchFamily="18" charset="0"/>
                <a:ea typeface="Times New Roman" panose="02020603050405020304" pitchFamily="18" charset="0"/>
              </a:rPr>
            </a:br>
            <a:r>
              <a:rPr lang="fr-FR" sz="2800" dirty="0">
                <a:effectLst/>
                <a:latin typeface="Times New Roman" panose="02020603050405020304" pitchFamily="18" charset="0"/>
                <a:ea typeface="Times New Roman" panose="02020603050405020304" pitchFamily="18" charset="0"/>
              </a:rPr>
              <a:t>-            </a:t>
            </a:r>
            <a:r>
              <a:rPr lang="fr-FR" sz="2400" dirty="0">
                <a:effectLst/>
                <a:latin typeface="Times New Roman" panose="02020603050405020304" pitchFamily="18" charset="0"/>
                <a:ea typeface="Calibri" panose="020F0502020204030204" pitchFamily="34" charset="0"/>
              </a:rPr>
              <a:t>Demandez à la mère d’attirer l’attention de l’enfant, de le réconforter si nécessaire, et de vous avertir si l’enfant change de position.</a:t>
            </a:r>
            <a:br>
              <a:rPr lang="fr-FR" sz="2400" dirty="0">
                <a:effectLst/>
                <a:latin typeface="Times New Roman" panose="02020603050405020304" pitchFamily="18" charset="0"/>
                <a:ea typeface="Calibri" panose="020F0502020204030204" pitchFamily="34" charset="0"/>
              </a:rPr>
            </a:br>
            <a:br>
              <a:rPr lang="fr-FR" sz="2400" dirty="0">
                <a:effectLst/>
                <a:latin typeface="Times New Roman" panose="02020603050405020304" pitchFamily="18" charset="0"/>
                <a:ea typeface="Times New Roman" panose="02020603050405020304" pitchFamily="18" charset="0"/>
              </a:rPr>
            </a:br>
            <a:r>
              <a:rPr lang="fr-FR" sz="2800" dirty="0">
                <a:effectLst/>
                <a:latin typeface="Times New Roman" panose="02020603050405020304" pitchFamily="18" charset="0"/>
                <a:ea typeface="Times New Roman" panose="02020603050405020304" pitchFamily="18" charset="0"/>
              </a:rPr>
              <a:t>-            </a:t>
            </a:r>
            <a:r>
              <a:rPr lang="fr-FR" sz="2400" dirty="0">
                <a:effectLst/>
                <a:latin typeface="Times New Roman" panose="02020603050405020304" pitchFamily="18" charset="0"/>
                <a:ea typeface="Calibri" panose="020F0502020204030204" pitchFamily="34" charset="0"/>
              </a:rPr>
              <a:t>Positionnez la tête de l’enfant de sorte qu’une ligne horizontale allant du canal auditif au bord inférieur de l’orbite de l’œil soit parallèle à la base de la toise</a:t>
            </a:r>
            <a:endParaRPr lang="fr-FR" sz="3600" dirty="0"/>
          </a:p>
        </p:txBody>
      </p:sp>
    </p:spTree>
    <p:extLst>
      <p:ext uri="{BB962C8B-B14F-4D97-AF65-F5344CB8AC3E}">
        <p14:creationId xmlns:p14="http://schemas.microsoft.com/office/powerpoint/2010/main" val="228054206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BB60FC9-A913-C698-FC75-82826FC4925E}"/>
              </a:ext>
            </a:extLst>
          </p:cNvPr>
          <p:cNvSpPr>
            <a:spLocks noGrp="1"/>
          </p:cNvSpPr>
          <p:nvPr>
            <p:ph type="ctrTitle"/>
          </p:nvPr>
        </p:nvSpPr>
        <p:spPr>
          <a:xfrm>
            <a:off x="1853782" y="4044611"/>
            <a:ext cx="9144001" cy="2419246"/>
          </a:xfrm>
        </p:spPr>
        <p:txBody>
          <a:bodyPr/>
          <a:lstStyle/>
          <a:p>
            <a:br>
              <a:rPr lang="fr-FR" dirty="0"/>
            </a:br>
            <a:endParaRPr lang="fr-FR" dirty="0"/>
          </a:p>
        </p:txBody>
      </p:sp>
      <p:sp>
        <p:nvSpPr>
          <p:cNvPr id="3" name="Sous-titre 2">
            <a:extLst>
              <a:ext uri="{FF2B5EF4-FFF2-40B4-BE49-F238E27FC236}">
                <a16:creationId xmlns:a16="http://schemas.microsoft.com/office/drawing/2014/main" id="{BB43DD38-109B-509D-B531-C0546B710D87}"/>
              </a:ext>
            </a:extLst>
          </p:cNvPr>
          <p:cNvSpPr>
            <a:spLocks noGrp="1"/>
          </p:cNvSpPr>
          <p:nvPr>
            <p:ph type="subTitle" idx="1"/>
          </p:nvPr>
        </p:nvSpPr>
        <p:spPr>
          <a:xfrm>
            <a:off x="404734" y="179882"/>
            <a:ext cx="11662348" cy="6490741"/>
          </a:xfrm>
        </p:spPr>
        <p:txBody>
          <a:bodyPr>
            <a:normAutofit fontScale="77500" lnSpcReduction="20000"/>
          </a:bodyPr>
          <a:lstStyle/>
          <a:p>
            <a:endParaRPr lang="fr-FR" sz="2400" dirty="0">
              <a:effectLst/>
              <a:latin typeface="Times New Roman" panose="02020603050405020304" pitchFamily="18" charset="0"/>
              <a:ea typeface="Calibri" panose="020F0502020204030204" pitchFamily="34" charset="0"/>
            </a:endParaRPr>
          </a:p>
          <a:p>
            <a:pPr algn="l"/>
            <a:r>
              <a:rPr lang="fr-FR" sz="4600" dirty="0">
                <a:solidFill>
                  <a:srgbClr val="FF0000"/>
                </a:solidFill>
                <a:effectLst/>
                <a:latin typeface="Times New Roman" panose="02020603050405020304" pitchFamily="18" charset="0"/>
                <a:ea typeface="Times New Roman" panose="02020603050405020304" pitchFamily="18" charset="0"/>
              </a:rPr>
              <a:t>                          </a:t>
            </a:r>
            <a:r>
              <a:rPr lang="fr-FR" sz="4600" u="sng" dirty="0">
                <a:solidFill>
                  <a:srgbClr val="FF0000"/>
                </a:solidFill>
                <a:effectLst/>
                <a:latin typeface="Times New Roman" panose="02020603050405020304" pitchFamily="18" charset="0"/>
                <a:ea typeface="Times New Roman" panose="02020603050405020304" pitchFamily="18" charset="0"/>
              </a:rPr>
              <a:t>Après l’âge de 2 ans </a:t>
            </a:r>
            <a:r>
              <a:rPr lang="fr-FR" sz="4600" dirty="0">
                <a:solidFill>
                  <a:srgbClr val="FF0000"/>
                </a:solidFill>
                <a:effectLst/>
                <a:latin typeface="Times New Roman" panose="02020603050405020304" pitchFamily="18" charset="0"/>
                <a:ea typeface="Times New Roman" panose="02020603050405020304" pitchFamily="18" charset="0"/>
              </a:rPr>
              <a:t>(debout),</a:t>
            </a:r>
            <a:endParaRPr lang="fr-FR" sz="4600" dirty="0">
              <a:latin typeface="Times New Roman" panose="02020603050405020304" pitchFamily="18" charset="0"/>
              <a:ea typeface="Calibri" panose="020F0502020204030204" pitchFamily="34" charset="0"/>
            </a:endParaRPr>
          </a:p>
          <a:p>
            <a:pPr algn="l"/>
            <a:r>
              <a:rPr lang="fr-FR" sz="4600" dirty="0">
                <a:effectLst/>
                <a:latin typeface="Times New Roman" panose="02020603050405020304" pitchFamily="18" charset="0"/>
                <a:ea typeface="Calibri" panose="020F0502020204030204" pitchFamily="34" charset="0"/>
              </a:rPr>
              <a:t>- Pour maintenir la tête de l’enfant dans la bonne position, placez le triangle formé par votre pouce et votre index sur le menton de l’enfant;</a:t>
            </a:r>
          </a:p>
          <a:p>
            <a:pPr algn="l"/>
            <a:br>
              <a:rPr lang="fr-FR" sz="4600" dirty="0">
                <a:effectLst/>
                <a:latin typeface="Times New Roman" panose="02020603050405020304" pitchFamily="18" charset="0"/>
                <a:ea typeface="Times New Roman" panose="02020603050405020304" pitchFamily="18" charset="0"/>
              </a:rPr>
            </a:br>
            <a:r>
              <a:rPr lang="fr-FR" sz="4600" dirty="0">
                <a:effectLst/>
                <a:latin typeface="Times New Roman" panose="02020603050405020304" pitchFamily="18" charset="0"/>
                <a:ea typeface="Times New Roman" panose="02020603050405020304" pitchFamily="18" charset="0"/>
              </a:rPr>
              <a:t>- </a:t>
            </a:r>
            <a:r>
              <a:rPr lang="fr-FR" sz="4600" dirty="0">
                <a:effectLst/>
                <a:latin typeface="Times New Roman" panose="02020603050405020304" pitchFamily="18" charset="0"/>
                <a:ea typeface="Calibri" panose="020F0502020204030204" pitchFamily="34" charset="0"/>
              </a:rPr>
              <a:t>Si nécessaire, appuyez doucement sur le ventre de l’enfant pour l’aider à se tenir bien droit;</a:t>
            </a:r>
          </a:p>
          <a:p>
            <a:pPr algn="l"/>
            <a:r>
              <a:rPr lang="fr-FR" sz="4600" dirty="0">
                <a:effectLst/>
                <a:latin typeface="Times New Roman" panose="02020603050405020304" pitchFamily="18" charset="0"/>
                <a:ea typeface="Calibri" panose="020F0502020204030204" pitchFamily="34" charset="0"/>
              </a:rPr>
              <a:t> </a:t>
            </a:r>
            <a:br>
              <a:rPr lang="fr-FR" sz="4600" dirty="0">
                <a:effectLst/>
                <a:latin typeface="Times New Roman" panose="02020603050405020304" pitchFamily="18" charset="0"/>
                <a:ea typeface="Times New Roman" panose="02020603050405020304" pitchFamily="18" charset="0"/>
              </a:rPr>
            </a:br>
            <a:r>
              <a:rPr lang="fr-FR" sz="4600" dirty="0">
                <a:effectLst/>
                <a:latin typeface="Times New Roman" panose="02020603050405020304" pitchFamily="18" charset="0"/>
                <a:ea typeface="Calibri" panose="020F0502020204030204" pitchFamily="34" charset="0"/>
              </a:rPr>
              <a:t>-  maintenant toujours la tête dans la bonne position, utilisez votre autre main pour descendre la partie supérieure mobile de la toise/le curseur et l’amener fermement sur le sommet de la tête en comprimant les cheveux;</a:t>
            </a:r>
          </a:p>
          <a:p>
            <a:pPr algn="l"/>
            <a:br>
              <a:rPr lang="fr-FR" sz="4600" dirty="0">
                <a:effectLst/>
                <a:latin typeface="Times New Roman" panose="02020603050405020304" pitchFamily="18" charset="0"/>
                <a:ea typeface="Times New Roman" panose="02020603050405020304" pitchFamily="18" charset="0"/>
              </a:rPr>
            </a:br>
            <a:r>
              <a:rPr lang="fr-FR" sz="4600" dirty="0">
                <a:effectLst/>
                <a:latin typeface="Times New Roman" panose="02020603050405020304" pitchFamily="18" charset="0"/>
                <a:ea typeface="Times New Roman" panose="02020603050405020304" pitchFamily="18" charset="0"/>
              </a:rPr>
              <a:t>- </a:t>
            </a:r>
            <a:r>
              <a:rPr lang="fr-FR" sz="4600" dirty="0">
                <a:effectLst/>
                <a:latin typeface="Times New Roman" panose="02020603050405020304" pitchFamily="18" charset="0"/>
                <a:ea typeface="Calibri" panose="020F0502020204030204" pitchFamily="34" charset="0"/>
              </a:rPr>
              <a:t>Lisez la mesure.</a:t>
            </a:r>
          </a:p>
        </p:txBody>
      </p:sp>
    </p:spTree>
    <p:extLst>
      <p:ext uri="{BB962C8B-B14F-4D97-AF65-F5344CB8AC3E}">
        <p14:creationId xmlns:p14="http://schemas.microsoft.com/office/powerpoint/2010/main" val="366123542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7C9711C-DE9D-9624-859F-94A8D80E8204}"/>
              </a:ext>
            </a:extLst>
          </p:cNvPr>
          <p:cNvSpPr>
            <a:spLocks noGrp="1"/>
          </p:cNvSpPr>
          <p:nvPr>
            <p:ph type="ctrTitle"/>
          </p:nvPr>
        </p:nvSpPr>
        <p:spPr>
          <a:xfrm>
            <a:off x="149902" y="374755"/>
            <a:ext cx="11757283" cy="5861154"/>
          </a:xfrm>
        </p:spPr>
        <p:txBody>
          <a:bodyPr>
            <a:normAutofit/>
          </a:bodyPr>
          <a:lstStyle/>
          <a:p>
            <a:pPr algn="l"/>
            <a:br>
              <a:rPr lang="fr-FR" dirty="0">
                <a:solidFill>
                  <a:srgbClr val="FF0000"/>
                </a:solidFill>
              </a:rPr>
            </a:br>
            <a:br>
              <a:rPr lang="fr-FR" dirty="0">
                <a:solidFill>
                  <a:srgbClr val="FF0000"/>
                </a:solidFill>
              </a:rPr>
            </a:br>
            <a:br>
              <a:rPr lang="fr-FR" dirty="0">
                <a:solidFill>
                  <a:srgbClr val="FF0000"/>
                </a:solidFill>
              </a:rPr>
            </a:br>
            <a:endParaRPr lang="fr-FR" dirty="0">
              <a:solidFill>
                <a:srgbClr val="FF0000"/>
              </a:solidFill>
            </a:endParaRPr>
          </a:p>
        </p:txBody>
      </p:sp>
      <p:grpSp>
        <p:nvGrpSpPr>
          <p:cNvPr id="4" name="Groupe 3">
            <a:extLst>
              <a:ext uri="{FF2B5EF4-FFF2-40B4-BE49-F238E27FC236}">
                <a16:creationId xmlns:a16="http://schemas.microsoft.com/office/drawing/2014/main" id="{957D3A52-1D4E-0E4E-AAE3-8FEED8C8C311}"/>
              </a:ext>
            </a:extLst>
          </p:cNvPr>
          <p:cNvGrpSpPr/>
          <p:nvPr/>
        </p:nvGrpSpPr>
        <p:grpSpPr>
          <a:xfrm>
            <a:off x="284814" y="1588957"/>
            <a:ext cx="11452484" cy="4476393"/>
            <a:chOff x="0" y="0"/>
            <a:chExt cx="6389550" cy="3191575"/>
          </a:xfrm>
        </p:grpSpPr>
        <p:grpSp>
          <p:nvGrpSpPr>
            <p:cNvPr id="5" name="Groupe 4">
              <a:extLst>
                <a:ext uri="{FF2B5EF4-FFF2-40B4-BE49-F238E27FC236}">
                  <a16:creationId xmlns:a16="http://schemas.microsoft.com/office/drawing/2014/main" id="{5D12D05F-DA44-EBEE-0FAA-9B66A3A8A95B}"/>
                </a:ext>
              </a:extLst>
            </p:cNvPr>
            <p:cNvGrpSpPr/>
            <p:nvPr/>
          </p:nvGrpSpPr>
          <p:grpSpPr>
            <a:xfrm>
              <a:off x="0" y="0"/>
              <a:ext cx="6389550" cy="2639060"/>
              <a:chOff x="0" y="0"/>
              <a:chExt cx="6389550" cy="2639060"/>
            </a:xfrm>
          </p:grpSpPr>
          <p:pic>
            <p:nvPicPr>
              <p:cNvPr id="9" name="Image 8">
                <a:extLst>
                  <a:ext uri="{FF2B5EF4-FFF2-40B4-BE49-F238E27FC236}">
                    <a16:creationId xmlns:a16="http://schemas.microsoft.com/office/drawing/2014/main" id="{FA2991B1-1003-90BB-5F2C-6357A6F84771}"/>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838755" y="0"/>
                <a:ext cx="2550795" cy="2639060"/>
              </a:xfrm>
              <a:prstGeom prst="rect">
                <a:avLst/>
              </a:prstGeom>
              <a:noFill/>
              <a:ln>
                <a:noFill/>
              </a:ln>
            </p:spPr>
          </p:pic>
          <p:pic>
            <p:nvPicPr>
              <p:cNvPr id="10" name="Image 9">
                <a:extLst>
                  <a:ext uri="{FF2B5EF4-FFF2-40B4-BE49-F238E27FC236}">
                    <a16:creationId xmlns:a16="http://schemas.microsoft.com/office/drawing/2014/main" id="{CBA6A62F-8C35-AC6C-A087-34B6317DE7B6}"/>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604561"/>
                <a:ext cx="3273410" cy="1819462"/>
              </a:xfrm>
              <a:prstGeom prst="rect">
                <a:avLst/>
              </a:prstGeom>
              <a:noFill/>
              <a:ln>
                <a:noFill/>
              </a:ln>
            </p:spPr>
          </p:pic>
        </p:grpSp>
        <p:sp>
          <p:nvSpPr>
            <p:cNvPr id="6" name="Ellipse 5">
              <a:extLst>
                <a:ext uri="{FF2B5EF4-FFF2-40B4-BE49-F238E27FC236}">
                  <a16:creationId xmlns:a16="http://schemas.microsoft.com/office/drawing/2014/main" id="{A65B9215-6CA9-29B7-B9E6-C082FA9D7D71}"/>
                </a:ext>
              </a:extLst>
            </p:cNvPr>
            <p:cNvSpPr/>
            <p:nvPr/>
          </p:nvSpPr>
          <p:spPr>
            <a:xfrm>
              <a:off x="4689274" y="962086"/>
              <a:ext cx="207034" cy="388188"/>
            </a:xfrm>
            <a:prstGeom prst="ellipse">
              <a:avLst/>
            </a:prstGeom>
          </p:spPr>
          <p:style>
            <a:lnRef idx="2">
              <a:schemeClr val="dk1">
                <a:shade val="50000"/>
              </a:schemeClr>
            </a:lnRef>
            <a:fillRef idx="1">
              <a:schemeClr val="dk1"/>
            </a:fillRef>
            <a:effectRef idx="0">
              <a:schemeClr val="dk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fr-FR" sz="1200">
                  <a:effectLst/>
                  <a:latin typeface="Times New Roman" panose="02020603050405020304" pitchFamily="18" charset="0"/>
                  <a:ea typeface="Times New Roman" panose="02020603050405020304" pitchFamily="18" charset="0"/>
                </a:rPr>
                <a:t>B</a:t>
              </a:r>
            </a:p>
          </p:txBody>
        </p:sp>
        <p:sp>
          <p:nvSpPr>
            <p:cNvPr id="7" name="Ellipse 6">
              <a:extLst>
                <a:ext uri="{FF2B5EF4-FFF2-40B4-BE49-F238E27FC236}">
                  <a16:creationId xmlns:a16="http://schemas.microsoft.com/office/drawing/2014/main" id="{AE02EAE3-6507-193A-079B-C69EFDFD6458}"/>
                </a:ext>
              </a:extLst>
            </p:cNvPr>
            <p:cNvSpPr/>
            <p:nvPr/>
          </p:nvSpPr>
          <p:spPr>
            <a:xfrm>
              <a:off x="1747622" y="1066582"/>
              <a:ext cx="189781" cy="344852"/>
            </a:xfrm>
            <a:prstGeom prst="ellipse">
              <a:avLst/>
            </a:prstGeom>
          </p:spPr>
          <p:style>
            <a:lnRef idx="2">
              <a:schemeClr val="dk1">
                <a:shade val="50000"/>
              </a:schemeClr>
            </a:lnRef>
            <a:fillRef idx="1">
              <a:schemeClr val="dk1"/>
            </a:fillRef>
            <a:effectRef idx="0">
              <a:schemeClr val="dk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fr-FR" sz="1200">
                  <a:effectLst/>
                  <a:latin typeface="Times New Roman" panose="02020603050405020304" pitchFamily="18" charset="0"/>
                  <a:ea typeface="Times New Roman" panose="02020603050405020304" pitchFamily="18" charset="0"/>
                </a:rPr>
                <a:t>A</a:t>
              </a:r>
            </a:p>
          </p:txBody>
        </p:sp>
        <p:sp>
          <p:nvSpPr>
            <p:cNvPr id="8" name="Zone de texte 2281">
              <a:extLst>
                <a:ext uri="{FF2B5EF4-FFF2-40B4-BE49-F238E27FC236}">
                  <a16:creationId xmlns:a16="http://schemas.microsoft.com/office/drawing/2014/main" id="{BABCA61C-233E-17A1-F293-09033C7C4D8A}"/>
                </a:ext>
              </a:extLst>
            </p:cNvPr>
            <p:cNvSpPr txBox="1"/>
            <p:nvPr/>
          </p:nvSpPr>
          <p:spPr>
            <a:xfrm>
              <a:off x="348235" y="2553400"/>
              <a:ext cx="5365115" cy="638175"/>
            </a:xfrm>
            <a:prstGeom prst="rect">
              <a:avLst/>
            </a:prstGeom>
            <a:solidFill>
              <a:schemeClr val="lt1"/>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r>
                <a:rPr lang="fr-FR" dirty="0">
                  <a:effectLst/>
                  <a:latin typeface="Times New Roman" panose="02020603050405020304" pitchFamily="18" charset="0"/>
                  <a:ea typeface="Times New Roman" panose="02020603050405020304" pitchFamily="18" charset="0"/>
                </a:rPr>
                <a:t>Figure 8 : A) Mesure de la taille en position couchée ; B) Mesure de la taille en position débout. </a:t>
              </a:r>
              <a:endParaRPr lang="fr-FR" sz="2800" dirty="0">
                <a:effectLst/>
                <a:latin typeface="Times New Roman" panose="02020603050405020304" pitchFamily="18" charset="0"/>
                <a:ea typeface="Times New Roman" panose="02020603050405020304" pitchFamily="18" charset="0"/>
              </a:endParaRPr>
            </a:p>
            <a:p>
              <a:r>
                <a:rPr lang="fr-FR" sz="1100" i="1" dirty="0">
                  <a:effectLst/>
                  <a:latin typeface="Times New Roman" panose="02020603050405020304" pitchFamily="18" charset="0"/>
                  <a:ea typeface="Times New Roman" panose="02020603050405020304" pitchFamily="18" charset="0"/>
                </a:rPr>
                <a:t> </a:t>
              </a:r>
              <a:endParaRPr lang="fr-FR" sz="2800" dirty="0">
                <a:effectLst/>
                <a:latin typeface="Times New Roman" panose="02020603050405020304" pitchFamily="18" charset="0"/>
                <a:ea typeface="Times New Roman" panose="02020603050405020304" pitchFamily="18" charset="0"/>
              </a:endParaRPr>
            </a:p>
            <a:p>
              <a:r>
                <a:rPr lang="fr-FR" i="1" dirty="0">
                  <a:effectLst/>
                  <a:latin typeface="Times New Roman" panose="02020603050405020304" pitchFamily="18" charset="0"/>
                  <a:ea typeface="Times New Roman" panose="02020603050405020304" pitchFamily="18" charset="0"/>
                </a:rPr>
                <a:t>Source : OMS. </a:t>
              </a:r>
              <a:r>
                <a:rPr lang="fr-FR" b="1" i="1" u="none" strike="noStrike" dirty="0">
                  <a:solidFill>
                    <a:srgbClr val="000000"/>
                  </a:solidFill>
                  <a:effectLst/>
                  <a:latin typeface="Times New Roman" panose="02020603050405020304" pitchFamily="18" charset="0"/>
                  <a:ea typeface="Times New Roman" panose="02020603050405020304" pitchFamily="18" charset="0"/>
                  <a:hlinkClick r:id="rId4"/>
                </a:rPr>
                <a:t>S</a:t>
              </a:r>
              <a:r>
                <a:rPr lang="fr-FR" i="1" u="none" strike="noStrike" dirty="0">
                  <a:solidFill>
                    <a:srgbClr val="000000"/>
                  </a:solidFill>
                  <a:effectLst/>
                  <a:latin typeface="Times New Roman" panose="02020603050405020304" pitchFamily="18" charset="0"/>
                  <a:ea typeface="Times New Roman" panose="02020603050405020304" pitchFamily="18" charset="0"/>
                  <a:hlinkClick r:id="rId4"/>
                </a:rPr>
                <a:t>upport pratique – Peser et mesurer un enfant. Disponible sur</a:t>
              </a:r>
              <a:endParaRPr lang="fr-FR" sz="2800" dirty="0">
                <a:effectLst/>
                <a:latin typeface="Times New Roman" panose="02020603050405020304" pitchFamily="18" charset="0"/>
                <a:ea typeface="Times New Roman" panose="02020603050405020304" pitchFamily="18" charset="0"/>
              </a:endParaRPr>
            </a:p>
            <a:p>
              <a:r>
                <a:rPr lang="fr-FR" i="1" dirty="0">
                  <a:effectLst/>
                  <a:latin typeface="Times New Roman" panose="02020603050405020304" pitchFamily="18" charset="0"/>
                  <a:ea typeface="Times New Roman" panose="02020603050405020304" pitchFamily="18" charset="0"/>
                </a:rPr>
                <a:t> </a:t>
              </a:r>
              <a:r>
                <a:rPr lang="fr-FR" i="1" u="sng" dirty="0">
                  <a:solidFill>
                    <a:srgbClr val="0563C1"/>
                  </a:solidFill>
                  <a:effectLst/>
                  <a:latin typeface="Times New Roman" panose="02020603050405020304" pitchFamily="18" charset="0"/>
                  <a:ea typeface="Times New Roman" panose="02020603050405020304" pitchFamily="18" charset="0"/>
                  <a:hlinkClick r:id="rId4"/>
                </a:rPr>
                <a:t>https://www.who.int/childgrowth/training/pratique_peser.pdf?ua=1</a:t>
              </a:r>
              <a:r>
                <a:rPr lang="fr-FR" i="1" dirty="0">
                  <a:effectLst/>
                  <a:latin typeface="Times New Roman" panose="02020603050405020304" pitchFamily="18" charset="0"/>
                  <a:ea typeface="Times New Roman" panose="02020603050405020304" pitchFamily="18" charset="0"/>
                </a:rPr>
                <a:t> Consulté le 6 février 2021</a:t>
              </a:r>
              <a:endParaRPr lang="fr-FR" sz="2800" dirty="0">
                <a:effectLst/>
                <a:latin typeface="Times New Roman" panose="02020603050405020304" pitchFamily="18" charset="0"/>
                <a:ea typeface="Times New Roman" panose="02020603050405020304" pitchFamily="18" charset="0"/>
              </a:endParaRPr>
            </a:p>
          </p:txBody>
        </p:sp>
      </p:grpSp>
      <p:sp>
        <p:nvSpPr>
          <p:cNvPr id="11" name="Titre 1">
            <a:extLst>
              <a:ext uri="{FF2B5EF4-FFF2-40B4-BE49-F238E27FC236}">
                <a16:creationId xmlns:a16="http://schemas.microsoft.com/office/drawing/2014/main" id="{70B7E71F-88D3-DF74-2BC2-AD6785E77C70}"/>
              </a:ext>
            </a:extLst>
          </p:cNvPr>
          <p:cNvSpPr txBox="1">
            <a:spLocks/>
          </p:cNvSpPr>
          <p:nvPr/>
        </p:nvSpPr>
        <p:spPr>
          <a:xfrm>
            <a:off x="1524000" y="125586"/>
            <a:ext cx="8049718" cy="1073107"/>
          </a:xfrm>
          <a:prstGeom prst="rect">
            <a:avLst/>
          </a:prstGeom>
        </p:spPr>
        <p:txBody>
          <a:bodyPr vert="horz" lIns="91440" tIns="45720" rIns="91440" bIns="45720" rtlCol="0" anchor="b">
            <a:normAutofit fontScale="25000" lnSpcReduction="20000"/>
          </a:bodyPr>
          <a:lstStyle>
            <a:lvl1pPr algn="ctr" defTabSz="914377" rtl="0" eaLnBrk="1" latinLnBrk="0" hangingPunct="1">
              <a:lnSpc>
                <a:spcPct val="90000"/>
              </a:lnSpc>
              <a:spcBef>
                <a:spcPct val="0"/>
              </a:spcBef>
              <a:buNone/>
              <a:defRPr sz="6000" kern="1200">
                <a:solidFill>
                  <a:schemeClr val="tx1"/>
                </a:solidFill>
                <a:latin typeface="Arial Black" panose="020B0A04020102020204" pitchFamily="34" charset="0"/>
                <a:ea typeface="+mj-ea"/>
                <a:cs typeface="+mj-cs"/>
              </a:defRPr>
            </a:lvl1pPr>
          </a:lstStyle>
          <a:p>
            <a:pPr algn="l"/>
            <a:br>
              <a:rPr lang="fr-FR" dirty="0">
                <a:solidFill>
                  <a:srgbClr val="FF0000"/>
                </a:solidFill>
              </a:rPr>
            </a:br>
            <a:br>
              <a:rPr lang="fr-FR" dirty="0">
                <a:solidFill>
                  <a:srgbClr val="FF0000"/>
                </a:solidFill>
              </a:rPr>
            </a:br>
            <a:br>
              <a:rPr lang="fr-FR" dirty="0">
                <a:solidFill>
                  <a:srgbClr val="FF0000"/>
                </a:solidFill>
              </a:rPr>
            </a:br>
            <a:r>
              <a:rPr lang="fr-FR" dirty="0">
                <a:solidFill>
                  <a:srgbClr val="FF0000"/>
                </a:solidFill>
              </a:rPr>
              <a:t>                               </a:t>
            </a:r>
            <a:r>
              <a:rPr lang="fr-FR" sz="28800" dirty="0">
                <a:solidFill>
                  <a:srgbClr val="FF0000"/>
                </a:solidFill>
              </a:rPr>
              <a:t>exemple</a:t>
            </a:r>
          </a:p>
        </p:txBody>
      </p:sp>
    </p:spTree>
    <p:extLst>
      <p:ext uri="{BB962C8B-B14F-4D97-AF65-F5344CB8AC3E}">
        <p14:creationId xmlns:p14="http://schemas.microsoft.com/office/powerpoint/2010/main" val="61226666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480C0D2-DE04-2F4A-63EA-4E5E2098CDE0}"/>
              </a:ext>
            </a:extLst>
          </p:cNvPr>
          <p:cNvSpPr>
            <a:spLocks noGrp="1"/>
          </p:cNvSpPr>
          <p:nvPr>
            <p:ph type="ctrTitle"/>
          </p:nvPr>
        </p:nvSpPr>
        <p:spPr>
          <a:xfrm>
            <a:off x="494674" y="209863"/>
            <a:ext cx="11697325" cy="6265888"/>
          </a:xfrm>
        </p:spPr>
        <p:txBody>
          <a:bodyPr>
            <a:noAutofit/>
          </a:bodyPr>
          <a:lstStyle/>
          <a:p>
            <a:pPr marL="342900" lvl="0" indent="-342900" algn="l">
              <a:lnSpc>
                <a:spcPct val="115000"/>
              </a:lnSpc>
            </a:pPr>
            <a:r>
              <a:rPr lang="fr-FR" sz="3200" b="1" dirty="0">
                <a:solidFill>
                  <a:srgbClr val="FF0000"/>
                </a:solidFill>
                <a:effectLst/>
                <a:latin typeface="Times New Roman" panose="02020603050405020304" pitchFamily="18" charset="0"/>
                <a:ea typeface="Times New Roman" panose="02020603050405020304" pitchFamily="18" charset="0"/>
              </a:rPr>
              <a:t>      </a:t>
            </a:r>
            <a:r>
              <a:rPr lang="fr-FR" sz="4400" b="1" dirty="0">
                <a:solidFill>
                  <a:srgbClr val="FF0000"/>
                </a:solidFill>
                <a:effectLst/>
                <a:latin typeface="Times New Roman" panose="02020603050405020304" pitchFamily="18" charset="0"/>
                <a:ea typeface="Times New Roman" panose="02020603050405020304" pitchFamily="18" charset="0"/>
              </a:rPr>
              <a:t>Mesure du périmètre crânien=</a:t>
            </a:r>
            <a:br>
              <a:rPr lang="fr-FR" sz="4400" dirty="0">
                <a:effectLst/>
                <a:latin typeface="Times New Roman" panose="02020603050405020304" pitchFamily="18" charset="0"/>
                <a:ea typeface="Times New Roman" panose="02020603050405020304" pitchFamily="18" charset="0"/>
              </a:rPr>
            </a:br>
            <a:r>
              <a:rPr lang="fr-FR" sz="4400" dirty="0">
                <a:effectLst/>
                <a:latin typeface="Times New Roman" panose="02020603050405020304" pitchFamily="18" charset="0"/>
                <a:ea typeface="Times New Roman" panose="02020603050405020304" pitchFamily="18" charset="0"/>
              </a:rPr>
              <a:t>  mesure de la dimension de la tête de l’enfant. </a:t>
            </a:r>
            <a:br>
              <a:rPr lang="fr-FR" sz="4400" dirty="0">
                <a:effectLst/>
                <a:latin typeface="Times New Roman" panose="02020603050405020304" pitchFamily="18" charset="0"/>
                <a:ea typeface="Times New Roman" panose="02020603050405020304" pitchFamily="18" charset="0"/>
              </a:rPr>
            </a:br>
            <a:r>
              <a:rPr lang="fr-FR" sz="4400" dirty="0">
                <a:effectLst/>
                <a:latin typeface="Times New Roman" panose="02020603050405020304" pitchFamily="18" charset="0"/>
                <a:ea typeface="Times New Roman" panose="02020603050405020304" pitchFamily="18" charset="0"/>
              </a:rPr>
              <a:t>Il permet d’apprécier le volume du cerveau jusqu’à 2 à 3 ans et de dépister une microcéphalie ou une hydrocéphalie</a:t>
            </a:r>
            <a:br>
              <a:rPr lang="fr-FR" sz="4400" dirty="0">
                <a:effectLst/>
                <a:latin typeface="Times New Roman" panose="02020603050405020304" pitchFamily="18" charset="0"/>
                <a:ea typeface="Times New Roman" panose="02020603050405020304" pitchFamily="18" charset="0"/>
              </a:rPr>
            </a:br>
            <a:r>
              <a:rPr lang="fr-FR" sz="4400" dirty="0">
                <a:solidFill>
                  <a:srgbClr val="000000"/>
                </a:solidFill>
                <a:effectLst/>
                <a:latin typeface="Times New Roman" panose="02020603050405020304" pitchFamily="18" charset="0"/>
                <a:ea typeface="Times New Roman" panose="02020603050405020304" pitchFamily="18" charset="0"/>
              </a:rPr>
              <a:t>Appliquer le mètre ruban autour du crâne, en passant par l’occiput et les deux bosses pariétales.</a:t>
            </a:r>
            <a:br>
              <a:rPr lang="fr-FR" sz="4400" dirty="0">
                <a:effectLst/>
                <a:latin typeface="Times New Roman" panose="02020603050405020304" pitchFamily="18" charset="0"/>
                <a:ea typeface="Times New Roman" panose="02020603050405020304" pitchFamily="18" charset="0"/>
              </a:rPr>
            </a:br>
            <a:r>
              <a:rPr lang="fr-FR" sz="4400" dirty="0">
                <a:solidFill>
                  <a:srgbClr val="000000"/>
                </a:solidFill>
                <a:effectLst/>
                <a:latin typeface="Times New Roman" panose="02020603050405020304" pitchFamily="18" charset="0"/>
                <a:ea typeface="Times New Roman" panose="02020603050405020304" pitchFamily="18" charset="0"/>
              </a:rPr>
              <a:t>Lire le résultat de la mesure </a:t>
            </a:r>
            <a:endParaRPr lang="fr-FR" sz="8000" dirty="0"/>
          </a:p>
        </p:txBody>
      </p:sp>
    </p:spTree>
    <p:extLst>
      <p:ext uri="{BB962C8B-B14F-4D97-AF65-F5344CB8AC3E}">
        <p14:creationId xmlns:p14="http://schemas.microsoft.com/office/powerpoint/2010/main" val="263237554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4D1BB21-030A-EBF1-6478-8E19ADDC3423}"/>
              </a:ext>
            </a:extLst>
          </p:cNvPr>
          <p:cNvSpPr>
            <a:spLocks noGrp="1"/>
          </p:cNvSpPr>
          <p:nvPr>
            <p:ph type="ctrTitle"/>
          </p:nvPr>
        </p:nvSpPr>
        <p:spPr>
          <a:xfrm>
            <a:off x="749507" y="309180"/>
            <a:ext cx="10448145" cy="1154244"/>
          </a:xfrm>
        </p:spPr>
        <p:txBody>
          <a:bodyPr>
            <a:noAutofit/>
          </a:bodyPr>
          <a:lstStyle/>
          <a:p>
            <a:r>
              <a:rPr lang="fr-FR" sz="8000" dirty="0">
                <a:solidFill>
                  <a:srgbClr val="FF0000"/>
                </a:solidFill>
              </a:rPr>
              <a:t>exemple</a:t>
            </a:r>
          </a:p>
        </p:txBody>
      </p:sp>
      <p:pic>
        <p:nvPicPr>
          <p:cNvPr id="4" name="Image 3">
            <a:extLst>
              <a:ext uri="{FF2B5EF4-FFF2-40B4-BE49-F238E27FC236}">
                <a16:creationId xmlns:a16="http://schemas.microsoft.com/office/drawing/2014/main" id="{C02F0134-9AD5-8A97-7CE0-B014451CA08B}"/>
              </a:ext>
            </a:extLst>
          </p:cNvPr>
          <p:cNvPicPr>
            <a:picLocks noChangeAspect="1"/>
          </p:cNvPicPr>
          <p:nvPr/>
        </p:nvPicPr>
        <p:blipFill rotWithShape="1">
          <a:blip r:embed="rId2" cstate="print">
            <a:extLst>
              <a:ext uri="{BEBA8EAE-BF5A-486C-A8C5-ECC9F3942E4B}">
                <a14:imgProps xmlns:a14="http://schemas.microsoft.com/office/drawing/2010/main">
                  <a14:imgLayer r:embed="rId3">
                    <a14:imgEffect>
                      <a14:brightnessContrast bright="-40000" contrast="20000"/>
                    </a14:imgEffect>
                  </a14:imgLayer>
                </a14:imgProps>
              </a:ext>
              <a:ext uri="{28A0092B-C50C-407E-A947-70E740481C1C}">
                <a14:useLocalDpi xmlns:a14="http://schemas.microsoft.com/office/drawing/2010/main" val="0"/>
              </a:ext>
            </a:extLst>
          </a:blip>
          <a:srcRect l="1" r="31152"/>
          <a:stretch/>
        </p:blipFill>
        <p:spPr bwMode="auto">
          <a:xfrm>
            <a:off x="-115351" y="1611203"/>
            <a:ext cx="5624399" cy="4453033"/>
          </a:xfrm>
          <a:prstGeom prst="rect">
            <a:avLst/>
          </a:prstGeom>
          <a:noFill/>
          <a:ln>
            <a:noFill/>
          </a:ln>
          <a:extLst>
            <a:ext uri="{53640926-AAD7-44D8-BBD7-CCE9431645EC}">
              <a14:shadowObscured xmlns:a14="http://schemas.microsoft.com/office/drawing/2010/main"/>
            </a:ext>
          </a:extLst>
        </p:spPr>
      </p:pic>
      <p:sp>
        <p:nvSpPr>
          <p:cNvPr id="5" name="Zone de texte 28678">
            <a:extLst>
              <a:ext uri="{FF2B5EF4-FFF2-40B4-BE49-F238E27FC236}">
                <a16:creationId xmlns:a16="http://schemas.microsoft.com/office/drawing/2014/main" id="{C51F36FF-A0A5-93E3-B5B1-EB7A9522656B}"/>
              </a:ext>
            </a:extLst>
          </p:cNvPr>
          <p:cNvSpPr txBox="1"/>
          <p:nvPr/>
        </p:nvSpPr>
        <p:spPr>
          <a:xfrm>
            <a:off x="5509048" y="2908568"/>
            <a:ext cx="6513064" cy="1858304"/>
          </a:xfrm>
          <a:prstGeom prst="rect">
            <a:avLst/>
          </a:prstGeom>
          <a:solidFill>
            <a:schemeClr val="lt1"/>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just"/>
            <a:r>
              <a:rPr lang="fr-FR" sz="2800" dirty="0">
                <a:effectLst/>
                <a:latin typeface="Times New Roman" panose="02020603050405020304" pitchFamily="18" charset="0"/>
                <a:ea typeface="Times New Roman" panose="02020603050405020304" pitchFamily="18" charset="0"/>
              </a:rPr>
              <a:t>Figure 9 : Mesure du périmètre crânien. </a:t>
            </a:r>
            <a:endParaRPr lang="fr-FR" sz="4000" dirty="0">
              <a:effectLst/>
              <a:latin typeface="Times New Roman" panose="02020603050405020304" pitchFamily="18" charset="0"/>
              <a:ea typeface="Times New Roman" panose="02020603050405020304" pitchFamily="18" charset="0"/>
            </a:endParaRPr>
          </a:p>
          <a:p>
            <a:pPr algn="just"/>
            <a:r>
              <a:rPr lang="fr-FR" sz="2800" i="1" dirty="0">
                <a:effectLst/>
                <a:latin typeface="Times New Roman" panose="02020603050405020304" pitchFamily="18" charset="0"/>
                <a:ea typeface="Times New Roman" panose="02020603050405020304" pitchFamily="18" charset="0"/>
              </a:rPr>
              <a:t>Source : photothèque du service de pédiatrie du CHU de Bouaké</a:t>
            </a:r>
            <a:r>
              <a:rPr lang="fr-FR" sz="1400" i="1" dirty="0">
                <a:effectLst/>
                <a:latin typeface="Times New Roman" panose="02020603050405020304" pitchFamily="18" charset="0"/>
                <a:ea typeface="Times New Roman" panose="02020603050405020304" pitchFamily="18" charset="0"/>
              </a:rPr>
              <a:t>.</a:t>
            </a:r>
            <a:endParaRPr lang="fr-FR" sz="20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9037489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7E30FD7-2A79-46D0-AC68-C5DFD745E11B}"/>
              </a:ext>
            </a:extLst>
          </p:cNvPr>
          <p:cNvSpPr>
            <a:spLocks noGrp="1"/>
          </p:cNvSpPr>
          <p:nvPr>
            <p:ph type="title"/>
          </p:nvPr>
        </p:nvSpPr>
        <p:spPr>
          <a:xfrm>
            <a:off x="235527" y="2133600"/>
            <a:ext cx="11956472" cy="2563091"/>
          </a:xfrm>
          <a:solidFill>
            <a:schemeClr val="accent6">
              <a:lumMod val="20000"/>
              <a:lumOff val="80000"/>
            </a:schemeClr>
          </a:solidFill>
        </p:spPr>
        <p:txBody>
          <a:bodyPr>
            <a:noAutofit/>
          </a:bodyPr>
          <a:lstStyle/>
          <a:p>
            <a:pPr algn="ctr"/>
            <a:r>
              <a:rPr lang="fr-FR" sz="8800" b="1" dirty="0">
                <a:effectLst/>
                <a:latin typeface="Times New Roman" panose="02020603050405020304" pitchFamily="18" charset="0"/>
                <a:ea typeface="Times New Roman" panose="02020603050405020304" pitchFamily="18" charset="0"/>
              </a:rPr>
              <a:t>CARNET DE SANTE MERE-ENFANT</a:t>
            </a:r>
            <a:r>
              <a:rPr lang="fr-FR" sz="8800" b="1" dirty="0"/>
              <a:t> </a:t>
            </a:r>
          </a:p>
        </p:txBody>
      </p:sp>
    </p:spTree>
    <p:extLst>
      <p:ext uri="{BB962C8B-B14F-4D97-AF65-F5344CB8AC3E}">
        <p14:creationId xmlns:p14="http://schemas.microsoft.com/office/powerpoint/2010/main" val="398247763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B5AE8A8-B350-8F0E-374D-333898FEA98C}"/>
              </a:ext>
            </a:extLst>
          </p:cNvPr>
          <p:cNvSpPr>
            <a:spLocks noGrp="1"/>
          </p:cNvSpPr>
          <p:nvPr>
            <p:ph type="ctrTitle"/>
          </p:nvPr>
        </p:nvSpPr>
        <p:spPr>
          <a:xfrm>
            <a:off x="584617" y="1"/>
            <a:ext cx="11062740" cy="6250898"/>
          </a:xfrm>
        </p:spPr>
        <p:txBody>
          <a:bodyPr>
            <a:noAutofit/>
          </a:bodyPr>
          <a:lstStyle/>
          <a:p>
            <a:pPr marL="342900" lvl="0" indent="-342900" algn="l">
              <a:lnSpc>
                <a:spcPct val="115000"/>
              </a:lnSpc>
            </a:pPr>
            <a:r>
              <a:rPr lang="fr-FR" sz="3600" b="1" dirty="0">
                <a:solidFill>
                  <a:srgbClr val="FF0000"/>
                </a:solidFill>
                <a:effectLst/>
                <a:latin typeface="Times New Roman" panose="02020603050405020304" pitchFamily="18" charset="0"/>
                <a:ea typeface="Times New Roman" panose="02020603050405020304" pitchFamily="18" charset="0"/>
              </a:rPr>
              <a:t>       Mesure du périmètre brachial =</a:t>
            </a:r>
            <a:br>
              <a:rPr lang="fr-FR" sz="3600" dirty="0">
                <a:effectLst/>
                <a:latin typeface="Times New Roman" panose="02020603050405020304" pitchFamily="18" charset="0"/>
                <a:ea typeface="Times New Roman" panose="02020603050405020304" pitchFamily="18" charset="0"/>
              </a:rPr>
            </a:br>
            <a:r>
              <a:rPr lang="fr-FR" sz="3600" b="1" dirty="0">
                <a:solidFill>
                  <a:srgbClr val="000000"/>
                </a:solidFill>
                <a:effectLst/>
                <a:latin typeface="Times New Roman" panose="02020603050405020304" pitchFamily="18" charset="0"/>
                <a:ea typeface="Times New Roman" panose="02020603050405020304" pitchFamily="18" charset="0"/>
              </a:rPr>
              <a:t> </a:t>
            </a:r>
            <a:r>
              <a:rPr lang="fr-FR" sz="3600" dirty="0">
                <a:effectLst/>
                <a:latin typeface="Times New Roman" panose="02020603050405020304" pitchFamily="18" charset="0"/>
                <a:ea typeface="Times New Roman" panose="02020603050405020304" pitchFamily="18" charset="0"/>
              </a:rPr>
              <a:t> mesure du tour de l’avant-bras. </a:t>
            </a:r>
            <a:br>
              <a:rPr lang="fr-FR" sz="3600" dirty="0">
                <a:effectLst/>
                <a:latin typeface="Times New Roman" panose="02020603050405020304" pitchFamily="18" charset="0"/>
                <a:ea typeface="Times New Roman" panose="02020603050405020304" pitchFamily="18" charset="0"/>
              </a:rPr>
            </a:br>
            <a:r>
              <a:rPr lang="fr-FR" sz="3600" dirty="0">
                <a:effectLst/>
                <a:latin typeface="Times New Roman" panose="02020603050405020304" pitchFamily="18" charset="0"/>
                <a:ea typeface="Times New Roman" panose="02020603050405020304" pitchFamily="18" charset="0"/>
              </a:rPr>
              <a:t>Il permet d’apprécier l’état nutritionnel du nourrisson entre 1 et 2 ans, Il est de </a:t>
            </a:r>
            <a:r>
              <a:rPr lang="fr-FR" sz="3600" b="1" dirty="0">
                <a:effectLst/>
                <a:latin typeface="Times New Roman" panose="02020603050405020304" pitchFamily="18" charset="0"/>
                <a:ea typeface="Times New Roman" panose="02020603050405020304" pitchFamily="18" charset="0"/>
              </a:rPr>
              <a:t>14 à 16 cm </a:t>
            </a:r>
            <a:r>
              <a:rPr lang="fr-FR" sz="3600" dirty="0">
                <a:effectLst/>
                <a:latin typeface="Times New Roman" panose="02020603050405020304" pitchFamily="18" charset="0"/>
                <a:ea typeface="Times New Roman" panose="02020603050405020304" pitchFamily="18" charset="0"/>
              </a:rPr>
              <a:t>;</a:t>
            </a:r>
            <a:br>
              <a:rPr lang="fr-FR" sz="3600" dirty="0">
                <a:effectLst/>
                <a:latin typeface="Times New Roman" panose="02020603050405020304" pitchFamily="18" charset="0"/>
                <a:ea typeface="Times New Roman" panose="02020603050405020304" pitchFamily="18" charset="0"/>
              </a:rPr>
            </a:br>
            <a:r>
              <a:rPr lang="fr-FR" sz="3600" dirty="0">
                <a:effectLst/>
                <a:latin typeface="Times New Roman" panose="02020603050405020304" pitchFamily="18" charset="0"/>
                <a:ea typeface="Times New Roman" panose="02020603050405020304" pitchFamily="18" charset="0"/>
              </a:rPr>
              <a:t> Tout enfant de plus de 1 an dont le </a:t>
            </a:r>
            <a:r>
              <a:rPr lang="fr-FR" sz="3600" dirty="0">
                <a:solidFill>
                  <a:srgbClr val="FF0000"/>
                </a:solidFill>
                <a:effectLst/>
                <a:latin typeface="Times New Roman" panose="02020603050405020304" pitchFamily="18" charset="0"/>
                <a:ea typeface="Times New Roman" panose="02020603050405020304" pitchFamily="18" charset="0"/>
              </a:rPr>
              <a:t>PB est inférieur à 12 cm, est considéré comme malnutri.</a:t>
            </a:r>
            <a:br>
              <a:rPr lang="fr-FR" sz="3600" dirty="0">
                <a:solidFill>
                  <a:srgbClr val="FF0000"/>
                </a:solidFill>
                <a:effectLst/>
                <a:latin typeface="Times New Roman" panose="02020603050405020304" pitchFamily="18" charset="0"/>
                <a:ea typeface="Times New Roman" panose="02020603050405020304" pitchFamily="18" charset="0"/>
              </a:rPr>
            </a:br>
            <a:r>
              <a:rPr lang="fr-FR" sz="3600" dirty="0">
                <a:solidFill>
                  <a:srgbClr val="000000"/>
                </a:solidFill>
                <a:effectLst/>
                <a:latin typeface="Times New Roman" panose="02020603050405020304" pitchFamily="18" charset="0"/>
                <a:ea typeface="Times New Roman" panose="02020603050405020304" pitchFamily="18" charset="0"/>
              </a:rPr>
              <a:t>Faire le tour du bras à mi-distance entre le coude et l’épaule avec le mètre ruban </a:t>
            </a:r>
            <a:r>
              <a:rPr lang="fr-FR" sz="3600" dirty="0">
                <a:effectLst/>
                <a:latin typeface="Times New Roman" panose="02020603050405020304" pitchFamily="18" charset="0"/>
                <a:ea typeface="Times New Roman" panose="02020603050405020304" pitchFamily="18" charset="0"/>
              </a:rPr>
              <a:t>ou la bandelette de Shakir </a:t>
            </a:r>
            <a:r>
              <a:rPr lang="fr-FR" sz="3600" dirty="0">
                <a:solidFill>
                  <a:srgbClr val="000000"/>
                </a:solidFill>
                <a:effectLst/>
                <a:latin typeface="Times New Roman" panose="02020603050405020304" pitchFamily="18" charset="0"/>
                <a:ea typeface="Times New Roman" panose="02020603050405020304" pitchFamily="18" charset="0"/>
              </a:rPr>
              <a:t>sans serrer </a:t>
            </a:r>
            <a:br>
              <a:rPr lang="fr-FR" sz="3600" dirty="0">
                <a:effectLst/>
                <a:latin typeface="Times New Roman" panose="02020603050405020304" pitchFamily="18" charset="0"/>
                <a:ea typeface="Times New Roman" panose="02020603050405020304" pitchFamily="18" charset="0"/>
              </a:rPr>
            </a:br>
            <a:r>
              <a:rPr lang="fr-FR" sz="3600" dirty="0">
                <a:solidFill>
                  <a:srgbClr val="000000"/>
                </a:solidFill>
                <a:effectLst/>
                <a:latin typeface="Times New Roman" panose="02020603050405020304" pitchFamily="18" charset="0"/>
                <a:ea typeface="Times New Roman" panose="02020603050405020304" pitchFamily="18" charset="0"/>
              </a:rPr>
              <a:t>Lire le résultat de la mesure </a:t>
            </a:r>
            <a:endParaRPr lang="fr-FR" sz="3600" dirty="0"/>
          </a:p>
        </p:txBody>
      </p:sp>
    </p:spTree>
    <p:extLst>
      <p:ext uri="{BB962C8B-B14F-4D97-AF65-F5344CB8AC3E}">
        <p14:creationId xmlns:p14="http://schemas.microsoft.com/office/powerpoint/2010/main" val="52976888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A4003CD-9DB7-8A25-16B6-E3F879979D20}"/>
              </a:ext>
            </a:extLst>
          </p:cNvPr>
          <p:cNvSpPr>
            <a:spLocks noGrp="1"/>
          </p:cNvSpPr>
          <p:nvPr>
            <p:ph type="ctrTitle"/>
          </p:nvPr>
        </p:nvSpPr>
        <p:spPr>
          <a:xfrm>
            <a:off x="1289153" y="0"/>
            <a:ext cx="8884170" cy="1015584"/>
          </a:xfrm>
        </p:spPr>
        <p:txBody>
          <a:bodyPr>
            <a:noAutofit/>
          </a:bodyPr>
          <a:lstStyle/>
          <a:p>
            <a:r>
              <a:rPr lang="fr-FR" sz="7200" b="1" dirty="0">
                <a:solidFill>
                  <a:srgbClr val="FF0000"/>
                </a:solidFill>
              </a:rPr>
              <a:t>exemple</a:t>
            </a:r>
          </a:p>
        </p:txBody>
      </p:sp>
      <p:pic>
        <p:nvPicPr>
          <p:cNvPr id="4" name="Picture 8">
            <a:extLst>
              <a:ext uri="{FF2B5EF4-FFF2-40B4-BE49-F238E27FC236}">
                <a16:creationId xmlns:a16="http://schemas.microsoft.com/office/drawing/2014/main" id="{7B71F633-B15D-B54D-1329-164AB804327D}"/>
              </a:ext>
            </a:extLst>
          </p:cNvPr>
          <p:cNvPicPr>
            <a:picLocks noChangeAspect="1"/>
          </p:cNvPicPr>
          <p:nvPr/>
        </p:nvPicPr>
        <p:blipFill>
          <a:blip r:embed="rId2">
            <a:clrChange>
              <a:clrFrom>
                <a:srgbClr val="FFFFFF"/>
              </a:clrFrom>
              <a:clrTo>
                <a:srgbClr val="FFFFFF">
                  <a:alpha val="0"/>
                </a:srgbClr>
              </a:clrTo>
            </a:clrChange>
          </a:blip>
          <a:srcRect/>
          <a:stretch>
            <a:fillRect/>
          </a:stretch>
        </p:blipFill>
        <p:spPr bwMode="auto">
          <a:xfrm>
            <a:off x="1289153" y="2156192"/>
            <a:ext cx="7672602" cy="2031633"/>
          </a:xfrm>
          <a:prstGeom prst="rect">
            <a:avLst/>
          </a:prstGeom>
          <a:noFill/>
        </p:spPr>
      </p:pic>
      <p:pic>
        <p:nvPicPr>
          <p:cNvPr id="5" name="Picture 9">
            <a:extLst>
              <a:ext uri="{FF2B5EF4-FFF2-40B4-BE49-F238E27FC236}">
                <a16:creationId xmlns:a16="http://schemas.microsoft.com/office/drawing/2014/main" id="{72C9A2C3-2E6E-3658-543D-F0E6F902E734}"/>
              </a:ext>
            </a:extLst>
          </p:cNvPr>
          <p:cNvPicPr>
            <a:picLocks noChangeAspect="1"/>
          </p:cNvPicPr>
          <p:nvPr/>
        </p:nvPicPr>
        <p:blipFill>
          <a:blip r:embed="rId3"/>
          <a:srcRect/>
          <a:stretch>
            <a:fillRect/>
          </a:stretch>
        </p:blipFill>
        <p:spPr bwMode="auto">
          <a:xfrm>
            <a:off x="1289153" y="4187825"/>
            <a:ext cx="7672602" cy="1425543"/>
          </a:xfrm>
          <a:prstGeom prst="rect">
            <a:avLst/>
          </a:prstGeom>
          <a:noFill/>
        </p:spPr>
      </p:pic>
    </p:spTree>
    <p:extLst>
      <p:ext uri="{BB962C8B-B14F-4D97-AF65-F5344CB8AC3E}">
        <p14:creationId xmlns:p14="http://schemas.microsoft.com/office/powerpoint/2010/main" val="253631869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a:extLst>
              <a:ext uri="{FF2B5EF4-FFF2-40B4-BE49-F238E27FC236}">
                <a16:creationId xmlns:a16="http://schemas.microsoft.com/office/drawing/2014/main" id="{87354253-AF5A-22C9-8C6D-83118384DBA9}"/>
              </a:ext>
            </a:extLst>
          </p:cNvPr>
          <p:cNvSpPr>
            <a:spLocks noGrp="1"/>
          </p:cNvSpPr>
          <p:nvPr>
            <p:ph type="subTitle" idx="1"/>
          </p:nvPr>
        </p:nvSpPr>
        <p:spPr>
          <a:xfrm>
            <a:off x="704538" y="0"/>
            <a:ext cx="11347554" cy="6445770"/>
          </a:xfrm>
        </p:spPr>
        <p:txBody>
          <a:bodyPr>
            <a:normAutofit fontScale="25000" lnSpcReduction="20000"/>
          </a:bodyPr>
          <a:lstStyle/>
          <a:p>
            <a:pPr algn="just">
              <a:lnSpc>
                <a:spcPct val="115000"/>
              </a:lnSpc>
            </a:pPr>
            <a:endParaRPr lang="fr-FR" sz="4400" b="1" dirty="0">
              <a:effectLst/>
              <a:latin typeface="Times New Roman" panose="02020603050405020304" pitchFamily="18" charset="0"/>
              <a:ea typeface="Times New Roman" panose="02020603050405020304" pitchFamily="18" charset="0"/>
            </a:endParaRPr>
          </a:p>
          <a:p>
            <a:pPr algn="just">
              <a:lnSpc>
                <a:spcPct val="115000"/>
              </a:lnSpc>
            </a:pPr>
            <a:r>
              <a:rPr lang="fr-FR" sz="17600" b="1" dirty="0">
                <a:solidFill>
                  <a:srgbClr val="FF0000"/>
                </a:solidFill>
                <a:effectLst/>
                <a:latin typeface="Times New Roman" panose="02020603050405020304" pitchFamily="18" charset="0"/>
                <a:ea typeface="Times New Roman" panose="02020603050405020304" pitchFamily="18" charset="0"/>
              </a:rPr>
              <a:t>     </a:t>
            </a:r>
            <a:r>
              <a:rPr lang="fr-FR" sz="19200" b="1" dirty="0">
                <a:solidFill>
                  <a:srgbClr val="FF0000"/>
                </a:solidFill>
                <a:effectLst/>
                <a:latin typeface="Times New Roman" panose="02020603050405020304" pitchFamily="18" charset="0"/>
                <a:ea typeface="Times New Roman" panose="02020603050405020304" pitchFamily="18" charset="0"/>
              </a:rPr>
              <a:t>Après le soin </a:t>
            </a:r>
            <a:endParaRPr lang="fr-FR" sz="17600" b="1" dirty="0">
              <a:solidFill>
                <a:srgbClr val="FF0000"/>
              </a:solidFill>
              <a:effectLst/>
              <a:latin typeface="Times New Roman" panose="02020603050405020304" pitchFamily="18" charset="0"/>
              <a:ea typeface="Times New Roman" panose="02020603050405020304" pitchFamily="18" charset="0"/>
            </a:endParaRPr>
          </a:p>
          <a:p>
            <a:pPr marL="342900" lvl="0" indent="-342900" algn="just">
              <a:lnSpc>
                <a:spcPct val="115000"/>
              </a:lnSpc>
              <a:buFont typeface="Stencil" panose="040409050D0802020404" pitchFamily="82" charset="0"/>
              <a:buChar char="-"/>
            </a:pPr>
            <a:r>
              <a:rPr lang="fr-FR" sz="12800" dirty="0">
                <a:solidFill>
                  <a:srgbClr val="000000"/>
                </a:solidFill>
                <a:effectLst/>
                <a:latin typeface="Times New Roman" panose="02020603050405020304" pitchFamily="18" charset="0"/>
                <a:ea typeface="Times New Roman" panose="02020603050405020304" pitchFamily="18" charset="0"/>
              </a:rPr>
              <a:t>Notifier dans le registre et le carnet de santé mère-enfant les différentes mensurations avec la date et l’heure </a:t>
            </a:r>
            <a:endParaRPr lang="fr-FR" sz="12800" dirty="0">
              <a:effectLst/>
              <a:latin typeface="Times New Roman" panose="02020603050405020304" pitchFamily="18" charset="0"/>
              <a:ea typeface="Times New Roman" panose="02020603050405020304" pitchFamily="18" charset="0"/>
            </a:endParaRPr>
          </a:p>
          <a:p>
            <a:pPr marL="342900" lvl="0" indent="-342900" algn="just">
              <a:lnSpc>
                <a:spcPct val="115000"/>
              </a:lnSpc>
              <a:buFont typeface="Stencil" panose="040409050D0802020404" pitchFamily="82" charset="0"/>
              <a:buChar char="-"/>
            </a:pPr>
            <a:r>
              <a:rPr lang="fr-FR" sz="12800" dirty="0">
                <a:solidFill>
                  <a:srgbClr val="000000"/>
                </a:solidFill>
                <a:effectLst/>
                <a:latin typeface="Times New Roman" panose="02020603050405020304" pitchFamily="18" charset="0"/>
                <a:ea typeface="Times New Roman" panose="02020603050405020304" pitchFamily="18" charset="0"/>
              </a:rPr>
              <a:t>Notifier l’identité du soignant et apposé la signature</a:t>
            </a:r>
            <a:endParaRPr lang="fr-FR" sz="12800" dirty="0">
              <a:effectLst/>
              <a:latin typeface="Times New Roman" panose="02020603050405020304" pitchFamily="18" charset="0"/>
              <a:ea typeface="Times New Roman" panose="02020603050405020304" pitchFamily="18" charset="0"/>
            </a:endParaRPr>
          </a:p>
          <a:p>
            <a:pPr marL="342900" lvl="0" indent="-342900" algn="just">
              <a:lnSpc>
                <a:spcPct val="115000"/>
              </a:lnSpc>
              <a:buFont typeface="Stencil" panose="040409050D0802020404" pitchFamily="82" charset="0"/>
              <a:buChar char="-"/>
            </a:pPr>
            <a:r>
              <a:rPr lang="fr-FR" sz="12800" dirty="0">
                <a:solidFill>
                  <a:srgbClr val="000000"/>
                </a:solidFill>
                <a:effectLst/>
                <a:latin typeface="Times New Roman" panose="02020603050405020304" pitchFamily="18" charset="0"/>
                <a:ea typeface="Times New Roman" panose="02020603050405020304" pitchFamily="18" charset="0"/>
              </a:rPr>
              <a:t>Tracer les courbes de croissance (poids, taille) dans le carnet mère- enfant</a:t>
            </a:r>
            <a:endParaRPr lang="fr-FR" sz="12800" dirty="0">
              <a:effectLst/>
              <a:latin typeface="Times New Roman" panose="02020603050405020304" pitchFamily="18" charset="0"/>
              <a:ea typeface="Times New Roman" panose="02020603050405020304" pitchFamily="18" charset="0"/>
            </a:endParaRPr>
          </a:p>
          <a:p>
            <a:pPr marL="342900" lvl="0" indent="-342900" algn="just">
              <a:lnSpc>
                <a:spcPct val="115000"/>
              </a:lnSpc>
              <a:buFont typeface="Stencil" panose="040409050D0802020404" pitchFamily="82" charset="0"/>
              <a:buChar char="-"/>
            </a:pPr>
            <a:r>
              <a:rPr lang="fr-FR" sz="12800" dirty="0">
                <a:solidFill>
                  <a:srgbClr val="000000"/>
                </a:solidFill>
                <a:effectLst/>
                <a:latin typeface="Times New Roman" panose="02020603050405020304" pitchFamily="18" charset="0"/>
                <a:ea typeface="Times New Roman" panose="02020603050405020304" pitchFamily="18" charset="0"/>
              </a:rPr>
              <a:t>Comparer la croissance de l’enfant par rapport aux normes de croissance l’OMS du carnet de santé mère-enfant</a:t>
            </a:r>
            <a:endParaRPr lang="fr-FR" sz="12800" dirty="0">
              <a:effectLst/>
              <a:latin typeface="Times New Roman" panose="02020603050405020304" pitchFamily="18" charset="0"/>
              <a:ea typeface="Times New Roman" panose="02020603050405020304" pitchFamily="18" charset="0"/>
            </a:endParaRPr>
          </a:p>
          <a:p>
            <a:pPr marL="342900" lvl="0" indent="-342900" algn="just">
              <a:lnSpc>
                <a:spcPct val="115000"/>
              </a:lnSpc>
              <a:buFont typeface="Stencil" panose="040409050D0802020404" pitchFamily="82" charset="0"/>
              <a:buChar char="-"/>
            </a:pPr>
            <a:r>
              <a:rPr lang="fr-FR" sz="12800" dirty="0">
                <a:solidFill>
                  <a:srgbClr val="000000"/>
                </a:solidFill>
                <a:effectLst/>
                <a:latin typeface="Times New Roman" panose="02020603050405020304" pitchFamily="18" charset="0"/>
                <a:ea typeface="Times New Roman" panose="02020603050405020304" pitchFamily="18" charset="0"/>
              </a:rPr>
              <a:t>Indiquer à la mère si la croissance de son enfant est bonne ou non et lui donner les conseils appropriés.</a:t>
            </a:r>
            <a:endParaRPr lang="fr-FR" sz="12800" dirty="0">
              <a:effectLst/>
              <a:latin typeface="Times New Roman" panose="02020603050405020304" pitchFamily="18" charset="0"/>
              <a:ea typeface="Times New Roman" panose="02020603050405020304" pitchFamily="18" charset="0"/>
            </a:endParaRPr>
          </a:p>
          <a:p>
            <a:pPr marL="342900" lvl="0" indent="-342900" algn="just">
              <a:lnSpc>
                <a:spcPct val="115000"/>
              </a:lnSpc>
              <a:buFont typeface="Stencil" panose="040409050D0802020404" pitchFamily="82" charset="0"/>
              <a:buChar char="-"/>
            </a:pPr>
            <a:r>
              <a:rPr lang="fr-FR" sz="12800" dirty="0">
                <a:solidFill>
                  <a:srgbClr val="000000"/>
                </a:solidFill>
                <a:effectLst/>
                <a:latin typeface="Times New Roman" panose="02020603050405020304" pitchFamily="18" charset="0"/>
                <a:ea typeface="Times New Roman" panose="02020603050405020304" pitchFamily="18" charset="0"/>
              </a:rPr>
              <a:t>Laver, nettoyer, essuyer et ranger le matériel.</a:t>
            </a:r>
            <a:endParaRPr lang="fr-FR" sz="12800" dirty="0">
              <a:effectLst/>
              <a:latin typeface="Times New Roman" panose="02020603050405020304" pitchFamily="18" charset="0"/>
              <a:ea typeface="Times New Roman" panose="02020603050405020304" pitchFamily="18" charset="0"/>
            </a:endParaRPr>
          </a:p>
          <a:p>
            <a:endParaRPr lang="fr-FR" dirty="0"/>
          </a:p>
        </p:txBody>
      </p:sp>
    </p:spTree>
    <p:extLst>
      <p:ext uri="{BB962C8B-B14F-4D97-AF65-F5344CB8AC3E}">
        <p14:creationId xmlns:p14="http://schemas.microsoft.com/office/powerpoint/2010/main" val="32386491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7961E8E-A465-6BF5-0FE5-E01968B18CCE}"/>
              </a:ext>
            </a:extLst>
          </p:cNvPr>
          <p:cNvSpPr>
            <a:spLocks noGrp="1"/>
          </p:cNvSpPr>
          <p:nvPr>
            <p:ph type="ctrTitle"/>
          </p:nvPr>
        </p:nvSpPr>
        <p:spPr>
          <a:xfrm>
            <a:off x="999344" y="194872"/>
            <a:ext cx="10193311" cy="1405328"/>
          </a:xfrm>
        </p:spPr>
        <p:txBody>
          <a:bodyPr>
            <a:noAutofit/>
          </a:bodyPr>
          <a:lstStyle/>
          <a:p>
            <a:pPr algn="l">
              <a:lnSpc>
                <a:spcPct val="115000"/>
              </a:lnSpc>
            </a:pPr>
            <a:r>
              <a:rPr lang="fr-FR" sz="4000" b="1" dirty="0">
                <a:latin typeface="Times New Roman" panose="02020603050405020304" pitchFamily="18" charset="0"/>
                <a:ea typeface="Times New Roman" panose="02020603050405020304" pitchFamily="18" charset="0"/>
              </a:rPr>
              <a:t>                     </a:t>
            </a:r>
            <a:r>
              <a:rPr lang="fr-FR" sz="4400" b="1" dirty="0">
                <a:solidFill>
                  <a:srgbClr val="FF0000"/>
                </a:solidFill>
                <a:effectLst/>
                <a:latin typeface="Times New Roman" panose="02020603050405020304" pitchFamily="18" charset="0"/>
                <a:ea typeface="Times New Roman" panose="02020603050405020304" pitchFamily="18" charset="0"/>
              </a:rPr>
              <a:t>Résultats</a:t>
            </a:r>
            <a:br>
              <a:rPr lang="fr-FR" sz="4400" b="1" dirty="0">
                <a:solidFill>
                  <a:srgbClr val="FF0000"/>
                </a:solidFill>
                <a:effectLst/>
                <a:latin typeface="Times New Roman" panose="02020603050405020304" pitchFamily="18" charset="0"/>
                <a:ea typeface="Times New Roman" panose="02020603050405020304" pitchFamily="18" charset="0"/>
              </a:rPr>
            </a:br>
            <a:r>
              <a:rPr lang="fr-FR" sz="4400" b="1" dirty="0">
                <a:solidFill>
                  <a:srgbClr val="FF0000"/>
                </a:solidFill>
                <a:effectLst/>
                <a:latin typeface="Times New Roman" panose="02020603050405020304" pitchFamily="18" charset="0"/>
                <a:ea typeface="Times New Roman" panose="02020603050405020304" pitchFamily="18" charset="0"/>
              </a:rPr>
              <a:t>Rythme de surveillance de la croissance</a:t>
            </a:r>
            <a:endParaRPr lang="fr-FR" sz="4000" dirty="0">
              <a:solidFill>
                <a:srgbClr val="FF0000"/>
              </a:solidFill>
            </a:endParaRPr>
          </a:p>
        </p:txBody>
      </p:sp>
      <p:sp>
        <p:nvSpPr>
          <p:cNvPr id="3" name="Sous-titre 2">
            <a:extLst>
              <a:ext uri="{FF2B5EF4-FFF2-40B4-BE49-F238E27FC236}">
                <a16:creationId xmlns:a16="http://schemas.microsoft.com/office/drawing/2014/main" id="{B1057118-BC1B-FA3C-1B4D-E6B616852DC9}"/>
              </a:ext>
            </a:extLst>
          </p:cNvPr>
          <p:cNvSpPr>
            <a:spLocks noGrp="1"/>
          </p:cNvSpPr>
          <p:nvPr>
            <p:ph type="subTitle" idx="1"/>
          </p:nvPr>
        </p:nvSpPr>
        <p:spPr>
          <a:xfrm>
            <a:off x="474689" y="1858780"/>
            <a:ext cx="11472472" cy="4137286"/>
          </a:xfrm>
        </p:spPr>
        <p:txBody>
          <a:bodyPr>
            <a:normAutofit fontScale="32500" lnSpcReduction="20000"/>
          </a:bodyPr>
          <a:lstStyle/>
          <a:p>
            <a:pPr algn="l">
              <a:lnSpc>
                <a:spcPct val="170000"/>
              </a:lnSpc>
            </a:pPr>
            <a:r>
              <a:rPr lang="fr-FR" sz="11100" dirty="0">
                <a:effectLst/>
                <a:latin typeface="Times New Roman" panose="02020603050405020304" pitchFamily="18" charset="0"/>
                <a:ea typeface="Times New Roman" panose="02020603050405020304" pitchFamily="18" charset="0"/>
              </a:rPr>
              <a:t>Nouveau-né : 1 consultation / semaines</a:t>
            </a:r>
            <a:br>
              <a:rPr lang="fr-FR" sz="11100" dirty="0">
                <a:effectLst/>
                <a:latin typeface="Times New Roman" panose="02020603050405020304" pitchFamily="18" charset="0"/>
                <a:ea typeface="Times New Roman" panose="02020603050405020304" pitchFamily="18" charset="0"/>
              </a:rPr>
            </a:br>
            <a:r>
              <a:rPr lang="fr-FR" sz="11100" dirty="0">
                <a:effectLst/>
                <a:latin typeface="Times New Roman" panose="02020603050405020304" pitchFamily="18" charset="0"/>
                <a:ea typeface="Times New Roman" panose="02020603050405020304" pitchFamily="18" charset="0"/>
              </a:rPr>
              <a:t>Nourrisson (1 mois-23 mois) : 1 consultation /mois</a:t>
            </a:r>
            <a:br>
              <a:rPr lang="fr-FR" sz="11100" dirty="0">
                <a:effectLst/>
                <a:latin typeface="Times New Roman" panose="02020603050405020304" pitchFamily="18" charset="0"/>
                <a:ea typeface="Times New Roman" panose="02020603050405020304" pitchFamily="18" charset="0"/>
              </a:rPr>
            </a:br>
            <a:r>
              <a:rPr lang="fr-FR" sz="11100" dirty="0">
                <a:effectLst/>
                <a:latin typeface="Times New Roman" panose="02020603050405020304" pitchFamily="18" charset="0"/>
                <a:ea typeface="Times New Roman" panose="02020603050405020304" pitchFamily="18" charset="0"/>
              </a:rPr>
              <a:t>Enfant d’âge scolaire (2- 5ans) : 1 consultation /3 mois</a:t>
            </a:r>
            <a:br>
              <a:rPr lang="fr-FR" sz="11100" dirty="0">
                <a:effectLst/>
                <a:latin typeface="Times New Roman" panose="02020603050405020304" pitchFamily="18" charset="0"/>
                <a:ea typeface="Times New Roman" panose="02020603050405020304" pitchFamily="18" charset="0"/>
              </a:rPr>
            </a:br>
            <a:r>
              <a:rPr lang="fr-FR" sz="11100" dirty="0">
                <a:effectLst/>
                <a:latin typeface="Times New Roman" panose="02020603050405020304" pitchFamily="18" charset="0"/>
                <a:ea typeface="Times New Roman" panose="02020603050405020304" pitchFamily="18" charset="0"/>
              </a:rPr>
              <a:t>Enfant (6-12 ans) : 1 consultation /6 mois</a:t>
            </a:r>
            <a:br>
              <a:rPr lang="fr-FR" sz="11100" dirty="0">
                <a:effectLst/>
                <a:latin typeface="Times New Roman" panose="02020603050405020304" pitchFamily="18" charset="0"/>
                <a:ea typeface="Times New Roman" panose="02020603050405020304" pitchFamily="18" charset="0"/>
              </a:rPr>
            </a:br>
            <a:r>
              <a:rPr lang="fr-FR" sz="2400" b="1" dirty="0">
                <a:effectLst/>
                <a:latin typeface="Times New Roman" panose="02020603050405020304" pitchFamily="18" charset="0"/>
                <a:ea typeface="Times New Roman" panose="02020603050405020304" pitchFamily="18" charset="0"/>
              </a:rPr>
              <a:t> </a:t>
            </a:r>
            <a:br>
              <a:rPr lang="fr-FR" sz="2400" dirty="0">
                <a:effectLst/>
                <a:latin typeface="Times New Roman" panose="02020603050405020304" pitchFamily="18" charset="0"/>
                <a:ea typeface="Times New Roman" panose="02020603050405020304" pitchFamily="18" charset="0"/>
              </a:rPr>
            </a:br>
            <a:endParaRPr lang="fr-FR" dirty="0"/>
          </a:p>
        </p:txBody>
      </p:sp>
    </p:spTree>
    <p:extLst>
      <p:ext uri="{BB962C8B-B14F-4D97-AF65-F5344CB8AC3E}">
        <p14:creationId xmlns:p14="http://schemas.microsoft.com/office/powerpoint/2010/main" val="411817517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18DD853-7C07-50CA-7787-B5828378A468}"/>
              </a:ext>
            </a:extLst>
          </p:cNvPr>
          <p:cNvSpPr>
            <a:spLocks noGrp="1"/>
          </p:cNvSpPr>
          <p:nvPr>
            <p:ph type="ctrTitle"/>
          </p:nvPr>
        </p:nvSpPr>
        <p:spPr>
          <a:xfrm>
            <a:off x="914400" y="0"/>
            <a:ext cx="10363200" cy="805721"/>
          </a:xfrm>
        </p:spPr>
        <p:txBody>
          <a:bodyPr>
            <a:noAutofit/>
          </a:bodyPr>
          <a:lstStyle/>
          <a:p>
            <a:r>
              <a:rPr lang="fr-FR" sz="4000" b="1" dirty="0">
                <a:solidFill>
                  <a:srgbClr val="FF0000"/>
                </a:solidFill>
                <a:effectLst/>
                <a:latin typeface="Times New Roman" panose="02020603050405020304" pitchFamily="18" charset="0"/>
                <a:ea typeface="Times New Roman" panose="02020603050405020304" pitchFamily="18" charset="0"/>
              </a:rPr>
              <a:t>Repères normaux de la croissance somatique</a:t>
            </a:r>
            <a:endParaRPr lang="fr-FR" sz="4000" dirty="0">
              <a:solidFill>
                <a:srgbClr val="FF0000"/>
              </a:solidFill>
            </a:endParaRPr>
          </a:p>
        </p:txBody>
      </p:sp>
      <p:sp>
        <p:nvSpPr>
          <p:cNvPr id="3" name="Sous-titre 2">
            <a:extLst>
              <a:ext uri="{FF2B5EF4-FFF2-40B4-BE49-F238E27FC236}">
                <a16:creationId xmlns:a16="http://schemas.microsoft.com/office/drawing/2014/main" id="{F573A2AF-D267-E138-07FF-9317E749B99D}"/>
              </a:ext>
            </a:extLst>
          </p:cNvPr>
          <p:cNvSpPr>
            <a:spLocks noGrp="1"/>
          </p:cNvSpPr>
          <p:nvPr>
            <p:ph type="subTitle" idx="1"/>
          </p:nvPr>
        </p:nvSpPr>
        <p:spPr>
          <a:xfrm>
            <a:off x="194872" y="805721"/>
            <a:ext cx="11997128" cy="5415197"/>
          </a:xfrm>
        </p:spPr>
        <p:txBody>
          <a:bodyPr/>
          <a:lstStyle/>
          <a:p>
            <a:pPr marL="685800" algn="just">
              <a:lnSpc>
                <a:spcPct val="115000"/>
              </a:lnSpc>
            </a:pPr>
            <a:r>
              <a:rPr lang="fr-FR" sz="1800" i="1" dirty="0">
                <a:solidFill>
                  <a:srgbClr val="000000"/>
                </a:solidFill>
                <a:effectLst/>
                <a:latin typeface="Times New Roman" panose="02020603050405020304" pitchFamily="18" charset="0"/>
                <a:ea typeface="Times New Roman" panose="02020603050405020304" pitchFamily="18" charset="0"/>
              </a:rPr>
              <a:t>PN : Poids de naissance</a:t>
            </a:r>
            <a:endParaRPr lang="fr-FR" sz="1800" dirty="0">
              <a:effectLst/>
              <a:latin typeface="Times New Roman" panose="02020603050405020304" pitchFamily="18" charset="0"/>
              <a:ea typeface="Times New Roman" panose="02020603050405020304" pitchFamily="18" charset="0"/>
            </a:endParaRPr>
          </a:p>
          <a:p>
            <a:pPr algn="just">
              <a:lnSpc>
                <a:spcPct val="115000"/>
              </a:lnSpc>
            </a:pPr>
            <a:r>
              <a:rPr lang="fr-FR" sz="1800" u="none" strike="noStrike" dirty="0">
                <a:effectLst/>
                <a:latin typeface="Times New Roman" panose="02020603050405020304" pitchFamily="18" charset="0"/>
                <a:ea typeface="Times New Roman" panose="02020603050405020304" pitchFamily="18" charset="0"/>
              </a:rPr>
              <a:t> </a:t>
            </a:r>
            <a:endParaRPr lang="fr-FR" sz="1800" dirty="0">
              <a:effectLst/>
              <a:latin typeface="Times New Roman" panose="02020603050405020304" pitchFamily="18" charset="0"/>
              <a:ea typeface="Times New Roman" panose="02020603050405020304" pitchFamily="18" charset="0"/>
            </a:endParaRPr>
          </a:p>
          <a:p>
            <a:endParaRPr lang="fr-FR" dirty="0"/>
          </a:p>
        </p:txBody>
      </p:sp>
      <p:graphicFrame>
        <p:nvGraphicFramePr>
          <p:cNvPr id="4" name="Tableau 3">
            <a:extLst>
              <a:ext uri="{FF2B5EF4-FFF2-40B4-BE49-F238E27FC236}">
                <a16:creationId xmlns:a16="http://schemas.microsoft.com/office/drawing/2014/main" id="{72298053-17CE-D85F-8A44-A83078600964}"/>
              </a:ext>
            </a:extLst>
          </p:cNvPr>
          <p:cNvGraphicFramePr>
            <a:graphicFrameLocks noGrp="1"/>
          </p:cNvGraphicFramePr>
          <p:nvPr>
            <p:extLst>
              <p:ext uri="{D42A27DB-BD31-4B8C-83A1-F6EECF244321}">
                <p14:modId xmlns:p14="http://schemas.microsoft.com/office/powerpoint/2010/main" val="3549055324"/>
              </p:ext>
            </p:extLst>
          </p:nvPr>
        </p:nvGraphicFramePr>
        <p:xfrm>
          <a:off x="194872" y="1334124"/>
          <a:ext cx="11997127" cy="4886788"/>
        </p:xfrm>
        <a:graphic>
          <a:graphicData uri="http://schemas.openxmlformats.org/drawingml/2006/table">
            <a:tbl>
              <a:tblPr firstRow="1" firstCol="1" bandRow="1">
                <a:tableStyleId>{5C22544A-7EE6-4342-B048-85BDC9FD1C3A}</a:tableStyleId>
              </a:tblPr>
              <a:tblGrid>
                <a:gridCol w="2440116">
                  <a:extLst>
                    <a:ext uri="{9D8B030D-6E8A-4147-A177-3AD203B41FA5}">
                      <a16:colId xmlns:a16="http://schemas.microsoft.com/office/drawing/2014/main" val="2446344113"/>
                    </a:ext>
                  </a:extLst>
                </a:gridCol>
                <a:gridCol w="2440116">
                  <a:extLst>
                    <a:ext uri="{9D8B030D-6E8A-4147-A177-3AD203B41FA5}">
                      <a16:colId xmlns:a16="http://schemas.microsoft.com/office/drawing/2014/main" val="3618711844"/>
                    </a:ext>
                  </a:extLst>
                </a:gridCol>
                <a:gridCol w="2440116">
                  <a:extLst>
                    <a:ext uri="{9D8B030D-6E8A-4147-A177-3AD203B41FA5}">
                      <a16:colId xmlns:a16="http://schemas.microsoft.com/office/drawing/2014/main" val="4257529523"/>
                    </a:ext>
                  </a:extLst>
                </a:gridCol>
                <a:gridCol w="2236663">
                  <a:extLst>
                    <a:ext uri="{9D8B030D-6E8A-4147-A177-3AD203B41FA5}">
                      <a16:colId xmlns:a16="http://schemas.microsoft.com/office/drawing/2014/main" val="3419030197"/>
                    </a:ext>
                  </a:extLst>
                </a:gridCol>
                <a:gridCol w="2440116">
                  <a:extLst>
                    <a:ext uri="{9D8B030D-6E8A-4147-A177-3AD203B41FA5}">
                      <a16:colId xmlns:a16="http://schemas.microsoft.com/office/drawing/2014/main" val="1632597595"/>
                    </a:ext>
                  </a:extLst>
                </a:gridCol>
              </a:tblGrid>
              <a:tr h="464841">
                <a:tc>
                  <a:txBody>
                    <a:bodyPr/>
                    <a:lstStyle/>
                    <a:p>
                      <a:pPr algn="just">
                        <a:lnSpc>
                          <a:spcPct val="115000"/>
                        </a:lnSpc>
                      </a:pPr>
                      <a:r>
                        <a:rPr lang="fr-CI" sz="2800" dirty="0">
                          <a:solidFill>
                            <a:schemeClr val="tx1"/>
                          </a:solidFill>
                          <a:effectLst/>
                        </a:rPr>
                        <a:t>Âge (mois)</a:t>
                      </a:r>
                      <a:endParaRPr lang="fr-FR" sz="32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lnSpc>
                          <a:spcPct val="115000"/>
                        </a:lnSpc>
                      </a:pPr>
                      <a:r>
                        <a:rPr lang="fr-CI" sz="2800">
                          <a:solidFill>
                            <a:schemeClr val="tx1"/>
                          </a:solidFill>
                          <a:effectLst/>
                        </a:rPr>
                        <a:t>Poids (Kg)</a:t>
                      </a:r>
                      <a:endParaRPr lang="fr-FR" sz="32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lnSpc>
                          <a:spcPct val="115000"/>
                        </a:lnSpc>
                      </a:pPr>
                      <a:r>
                        <a:rPr lang="fr-CI" sz="2800">
                          <a:solidFill>
                            <a:schemeClr val="tx1"/>
                          </a:solidFill>
                          <a:effectLst/>
                        </a:rPr>
                        <a:t>Taille (cm)</a:t>
                      </a:r>
                      <a:endParaRPr lang="fr-FR" sz="32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lnSpc>
                          <a:spcPct val="115000"/>
                        </a:lnSpc>
                      </a:pPr>
                      <a:r>
                        <a:rPr lang="fr-CI" sz="2800">
                          <a:solidFill>
                            <a:schemeClr val="tx1"/>
                          </a:solidFill>
                          <a:effectLst/>
                        </a:rPr>
                        <a:t>PC (cm)</a:t>
                      </a:r>
                      <a:endParaRPr lang="fr-FR" sz="32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lnSpc>
                          <a:spcPct val="115000"/>
                        </a:lnSpc>
                      </a:pPr>
                      <a:r>
                        <a:rPr lang="fr-CI" sz="2800">
                          <a:solidFill>
                            <a:schemeClr val="tx1"/>
                          </a:solidFill>
                          <a:effectLst/>
                        </a:rPr>
                        <a:t>SC (m</a:t>
                      </a:r>
                      <a:r>
                        <a:rPr lang="fr-CI" sz="2800" baseline="30000">
                          <a:solidFill>
                            <a:schemeClr val="tx1"/>
                          </a:solidFill>
                          <a:effectLst/>
                        </a:rPr>
                        <a:t>2</a:t>
                      </a:r>
                      <a:r>
                        <a:rPr lang="fr-CI" sz="2800">
                          <a:solidFill>
                            <a:schemeClr val="tx1"/>
                          </a:solidFill>
                          <a:effectLst/>
                        </a:rPr>
                        <a:t>)</a:t>
                      </a:r>
                      <a:endParaRPr lang="fr-FR" sz="32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591384743"/>
                  </a:ext>
                </a:extLst>
              </a:tr>
              <a:tr h="490003">
                <a:tc>
                  <a:txBody>
                    <a:bodyPr/>
                    <a:lstStyle/>
                    <a:p>
                      <a:pPr algn="just">
                        <a:lnSpc>
                          <a:spcPct val="115000"/>
                        </a:lnSpc>
                      </a:pPr>
                      <a:r>
                        <a:rPr lang="fr-CI" sz="2800" dirty="0">
                          <a:solidFill>
                            <a:schemeClr val="tx1"/>
                          </a:solidFill>
                          <a:effectLst/>
                        </a:rPr>
                        <a:t>Naissance</a:t>
                      </a:r>
                      <a:endParaRPr lang="fr-FR" sz="32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lnSpc>
                          <a:spcPct val="115000"/>
                        </a:lnSpc>
                      </a:pPr>
                      <a:r>
                        <a:rPr lang="fr-CI" sz="2800">
                          <a:solidFill>
                            <a:schemeClr val="tx1"/>
                          </a:solidFill>
                          <a:effectLst/>
                        </a:rPr>
                        <a:t>3</a:t>
                      </a:r>
                      <a:endParaRPr lang="fr-FR" sz="32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lnSpc>
                          <a:spcPct val="115000"/>
                        </a:lnSpc>
                      </a:pPr>
                      <a:r>
                        <a:rPr lang="fr-CI" sz="2800">
                          <a:solidFill>
                            <a:schemeClr val="tx1"/>
                          </a:solidFill>
                          <a:effectLst/>
                        </a:rPr>
                        <a:t>50</a:t>
                      </a:r>
                      <a:endParaRPr lang="fr-FR" sz="32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lnSpc>
                          <a:spcPct val="115000"/>
                        </a:lnSpc>
                      </a:pPr>
                      <a:r>
                        <a:rPr lang="fr-CI" sz="2800">
                          <a:solidFill>
                            <a:schemeClr val="tx1"/>
                          </a:solidFill>
                          <a:effectLst/>
                        </a:rPr>
                        <a:t>35</a:t>
                      </a:r>
                      <a:endParaRPr lang="fr-FR" sz="32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lnSpc>
                          <a:spcPct val="115000"/>
                        </a:lnSpc>
                      </a:pPr>
                      <a:r>
                        <a:rPr lang="fr-CI" sz="2800">
                          <a:solidFill>
                            <a:schemeClr val="tx1"/>
                          </a:solidFill>
                          <a:effectLst/>
                        </a:rPr>
                        <a:t>0,2</a:t>
                      </a:r>
                      <a:endParaRPr lang="fr-FR" sz="32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143585597"/>
                  </a:ext>
                </a:extLst>
              </a:tr>
              <a:tr h="464841">
                <a:tc>
                  <a:txBody>
                    <a:bodyPr/>
                    <a:lstStyle/>
                    <a:p>
                      <a:pPr algn="just">
                        <a:lnSpc>
                          <a:spcPct val="115000"/>
                        </a:lnSpc>
                      </a:pPr>
                      <a:r>
                        <a:rPr lang="fr-CI" sz="2800" dirty="0">
                          <a:solidFill>
                            <a:schemeClr val="tx1"/>
                          </a:solidFill>
                          <a:effectLst/>
                        </a:rPr>
                        <a:t>3 mois</a:t>
                      </a:r>
                      <a:endParaRPr lang="fr-FR" sz="32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lnSpc>
                          <a:spcPct val="115000"/>
                        </a:lnSpc>
                      </a:pPr>
                      <a:r>
                        <a:rPr lang="fr-CI" sz="2800">
                          <a:solidFill>
                            <a:schemeClr val="tx1"/>
                          </a:solidFill>
                          <a:effectLst/>
                        </a:rPr>
                        <a:t>6 (PNx2)</a:t>
                      </a:r>
                      <a:endParaRPr lang="fr-FR" sz="32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lnSpc>
                          <a:spcPct val="115000"/>
                        </a:lnSpc>
                      </a:pPr>
                      <a:r>
                        <a:rPr lang="fr-CI" sz="2800" dirty="0">
                          <a:solidFill>
                            <a:schemeClr val="tx1"/>
                          </a:solidFill>
                          <a:effectLst/>
                        </a:rPr>
                        <a:t>65</a:t>
                      </a:r>
                      <a:endParaRPr lang="fr-FR" sz="32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lnSpc>
                          <a:spcPct val="115000"/>
                        </a:lnSpc>
                      </a:pPr>
                      <a:r>
                        <a:rPr lang="fr-CI" sz="2800">
                          <a:solidFill>
                            <a:schemeClr val="tx1"/>
                          </a:solidFill>
                          <a:effectLst/>
                        </a:rPr>
                        <a:t>41</a:t>
                      </a:r>
                      <a:endParaRPr lang="fr-FR" sz="32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lnSpc>
                          <a:spcPct val="115000"/>
                        </a:lnSpc>
                      </a:pPr>
                      <a:r>
                        <a:rPr lang="fr-CI" sz="2800">
                          <a:solidFill>
                            <a:schemeClr val="tx1"/>
                          </a:solidFill>
                          <a:effectLst/>
                        </a:rPr>
                        <a:t>- </a:t>
                      </a:r>
                      <a:endParaRPr lang="fr-FR" sz="32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144549703"/>
                  </a:ext>
                </a:extLst>
              </a:tr>
              <a:tr h="627733">
                <a:tc>
                  <a:txBody>
                    <a:bodyPr/>
                    <a:lstStyle/>
                    <a:p>
                      <a:pPr algn="just">
                        <a:lnSpc>
                          <a:spcPct val="115000"/>
                        </a:lnSpc>
                      </a:pPr>
                      <a:r>
                        <a:rPr lang="fr-CI" sz="2800" dirty="0">
                          <a:solidFill>
                            <a:schemeClr val="tx1"/>
                          </a:solidFill>
                          <a:effectLst/>
                        </a:rPr>
                        <a:t>9 mois</a:t>
                      </a:r>
                      <a:endParaRPr lang="fr-FR" sz="32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lnSpc>
                          <a:spcPct val="115000"/>
                        </a:lnSpc>
                      </a:pPr>
                      <a:r>
                        <a:rPr lang="fr-CI" sz="2800">
                          <a:solidFill>
                            <a:schemeClr val="tx1"/>
                          </a:solidFill>
                          <a:effectLst/>
                        </a:rPr>
                        <a:t>8</a:t>
                      </a:r>
                      <a:endParaRPr lang="fr-FR" sz="32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lnSpc>
                          <a:spcPct val="115000"/>
                        </a:lnSpc>
                      </a:pPr>
                      <a:r>
                        <a:rPr lang="fr-CI" sz="2800">
                          <a:solidFill>
                            <a:schemeClr val="tx1"/>
                          </a:solidFill>
                          <a:effectLst/>
                        </a:rPr>
                        <a:t>70</a:t>
                      </a:r>
                      <a:endParaRPr lang="fr-FR" sz="32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lnSpc>
                          <a:spcPct val="115000"/>
                        </a:lnSpc>
                      </a:pPr>
                      <a:r>
                        <a:rPr lang="fr-CI" sz="2800">
                          <a:solidFill>
                            <a:schemeClr val="tx1"/>
                          </a:solidFill>
                          <a:effectLst/>
                        </a:rPr>
                        <a:t>45</a:t>
                      </a:r>
                      <a:endParaRPr lang="fr-FR" sz="32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lnSpc>
                          <a:spcPct val="115000"/>
                        </a:lnSpc>
                      </a:pPr>
                      <a:r>
                        <a:rPr lang="fr-CI" sz="2800">
                          <a:solidFill>
                            <a:schemeClr val="tx1"/>
                          </a:solidFill>
                          <a:effectLst/>
                        </a:rPr>
                        <a:t>0,40 (SCNx2)</a:t>
                      </a:r>
                      <a:endParaRPr lang="fr-FR" sz="32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231543779"/>
                  </a:ext>
                </a:extLst>
              </a:tr>
              <a:tr h="464841">
                <a:tc>
                  <a:txBody>
                    <a:bodyPr/>
                    <a:lstStyle/>
                    <a:p>
                      <a:pPr algn="just">
                        <a:lnSpc>
                          <a:spcPct val="115000"/>
                        </a:lnSpc>
                      </a:pPr>
                      <a:r>
                        <a:rPr lang="fr-CI" sz="2800" dirty="0">
                          <a:solidFill>
                            <a:schemeClr val="tx1"/>
                          </a:solidFill>
                          <a:effectLst/>
                        </a:rPr>
                        <a:t>12 mois</a:t>
                      </a:r>
                      <a:endParaRPr lang="fr-FR" sz="32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lnSpc>
                          <a:spcPct val="115000"/>
                        </a:lnSpc>
                      </a:pPr>
                      <a:r>
                        <a:rPr lang="fr-CI" sz="2800">
                          <a:solidFill>
                            <a:schemeClr val="tx1"/>
                          </a:solidFill>
                          <a:effectLst/>
                        </a:rPr>
                        <a:t>9 (PNx3)</a:t>
                      </a:r>
                      <a:endParaRPr lang="fr-FR" sz="32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lnSpc>
                          <a:spcPct val="115000"/>
                        </a:lnSpc>
                      </a:pPr>
                      <a:r>
                        <a:rPr lang="fr-CI" sz="2800">
                          <a:solidFill>
                            <a:schemeClr val="tx1"/>
                          </a:solidFill>
                          <a:effectLst/>
                        </a:rPr>
                        <a:t>75</a:t>
                      </a:r>
                      <a:endParaRPr lang="fr-FR" sz="32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lnSpc>
                          <a:spcPct val="115000"/>
                        </a:lnSpc>
                      </a:pPr>
                      <a:r>
                        <a:rPr lang="fr-CI" sz="2800">
                          <a:solidFill>
                            <a:schemeClr val="tx1"/>
                          </a:solidFill>
                          <a:effectLst/>
                        </a:rPr>
                        <a:t>47</a:t>
                      </a:r>
                      <a:endParaRPr lang="fr-FR" sz="32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lnSpc>
                          <a:spcPct val="115000"/>
                        </a:lnSpc>
                      </a:pPr>
                      <a:r>
                        <a:rPr lang="fr-CI" sz="2800">
                          <a:solidFill>
                            <a:schemeClr val="tx1"/>
                          </a:solidFill>
                          <a:effectLst/>
                        </a:rPr>
                        <a:t>- </a:t>
                      </a:r>
                      <a:endParaRPr lang="fr-FR" sz="32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545873367"/>
                  </a:ext>
                </a:extLst>
              </a:tr>
              <a:tr h="490003">
                <a:tc>
                  <a:txBody>
                    <a:bodyPr/>
                    <a:lstStyle/>
                    <a:p>
                      <a:pPr algn="just">
                        <a:lnSpc>
                          <a:spcPct val="115000"/>
                        </a:lnSpc>
                      </a:pPr>
                      <a:r>
                        <a:rPr lang="fr-CI" sz="2800" dirty="0">
                          <a:solidFill>
                            <a:schemeClr val="tx1"/>
                          </a:solidFill>
                          <a:effectLst/>
                        </a:rPr>
                        <a:t>24 mois</a:t>
                      </a:r>
                      <a:endParaRPr lang="fr-FR" sz="32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lnSpc>
                          <a:spcPct val="115000"/>
                        </a:lnSpc>
                      </a:pPr>
                      <a:r>
                        <a:rPr lang="fr-CI" sz="2800">
                          <a:solidFill>
                            <a:schemeClr val="tx1"/>
                          </a:solidFill>
                          <a:effectLst/>
                        </a:rPr>
                        <a:t>12 (PNx4)</a:t>
                      </a:r>
                      <a:endParaRPr lang="fr-FR" sz="32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lnSpc>
                          <a:spcPct val="115000"/>
                        </a:lnSpc>
                      </a:pPr>
                      <a:r>
                        <a:rPr lang="fr-CI" sz="2800">
                          <a:solidFill>
                            <a:schemeClr val="tx1"/>
                          </a:solidFill>
                          <a:effectLst/>
                        </a:rPr>
                        <a:t>85</a:t>
                      </a:r>
                      <a:endParaRPr lang="fr-FR" sz="32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lnSpc>
                          <a:spcPct val="115000"/>
                        </a:lnSpc>
                      </a:pPr>
                      <a:r>
                        <a:rPr lang="fr-CI" sz="2800">
                          <a:solidFill>
                            <a:schemeClr val="tx1"/>
                          </a:solidFill>
                          <a:effectLst/>
                        </a:rPr>
                        <a:t>48</a:t>
                      </a:r>
                      <a:endParaRPr lang="fr-FR" sz="32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lnSpc>
                          <a:spcPct val="115000"/>
                        </a:lnSpc>
                      </a:pPr>
                      <a:r>
                        <a:rPr lang="fr-CI" sz="2800">
                          <a:solidFill>
                            <a:schemeClr val="tx1"/>
                          </a:solidFill>
                          <a:effectLst/>
                        </a:rPr>
                        <a:t>- </a:t>
                      </a:r>
                      <a:endParaRPr lang="fr-FR" sz="32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85032894"/>
                  </a:ext>
                </a:extLst>
              </a:tr>
              <a:tr h="464841">
                <a:tc>
                  <a:txBody>
                    <a:bodyPr/>
                    <a:lstStyle/>
                    <a:p>
                      <a:pPr algn="just">
                        <a:lnSpc>
                          <a:spcPct val="115000"/>
                        </a:lnSpc>
                      </a:pPr>
                      <a:r>
                        <a:rPr lang="fr-CI" sz="2800" dirty="0">
                          <a:solidFill>
                            <a:schemeClr val="tx1"/>
                          </a:solidFill>
                          <a:effectLst/>
                        </a:rPr>
                        <a:t>3 ans</a:t>
                      </a:r>
                      <a:endParaRPr lang="fr-FR" sz="32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lnSpc>
                          <a:spcPct val="115000"/>
                        </a:lnSpc>
                      </a:pPr>
                      <a:r>
                        <a:rPr lang="fr-CI" sz="2800">
                          <a:solidFill>
                            <a:schemeClr val="tx1"/>
                          </a:solidFill>
                          <a:effectLst/>
                        </a:rPr>
                        <a:t>14</a:t>
                      </a:r>
                      <a:endParaRPr lang="fr-FR" sz="32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lnSpc>
                          <a:spcPct val="115000"/>
                        </a:lnSpc>
                      </a:pPr>
                      <a:r>
                        <a:rPr lang="fr-CI" sz="2800">
                          <a:solidFill>
                            <a:schemeClr val="tx1"/>
                          </a:solidFill>
                          <a:effectLst/>
                        </a:rPr>
                        <a:t>95</a:t>
                      </a:r>
                      <a:endParaRPr lang="fr-FR" sz="32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lnSpc>
                          <a:spcPct val="115000"/>
                        </a:lnSpc>
                      </a:pPr>
                      <a:r>
                        <a:rPr lang="fr-CI" sz="2800">
                          <a:solidFill>
                            <a:schemeClr val="tx1"/>
                          </a:solidFill>
                          <a:effectLst/>
                        </a:rPr>
                        <a:t>49</a:t>
                      </a:r>
                      <a:endParaRPr lang="fr-FR" sz="32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lnSpc>
                          <a:spcPct val="115000"/>
                        </a:lnSpc>
                      </a:pPr>
                      <a:r>
                        <a:rPr lang="fr-CI" sz="2800">
                          <a:solidFill>
                            <a:schemeClr val="tx1"/>
                          </a:solidFill>
                          <a:effectLst/>
                        </a:rPr>
                        <a:t>0,6 (SCNx3)</a:t>
                      </a:r>
                      <a:endParaRPr lang="fr-FR" sz="32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300376602"/>
                  </a:ext>
                </a:extLst>
              </a:tr>
              <a:tr h="464841">
                <a:tc>
                  <a:txBody>
                    <a:bodyPr/>
                    <a:lstStyle/>
                    <a:p>
                      <a:pPr algn="just">
                        <a:lnSpc>
                          <a:spcPct val="115000"/>
                        </a:lnSpc>
                      </a:pPr>
                      <a:r>
                        <a:rPr lang="fr-CI" sz="2800" dirty="0">
                          <a:solidFill>
                            <a:schemeClr val="tx1"/>
                          </a:solidFill>
                          <a:effectLst/>
                        </a:rPr>
                        <a:t>4 ans</a:t>
                      </a:r>
                      <a:endParaRPr lang="fr-FR" sz="32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lnSpc>
                          <a:spcPct val="115000"/>
                        </a:lnSpc>
                      </a:pPr>
                      <a:r>
                        <a:rPr lang="fr-CI" sz="2800">
                          <a:solidFill>
                            <a:schemeClr val="tx1"/>
                          </a:solidFill>
                          <a:effectLst/>
                        </a:rPr>
                        <a:t>16</a:t>
                      </a:r>
                      <a:endParaRPr lang="fr-FR" sz="32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lnSpc>
                          <a:spcPct val="115000"/>
                        </a:lnSpc>
                      </a:pPr>
                      <a:r>
                        <a:rPr lang="fr-CI" sz="2800">
                          <a:solidFill>
                            <a:schemeClr val="tx1"/>
                          </a:solidFill>
                          <a:effectLst/>
                        </a:rPr>
                        <a:t>100 (TNx2)</a:t>
                      </a:r>
                      <a:endParaRPr lang="fr-FR" sz="32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lnSpc>
                          <a:spcPct val="115000"/>
                        </a:lnSpc>
                      </a:pPr>
                      <a:r>
                        <a:rPr lang="fr-CI" sz="2800">
                          <a:solidFill>
                            <a:schemeClr val="tx1"/>
                          </a:solidFill>
                          <a:effectLst/>
                        </a:rPr>
                        <a:t>51</a:t>
                      </a:r>
                      <a:endParaRPr lang="fr-FR" sz="32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lnSpc>
                          <a:spcPct val="115000"/>
                        </a:lnSpc>
                      </a:pPr>
                      <a:r>
                        <a:rPr lang="fr-CI" sz="2800">
                          <a:solidFill>
                            <a:schemeClr val="tx1"/>
                          </a:solidFill>
                          <a:effectLst/>
                        </a:rPr>
                        <a:t>- </a:t>
                      </a:r>
                      <a:endParaRPr lang="fr-FR" sz="32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882021044"/>
                  </a:ext>
                </a:extLst>
              </a:tr>
              <a:tr h="490003">
                <a:tc>
                  <a:txBody>
                    <a:bodyPr/>
                    <a:lstStyle/>
                    <a:p>
                      <a:pPr algn="just">
                        <a:lnSpc>
                          <a:spcPct val="115000"/>
                        </a:lnSpc>
                      </a:pPr>
                      <a:r>
                        <a:rPr lang="fr-CI" sz="2800" dirty="0">
                          <a:solidFill>
                            <a:schemeClr val="tx1"/>
                          </a:solidFill>
                          <a:effectLst/>
                        </a:rPr>
                        <a:t>7 ans</a:t>
                      </a:r>
                      <a:endParaRPr lang="fr-FR" sz="32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lnSpc>
                          <a:spcPct val="115000"/>
                        </a:lnSpc>
                      </a:pPr>
                      <a:r>
                        <a:rPr lang="fr-CI" sz="2800">
                          <a:solidFill>
                            <a:schemeClr val="tx1"/>
                          </a:solidFill>
                          <a:effectLst/>
                        </a:rPr>
                        <a:t>22</a:t>
                      </a:r>
                      <a:endParaRPr lang="fr-FR" sz="32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lnSpc>
                          <a:spcPct val="115000"/>
                        </a:lnSpc>
                      </a:pPr>
                      <a:r>
                        <a:rPr lang="fr-CI" sz="2800">
                          <a:solidFill>
                            <a:schemeClr val="tx1"/>
                          </a:solidFill>
                          <a:effectLst/>
                        </a:rPr>
                        <a:t>120</a:t>
                      </a:r>
                      <a:endParaRPr lang="fr-FR" sz="32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lnSpc>
                          <a:spcPct val="115000"/>
                        </a:lnSpc>
                      </a:pPr>
                      <a:r>
                        <a:rPr lang="fr-CI" sz="2800">
                          <a:solidFill>
                            <a:schemeClr val="tx1"/>
                          </a:solidFill>
                          <a:effectLst/>
                        </a:rPr>
                        <a:t>52</a:t>
                      </a:r>
                      <a:endParaRPr lang="fr-FR" sz="32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lnSpc>
                          <a:spcPct val="115000"/>
                        </a:lnSpc>
                      </a:pPr>
                      <a:r>
                        <a:rPr lang="fr-CI" sz="2800">
                          <a:solidFill>
                            <a:schemeClr val="tx1"/>
                          </a:solidFill>
                          <a:effectLst/>
                        </a:rPr>
                        <a:t>- </a:t>
                      </a:r>
                      <a:endParaRPr lang="fr-FR" sz="32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39157607"/>
                  </a:ext>
                </a:extLst>
              </a:tr>
              <a:tr h="464841">
                <a:tc>
                  <a:txBody>
                    <a:bodyPr/>
                    <a:lstStyle/>
                    <a:p>
                      <a:pPr algn="just">
                        <a:lnSpc>
                          <a:spcPct val="115000"/>
                        </a:lnSpc>
                      </a:pPr>
                      <a:r>
                        <a:rPr lang="fr-CI" sz="2800" dirty="0">
                          <a:solidFill>
                            <a:schemeClr val="tx1"/>
                          </a:solidFill>
                          <a:effectLst/>
                        </a:rPr>
                        <a:t>10 ans</a:t>
                      </a:r>
                      <a:endParaRPr lang="fr-FR" sz="32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lnSpc>
                          <a:spcPct val="115000"/>
                        </a:lnSpc>
                      </a:pPr>
                      <a:r>
                        <a:rPr lang="fr-CI" sz="2800" dirty="0">
                          <a:solidFill>
                            <a:schemeClr val="tx1"/>
                          </a:solidFill>
                          <a:effectLst/>
                        </a:rPr>
                        <a:t>30</a:t>
                      </a:r>
                      <a:endParaRPr lang="fr-FR" sz="32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lnSpc>
                          <a:spcPct val="115000"/>
                        </a:lnSpc>
                      </a:pPr>
                      <a:r>
                        <a:rPr lang="fr-CI" sz="2800" dirty="0">
                          <a:solidFill>
                            <a:schemeClr val="tx1"/>
                          </a:solidFill>
                          <a:effectLst/>
                        </a:rPr>
                        <a:t>135</a:t>
                      </a:r>
                      <a:endParaRPr lang="fr-FR" sz="32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lnSpc>
                          <a:spcPct val="115000"/>
                        </a:lnSpc>
                      </a:pPr>
                      <a:r>
                        <a:rPr lang="fr-CI" sz="2800" dirty="0">
                          <a:solidFill>
                            <a:schemeClr val="tx1"/>
                          </a:solidFill>
                          <a:effectLst/>
                        </a:rPr>
                        <a:t>53</a:t>
                      </a:r>
                      <a:endParaRPr lang="fr-FR" sz="32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lnSpc>
                          <a:spcPct val="115000"/>
                        </a:lnSpc>
                      </a:pPr>
                      <a:r>
                        <a:rPr lang="fr-CI" sz="2800" dirty="0">
                          <a:solidFill>
                            <a:schemeClr val="tx1"/>
                          </a:solidFill>
                          <a:effectLst/>
                        </a:rPr>
                        <a:t>- </a:t>
                      </a:r>
                      <a:endParaRPr lang="fr-FR" sz="32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028483279"/>
                  </a:ext>
                </a:extLst>
              </a:tr>
            </a:tbl>
          </a:graphicData>
        </a:graphic>
      </p:graphicFrame>
    </p:spTree>
    <p:extLst>
      <p:ext uri="{BB962C8B-B14F-4D97-AF65-F5344CB8AC3E}">
        <p14:creationId xmlns:p14="http://schemas.microsoft.com/office/powerpoint/2010/main" val="246417521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F37DA42-648B-AE90-E4F9-B68D5903404F}"/>
              </a:ext>
            </a:extLst>
          </p:cNvPr>
          <p:cNvSpPr>
            <a:spLocks noGrp="1"/>
          </p:cNvSpPr>
          <p:nvPr>
            <p:ph type="ctrTitle"/>
          </p:nvPr>
        </p:nvSpPr>
        <p:spPr>
          <a:xfrm>
            <a:off x="224852" y="0"/>
            <a:ext cx="11967149" cy="6460762"/>
          </a:xfrm>
        </p:spPr>
        <p:txBody>
          <a:bodyPr>
            <a:noAutofit/>
          </a:bodyPr>
          <a:lstStyle/>
          <a:p>
            <a:pPr marL="342900" lvl="0" indent="-342900" algn="l">
              <a:lnSpc>
                <a:spcPct val="115000"/>
              </a:lnSpc>
            </a:pPr>
            <a:r>
              <a:rPr lang="fr-FR" sz="2800" dirty="0">
                <a:solidFill>
                  <a:srgbClr val="000000"/>
                </a:solidFill>
                <a:effectLst/>
                <a:latin typeface="Times New Roman" panose="02020603050405020304" pitchFamily="18" charset="0"/>
                <a:ea typeface="Times New Roman" panose="02020603050405020304" pitchFamily="18" charset="0"/>
              </a:rPr>
              <a:t>            </a:t>
            </a:r>
            <a:br>
              <a:rPr lang="fr-FR" sz="2800" dirty="0">
                <a:solidFill>
                  <a:srgbClr val="000000"/>
                </a:solidFill>
                <a:effectLst/>
                <a:latin typeface="Times New Roman" panose="02020603050405020304" pitchFamily="18" charset="0"/>
                <a:ea typeface="Times New Roman" panose="02020603050405020304" pitchFamily="18" charset="0"/>
              </a:rPr>
            </a:br>
            <a:br>
              <a:rPr lang="fr-FR" sz="2800" dirty="0">
                <a:solidFill>
                  <a:srgbClr val="000000"/>
                </a:solidFill>
                <a:effectLst/>
                <a:latin typeface="Times New Roman" panose="02020603050405020304" pitchFamily="18" charset="0"/>
                <a:ea typeface="Times New Roman" panose="02020603050405020304" pitchFamily="18" charset="0"/>
              </a:rPr>
            </a:br>
            <a:br>
              <a:rPr lang="fr-FR" sz="2800" dirty="0">
                <a:solidFill>
                  <a:srgbClr val="000000"/>
                </a:solidFill>
                <a:effectLst/>
                <a:latin typeface="Times New Roman" panose="02020603050405020304" pitchFamily="18" charset="0"/>
                <a:ea typeface="Times New Roman" panose="02020603050405020304" pitchFamily="18" charset="0"/>
              </a:rPr>
            </a:br>
            <a:r>
              <a:rPr lang="fr-FR" sz="2800" dirty="0">
                <a:solidFill>
                  <a:srgbClr val="000000"/>
                </a:solidFill>
                <a:effectLst/>
                <a:latin typeface="Times New Roman" panose="02020603050405020304" pitchFamily="18" charset="0"/>
                <a:ea typeface="Times New Roman" panose="02020603050405020304" pitchFamily="18" charset="0"/>
              </a:rPr>
              <a:t>        </a:t>
            </a:r>
            <a:r>
              <a:rPr lang="fr-FR" sz="2800" u="sng" dirty="0">
                <a:solidFill>
                  <a:srgbClr val="FF0000"/>
                </a:solidFill>
                <a:effectLst/>
                <a:latin typeface="Times New Roman" panose="02020603050405020304" pitchFamily="18" charset="0"/>
                <a:ea typeface="Times New Roman" panose="02020603050405020304" pitchFamily="18" charset="0"/>
              </a:rPr>
              <a:t>Repères de gain de poids</a:t>
            </a:r>
            <a:br>
              <a:rPr lang="fr-FR" sz="2800" dirty="0">
                <a:effectLst/>
                <a:latin typeface="Times New Roman" panose="02020603050405020304" pitchFamily="18" charset="0"/>
                <a:ea typeface="Times New Roman" panose="02020603050405020304" pitchFamily="18" charset="0"/>
              </a:rPr>
            </a:br>
            <a:r>
              <a:rPr lang="fr-FR" sz="2800" dirty="0">
                <a:effectLst/>
                <a:latin typeface="Times New Roman" panose="02020603050405020304" pitchFamily="18" charset="0"/>
                <a:ea typeface="Times New Roman" panose="02020603050405020304" pitchFamily="18" charset="0"/>
              </a:rPr>
              <a:t>A la naissance, l’enfant pèse en moyenne 3 kg.</a:t>
            </a:r>
            <a:br>
              <a:rPr lang="fr-FR" sz="2800" dirty="0">
                <a:effectLst/>
                <a:latin typeface="Times New Roman" panose="02020603050405020304" pitchFamily="18" charset="0"/>
                <a:ea typeface="Times New Roman" panose="02020603050405020304" pitchFamily="18" charset="0"/>
              </a:rPr>
            </a:br>
            <a:r>
              <a:rPr lang="fr-FR" sz="2800" dirty="0">
                <a:effectLst/>
                <a:latin typeface="Times New Roman" panose="02020603050405020304" pitchFamily="18" charset="0"/>
                <a:ea typeface="Times New Roman" panose="02020603050405020304" pitchFamily="18" charset="0"/>
              </a:rPr>
              <a:t> Il perd environ le 10</a:t>
            </a:r>
            <a:r>
              <a:rPr lang="fr-FR" sz="2800" baseline="30000" dirty="0">
                <a:effectLst/>
                <a:latin typeface="Times New Roman" panose="02020603050405020304" pitchFamily="18" charset="0"/>
                <a:ea typeface="Times New Roman" panose="02020603050405020304" pitchFamily="18" charset="0"/>
              </a:rPr>
              <a:t>ème</a:t>
            </a:r>
            <a:r>
              <a:rPr lang="fr-FR" sz="2800" dirty="0">
                <a:effectLst/>
                <a:latin typeface="Times New Roman" panose="02020603050405020304" pitchFamily="18" charset="0"/>
                <a:ea typeface="Times New Roman" panose="02020603050405020304" pitchFamily="18" charset="0"/>
              </a:rPr>
              <a:t> de son poids initial pendant les 4 premiers jours de sa vie.</a:t>
            </a:r>
            <a:br>
              <a:rPr lang="fr-FR" sz="2800" dirty="0">
                <a:effectLst/>
                <a:latin typeface="Times New Roman" panose="02020603050405020304" pitchFamily="18" charset="0"/>
                <a:ea typeface="Times New Roman" panose="02020603050405020304" pitchFamily="18" charset="0"/>
              </a:rPr>
            </a:br>
            <a:r>
              <a:rPr lang="fr-FR" sz="2800" dirty="0">
                <a:effectLst/>
                <a:latin typeface="Times New Roman" panose="02020603050405020304" pitchFamily="18" charset="0"/>
                <a:ea typeface="Times New Roman" panose="02020603050405020304" pitchFamily="18" charset="0"/>
              </a:rPr>
              <a:t>La perte de poids physiologique dès les premiers jours de vie est la conséquence de :</a:t>
            </a:r>
            <a:br>
              <a:rPr lang="fr-FR" sz="2800" dirty="0">
                <a:effectLst/>
                <a:latin typeface="Times New Roman" panose="02020603050405020304" pitchFamily="18" charset="0"/>
                <a:ea typeface="Times New Roman" panose="02020603050405020304" pitchFamily="18" charset="0"/>
              </a:rPr>
            </a:br>
            <a:r>
              <a:rPr lang="fr-FR" sz="2800" dirty="0">
                <a:effectLst/>
                <a:latin typeface="Times New Roman" panose="02020603050405020304" pitchFamily="18" charset="0"/>
                <a:ea typeface="Times New Roman" panose="02020603050405020304" pitchFamily="18" charset="0"/>
              </a:rPr>
              <a:t> l’élimination du méconium, des urines, </a:t>
            </a:r>
            <a:br>
              <a:rPr lang="fr-FR" sz="2800" dirty="0">
                <a:effectLst/>
                <a:latin typeface="Times New Roman" panose="02020603050405020304" pitchFamily="18" charset="0"/>
                <a:ea typeface="Times New Roman" panose="02020603050405020304" pitchFamily="18" charset="0"/>
              </a:rPr>
            </a:br>
            <a:r>
              <a:rPr lang="fr-FR" sz="2800" dirty="0">
                <a:effectLst/>
                <a:latin typeface="Times New Roman" panose="02020603050405020304" pitchFamily="18" charset="0"/>
                <a:ea typeface="Times New Roman" panose="02020603050405020304" pitchFamily="18" charset="0"/>
              </a:rPr>
              <a:t>de la déperdition d’eau de la peau, </a:t>
            </a:r>
            <a:br>
              <a:rPr lang="fr-FR" sz="2800" dirty="0">
                <a:effectLst/>
                <a:latin typeface="Times New Roman" panose="02020603050405020304" pitchFamily="18" charset="0"/>
                <a:ea typeface="Times New Roman" panose="02020603050405020304" pitchFamily="18" charset="0"/>
              </a:rPr>
            </a:br>
            <a:r>
              <a:rPr lang="fr-FR" sz="2800" dirty="0">
                <a:effectLst/>
                <a:latin typeface="Times New Roman" panose="02020603050405020304" pitchFamily="18" charset="0"/>
                <a:ea typeface="Times New Roman" panose="02020603050405020304" pitchFamily="18" charset="0"/>
              </a:rPr>
              <a:t>de la faible alimentation des premiers jours et due au retard de la montée laiteuse.</a:t>
            </a:r>
            <a:br>
              <a:rPr lang="fr-FR" sz="2800" dirty="0">
                <a:effectLst/>
                <a:latin typeface="Times New Roman" panose="02020603050405020304" pitchFamily="18" charset="0"/>
                <a:ea typeface="Times New Roman" panose="02020603050405020304" pitchFamily="18" charset="0"/>
              </a:rPr>
            </a:br>
            <a:r>
              <a:rPr lang="fr-FR" sz="2800" dirty="0">
                <a:effectLst/>
                <a:latin typeface="Times New Roman" panose="02020603050405020304" pitchFamily="18" charset="0"/>
                <a:ea typeface="Times New Roman" panose="02020603050405020304" pitchFamily="18" charset="0"/>
              </a:rPr>
              <a:t>Il récupère ensuite ce poids vers le 10</a:t>
            </a:r>
            <a:r>
              <a:rPr lang="fr-FR" sz="2800" baseline="30000" dirty="0">
                <a:effectLst/>
                <a:latin typeface="Times New Roman" panose="02020603050405020304" pitchFamily="18" charset="0"/>
                <a:ea typeface="Times New Roman" panose="02020603050405020304" pitchFamily="18" charset="0"/>
              </a:rPr>
              <a:t>ème</a:t>
            </a:r>
            <a:r>
              <a:rPr lang="fr-FR" sz="2800" dirty="0">
                <a:effectLst/>
                <a:latin typeface="Times New Roman" panose="02020603050405020304" pitchFamily="18" charset="0"/>
                <a:ea typeface="Times New Roman" panose="02020603050405020304" pitchFamily="18" charset="0"/>
              </a:rPr>
              <a:t> et le 15</a:t>
            </a:r>
            <a:r>
              <a:rPr lang="fr-FR" sz="2800" baseline="30000" dirty="0">
                <a:effectLst/>
                <a:latin typeface="Times New Roman" panose="02020603050405020304" pitchFamily="18" charset="0"/>
                <a:ea typeface="Times New Roman" panose="02020603050405020304" pitchFamily="18" charset="0"/>
              </a:rPr>
              <a:t>ème</a:t>
            </a:r>
            <a:r>
              <a:rPr lang="fr-FR" sz="2800" dirty="0">
                <a:effectLst/>
                <a:latin typeface="Times New Roman" panose="02020603050405020304" pitchFamily="18" charset="0"/>
                <a:ea typeface="Times New Roman" panose="02020603050405020304" pitchFamily="18" charset="0"/>
              </a:rPr>
              <a:t> jour.</a:t>
            </a:r>
            <a:br>
              <a:rPr lang="fr-FR" sz="2800" dirty="0">
                <a:effectLst/>
                <a:latin typeface="Times New Roman" panose="02020603050405020304" pitchFamily="18" charset="0"/>
                <a:ea typeface="Times New Roman" panose="02020603050405020304" pitchFamily="18" charset="0"/>
              </a:rPr>
            </a:br>
            <a:r>
              <a:rPr lang="fr-FR" sz="2800" dirty="0">
                <a:effectLst/>
                <a:latin typeface="Times New Roman" panose="02020603050405020304" pitchFamily="18" charset="0"/>
                <a:ea typeface="Times New Roman" panose="02020603050405020304" pitchFamily="18" charset="0"/>
              </a:rPr>
              <a:t> Cette perte physiologique, peut être minimisée par une alimentation précoce</a:t>
            </a:r>
            <a:br>
              <a:rPr lang="fr-FR" sz="1200" dirty="0">
                <a:effectLst/>
                <a:latin typeface="Times New Roman" panose="02020603050405020304" pitchFamily="18" charset="0"/>
                <a:ea typeface="Times New Roman" panose="02020603050405020304" pitchFamily="18" charset="0"/>
              </a:rPr>
            </a:br>
            <a:r>
              <a:rPr lang="fr-FR" sz="1200" dirty="0">
                <a:effectLst/>
                <a:latin typeface="Times New Roman" panose="02020603050405020304" pitchFamily="18" charset="0"/>
                <a:ea typeface="Times New Roman" panose="02020603050405020304" pitchFamily="18" charset="0"/>
              </a:rPr>
              <a:t> </a:t>
            </a:r>
            <a:endParaRPr lang="fr-FR" sz="4400" dirty="0"/>
          </a:p>
        </p:txBody>
      </p:sp>
      <p:sp>
        <p:nvSpPr>
          <p:cNvPr id="4" name="Sous-titre 2">
            <a:extLst>
              <a:ext uri="{FF2B5EF4-FFF2-40B4-BE49-F238E27FC236}">
                <a16:creationId xmlns:a16="http://schemas.microsoft.com/office/drawing/2014/main" id="{98986DEB-B8AA-0EBE-C4BB-AC716F02EDB4}"/>
              </a:ext>
            </a:extLst>
          </p:cNvPr>
          <p:cNvSpPr txBox="1">
            <a:spLocks/>
          </p:cNvSpPr>
          <p:nvPr/>
        </p:nvSpPr>
        <p:spPr>
          <a:xfrm>
            <a:off x="1369101" y="4542670"/>
            <a:ext cx="9144000" cy="1655762"/>
          </a:xfrm>
          <a:prstGeom prst="rect">
            <a:avLst/>
          </a:prstGeom>
        </p:spPr>
        <p:txBody>
          <a:bodyPr vert="horz" lIns="91440" tIns="45720" rIns="91440" bIns="45720" rtlCol="0">
            <a:normAutofit/>
          </a:bodyPr>
          <a:lstStyle>
            <a:lvl1pPr marL="0" indent="0" algn="ctr" defTabSz="914377"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189" indent="0" algn="ctr" defTabSz="914377"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377" indent="0" algn="ctr" defTabSz="914377"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566" indent="0" algn="ctr" defTabSz="914377"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754" indent="0" algn="ctr" defTabSz="914377"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5943" indent="0" algn="ctr" defTabSz="914377"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131" indent="0" algn="ctr" defTabSz="914377"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320" indent="0" algn="ctr" defTabSz="914377"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509" indent="0" algn="ctr" defTabSz="914377"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fr-FR" dirty="0"/>
          </a:p>
        </p:txBody>
      </p:sp>
    </p:spTree>
    <p:extLst>
      <p:ext uri="{BB962C8B-B14F-4D97-AF65-F5344CB8AC3E}">
        <p14:creationId xmlns:p14="http://schemas.microsoft.com/office/powerpoint/2010/main" val="53474469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5DF2558-0DF6-9FC7-1034-F80E5A41C2BB}"/>
              </a:ext>
            </a:extLst>
          </p:cNvPr>
          <p:cNvSpPr>
            <a:spLocks noGrp="1"/>
          </p:cNvSpPr>
          <p:nvPr>
            <p:ph type="ctrTitle"/>
          </p:nvPr>
        </p:nvSpPr>
        <p:spPr>
          <a:xfrm>
            <a:off x="794479" y="104931"/>
            <a:ext cx="11047751" cy="6130977"/>
          </a:xfrm>
        </p:spPr>
        <p:txBody>
          <a:bodyPr>
            <a:normAutofit fontScale="90000"/>
          </a:bodyPr>
          <a:lstStyle/>
          <a:p>
            <a:pPr algn="l"/>
            <a:br>
              <a:rPr lang="fr-FR" b="1" dirty="0">
                <a:latin typeface="Times New Roman" panose="02020603050405020304" pitchFamily="18" charset="0"/>
                <a:ea typeface="Times New Roman" panose="02020603050405020304" pitchFamily="18" charset="0"/>
              </a:rPr>
            </a:br>
            <a:br>
              <a:rPr lang="fr-FR" b="1"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br>
            <a:r>
              <a:rPr lang="fr-FR" sz="3600" dirty="0">
                <a:solidFill>
                  <a:srgbClr val="FF00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R            </a:t>
            </a:r>
            <a:r>
              <a:rPr lang="fr-FR" sz="3600" u="sng" dirty="0">
                <a:solidFill>
                  <a:srgbClr val="FF0000"/>
                </a:solidFill>
                <a:effectLst/>
                <a:latin typeface="Times New Roman" panose="02020603050405020304" pitchFamily="18" charset="0"/>
                <a:ea typeface="Times New Roman" panose="02020603050405020304" pitchFamily="18" charset="0"/>
              </a:rPr>
              <a:t>        Repères de gain de poids</a:t>
            </a:r>
            <a:br>
              <a:rPr lang="fr-FR" b="1" dirty="0">
                <a:latin typeface="Times New Roman" panose="02020603050405020304" pitchFamily="18" charset="0"/>
                <a:ea typeface="Times New Roman" panose="02020603050405020304" pitchFamily="18" charset="0"/>
              </a:rPr>
            </a:br>
            <a:r>
              <a:rPr lang="fr-FR" sz="3100" dirty="0">
                <a:effectLst/>
                <a:latin typeface="Times New Roman" panose="02020603050405020304" pitchFamily="18" charset="0"/>
                <a:ea typeface="Times New Roman" panose="02020603050405020304" pitchFamily="18" charset="0"/>
              </a:rPr>
              <a:t>Il</a:t>
            </a:r>
            <a:r>
              <a:rPr lang="fr-FR" sz="4000" dirty="0">
                <a:effectLst/>
                <a:latin typeface="Times New Roman" panose="02020603050405020304" pitchFamily="18" charset="0"/>
                <a:ea typeface="Times New Roman" panose="02020603050405020304" pitchFamily="18" charset="0"/>
              </a:rPr>
              <a:t> augmente de poids en moyenne de :</a:t>
            </a:r>
            <a:br>
              <a:rPr lang="fr-FR" sz="4000" dirty="0">
                <a:effectLst/>
                <a:latin typeface="Times New Roman" panose="02020603050405020304" pitchFamily="18" charset="0"/>
                <a:ea typeface="Times New Roman" panose="02020603050405020304" pitchFamily="18" charset="0"/>
              </a:rPr>
            </a:br>
            <a:r>
              <a:rPr lang="fr-FR" sz="4000" b="1" dirty="0">
                <a:effectLst/>
                <a:latin typeface="Times New Roman" panose="02020603050405020304" pitchFamily="18" charset="0"/>
                <a:ea typeface="Times New Roman" panose="02020603050405020304" pitchFamily="18" charset="0"/>
              </a:rPr>
              <a:t>25 à 30 g/jour</a:t>
            </a:r>
            <a:r>
              <a:rPr lang="fr-FR" sz="4000" dirty="0">
                <a:effectLst/>
                <a:latin typeface="Times New Roman" panose="02020603050405020304" pitchFamily="18" charset="0"/>
                <a:ea typeface="Times New Roman" panose="02020603050405020304" pitchFamily="18" charset="0"/>
              </a:rPr>
              <a:t> entre 0 et 3 mois, </a:t>
            </a:r>
            <a:br>
              <a:rPr lang="fr-FR" sz="4000" dirty="0">
                <a:effectLst/>
                <a:latin typeface="Times New Roman" panose="02020603050405020304" pitchFamily="18" charset="0"/>
                <a:ea typeface="Times New Roman" panose="02020603050405020304" pitchFamily="18" charset="0"/>
              </a:rPr>
            </a:br>
            <a:r>
              <a:rPr lang="fr-FR" sz="4000" b="1" dirty="0">
                <a:effectLst/>
                <a:latin typeface="Times New Roman" panose="02020603050405020304" pitchFamily="18" charset="0"/>
                <a:ea typeface="Times New Roman" panose="02020603050405020304" pitchFamily="18" charset="0"/>
              </a:rPr>
              <a:t>20 à 25  g/jour</a:t>
            </a:r>
            <a:r>
              <a:rPr lang="fr-FR" sz="4000" dirty="0">
                <a:effectLst/>
                <a:latin typeface="Times New Roman" panose="02020603050405020304" pitchFamily="18" charset="0"/>
                <a:ea typeface="Times New Roman" panose="02020603050405020304" pitchFamily="18" charset="0"/>
              </a:rPr>
              <a:t> entre 3 et 6 mois,</a:t>
            </a:r>
            <a:br>
              <a:rPr lang="fr-FR" sz="4000" dirty="0">
                <a:effectLst/>
                <a:latin typeface="Times New Roman" panose="02020603050405020304" pitchFamily="18" charset="0"/>
                <a:ea typeface="Times New Roman" panose="02020603050405020304" pitchFamily="18" charset="0"/>
              </a:rPr>
            </a:br>
            <a:r>
              <a:rPr lang="fr-FR" sz="3100" b="1" dirty="0">
                <a:effectLst/>
                <a:latin typeface="Times New Roman" panose="02020603050405020304" pitchFamily="18" charset="0"/>
                <a:ea typeface="Times New Roman" panose="02020603050405020304" pitchFamily="18" charset="0"/>
              </a:rPr>
              <a:t>15 g/jour</a:t>
            </a:r>
            <a:r>
              <a:rPr lang="fr-FR" sz="3100" dirty="0">
                <a:effectLst/>
                <a:latin typeface="Times New Roman" panose="02020603050405020304" pitchFamily="18" charset="0"/>
                <a:ea typeface="Times New Roman" panose="02020603050405020304" pitchFamily="18" charset="0"/>
              </a:rPr>
              <a:t> entre 6 et 9 mois,</a:t>
            </a:r>
            <a:br>
              <a:rPr lang="fr-FR" sz="3100" dirty="0">
                <a:effectLst/>
                <a:latin typeface="Times New Roman" panose="02020603050405020304" pitchFamily="18" charset="0"/>
                <a:ea typeface="Times New Roman" panose="02020603050405020304" pitchFamily="18" charset="0"/>
              </a:rPr>
            </a:br>
            <a:r>
              <a:rPr lang="fr-FR" sz="3600" b="1" dirty="0">
                <a:effectLst/>
                <a:latin typeface="Times New Roman" panose="02020603050405020304" pitchFamily="18" charset="0"/>
                <a:ea typeface="Times New Roman" panose="02020603050405020304" pitchFamily="18" charset="0"/>
              </a:rPr>
              <a:t>10 g/jour</a:t>
            </a:r>
            <a:r>
              <a:rPr lang="fr-FR" sz="3600" dirty="0">
                <a:effectLst/>
                <a:latin typeface="Times New Roman" panose="02020603050405020304" pitchFamily="18" charset="0"/>
                <a:ea typeface="Times New Roman" panose="02020603050405020304" pitchFamily="18" charset="0"/>
              </a:rPr>
              <a:t> entre 9 et 24 mois,</a:t>
            </a:r>
            <a:br>
              <a:rPr lang="fr-FR" sz="3600" dirty="0">
                <a:effectLst/>
                <a:latin typeface="Times New Roman" panose="02020603050405020304" pitchFamily="18" charset="0"/>
                <a:ea typeface="Times New Roman" panose="02020603050405020304" pitchFamily="18" charset="0"/>
              </a:rPr>
            </a:br>
            <a:r>
              <a:rPr lang="fr-FR" sz="3600" b="1" dirty="0">
                <a:effectLst/>
                <a:latin typeface="Times New Roman" panose="02020603050405020304" pitchFamily="18" charset="0"/>
                <a:ea typeface="Times New Roman" panose="02020603050405020304" pitchFamily="18" charset="0"/>
              </a:rPr>
              <a:t>kg/an</a:t>
            </a:r>
            <a:r>
              <a:rPr lang="fr-FR" sz="3600" dirty="0">
                <a:effectLst/>
                <a:latin typeface="Times New Roman" panose="02020603050405020304" pitchFamily="18" charset="0"/>
                <a:ea typeface="Times New Roman" panose="02020603050405020304" pitchFamily="18" charset="0"/>
              </a:rPr>
              <a:t> à partir de 4 ans</a:t>
            </a:r>
            <a:r>
              <a:rPr lang="fr-FR" sz="6700" dirty="0">
                <a:effectLst/>
                <a:latin typeface="Times New Roman" panose="02020603050405020304" pitchFamily="18" charset="0"/>
                <a:ea typeface="Times New Roman" panose="02020603050405020304" pitchFamily="18" charset="0"/>
              </a:rPr>
              <a:t>.</a:t>
            </a:r>
            <a:br>
              <a:rPr lang="fr-FR" sz="6700" dirty="0">
                <a:effectLst/>
                <a:latin typeface="Times New Roman" panose="02020603050405020304" pitchFamily="18" charset="0"/>
                <a:ea typeface="Times New Roman" panose="02020603050405020304" pitchFamily="18" charset="0"/>
              </a:rPr>
            </a:br>
            <a:r>
              <a:rPr lang="fr-FR" sz="3600" dirty="0">
                <a:effectLst/>
                <a:latin typeface="Times New Roman" panose="02020603050405020304" pitchFamily="18" charset="0"/>
                <a:ea typeface="Times New Roman" panose="02020603050405020304" pitchFamily="18" charset="0"/>
              </a:rPr>
              <a:t>Le poids de naissance de l’enfant est doublé :</a:t>
            </a:r>
            <a:br>
              <a:rPr lang="fr-FR" sz="3600" dirty="0">
                <a:effectLst/>
                <a:latin typeface="Times New Roman" panose="02020603050405020304" pitchFamily="18" charset="0"/>
                <a:ea typeface="Times New Roman" panose="02020603050405020304" pitchFamily="18" charset="0"/>
              </a:rPr>
            </a:br>
            <a:r>
              <a:rPr lang="fr-FR" sz="3600" dirty="0">
                <a:effectLst/>
                <a:latin typeface="Times New Roman" panose="02020603050405020304" pitchFamily="18" charset="0"/>
                <a:ea typeface="Times New Roman" panose="02020603050405020304" pitchFamily="18" charset="0"/>
              </a:rPr>
              <a:t>à l’âge de 3 mois, quand il est nourri au sein et</a:t>
            </a:r>
            <a:br>
              <a:rPr lang="fr-FR" sz="3600" dirty="0">
                <a:effectLst/>
                <a:latin typeface="Times New Roman" panose="02020603050405020304" pitchFamily="18" charset="0"/>
                <a:ea typeface="Times New Roman" panose="02020603050405020304" pitchFamily="18" charset="0"/>
              </a:rPr>
            </a:br>
            <a:r>
              <a:rPr lang="fr-FR" sz="3600" dirty="0">
                <a:effectLst/>
                <a:latin typeface="Times New Roman" panose="02020603050405020304" pitchFamily="18" charset="0"/>
                <a:ea typeface="Times New Roman" panose="02020603050405020304" pitchFamily="18" charset="0"/>
              </a:rPr>
              <a:t>à 5 mois, quand il est nourri au lait artificiel.</a:t>
            </a:r>
            <a:br>
              <a:rPr lang="fr-FR" sz="3600" dirty="0">
                <a:effectLst/>
                <a:latin typeface="Times New Roman" panose="02020603050405020304" pitchFamily="18" charset="0"/>
                <a:ea typeface="Times New Roman" panose="02020603050405020304" pitchFamily="18" charset="0"/>
              </a:rPr>
            </a:br>
            <a:r>
              <a:rPr lang="fr-FR" sz="3600" dirty="0">
                <a:effectLst/>
                <a:latin typeface="Times New Roman" panose="02020603050405020304" pitchFamily="18" charset="0"/>
                <a:ea typeface="Times New Roman" panose="02020603050405020304" pitchFamily="18" charset="0"/>
              </a:rPr>
              <a:t>Son poids de naissance est triplé à l’âge de 12 mois.</a:t>
            </a:r>
            <a:br>
              <a:rPr lang="fr-FR" sz="3600" dirty="0">
                <a:effectLst/>
                <a:latin typeface="Times New Roman" panose="02020603050405020304" pitchFamily="18" charset="0"/>
                <a:ea typeface="Times New Roman" panose="02020603050405020304" pitchFamily="18" charset="0"/>
              </a:rPr>
            </a:br>
            <a:r>
              <a:rPr lang="fr-FR" sz="3600" dirty="0">
                <a:effectLst/>
                <a:latin typeface="Times New Roman" panose="02020603050405020304" pitchFamily="18" charset="0"/>
                <a:ea typeface="Times New Roman" panose="02020603050405020304" pitchFamily="18" charset="0"/>
              </a:rPr>
              <a:t> A l’âge de 2 ans, son poids de naissance est multiplié </a:t>
            </a:r>
            <a:r>
              <a:rPr lang="fr-FR" sz="4400" dirty="0">
                <a:effectLst/>
                <a:latin typeface="Times New Roman" panose="02020603050405020304" pitchFamily="18" charset="0"/>
                <a:ea typeface="Times New Roman" panose="02020603050405020304" pitchFamily="18" charset="0"/>
              </a:rPr>
              <a:t>par</a:t>
            </a:r>
            <a:r>
              <a:rPr lang="fr-FR" sz="2700" dirty="0">
                <a:effectLst/>
                <a:latin typeface="Times New Roman" panose="02020603050405020304" pitchFamily="18" charset="0"/>
                <a:ea typeface="Times New Roman" panose="02020603050405020304" pitchFamily="18" charset="0"/>
              </a:rPr>
              <a:t> 4.</a:t>
            </a:r>
            <a:br>
              <a:rPr lang="fr-FR" sz="2700" dirty="0">
                <a:effectLst/>
                <a:latin typeface="Times New Roman" panose="02020603050405020304" pitchFamily="18" charset="0"/>
                <a:ea typeface="Times New Roman" panose="02020603050405020304" pitchFamily="18" charset="0"/>
              </a:rPr>
            </a:br>
            <a:r>
              <a:rPr lang="fr-FR" sz="2700" dirty="0">
                <a:effectLst/>
                <a:latin typeface="Times New Roman" panose="02020603050405020304" pitchFamily="18" charset="0"/>
                <a:ea typeface="Times New Roman" panose="02020603050405020304" pitchFamily="18" charset="0"/>
              </a:rPr>
              <a:t> Erreur, à corriger : 20-25 g / jour</a:t>
            </a:r>
            <a:endParaRPr lang="fr-FR" dirty="0"/>
          </a:p>
        </p:txBody>
      </p:sp>
    </p:spTree>
    <p:extLst>
      <p:ext uri="{BB962C8B-B14F-4D97-AF65-F5344CB8AC3E}">
        <p14:creationId xmlns:p14="http://schemas.microsoft.com/office/powerpoint/2010/main" val="168097902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E6A215F-AAC4-BE75-E4F7-034CC6BD0776}"/>
              </a:ext>
            </a:extLst>
          </p:cNvPr>
          <p:cNvSpPr>
            <a:spLocks noGrp="1"/>
          </p:cNvSpPr>
          <p:nvPr>
            <p:ph type="ctrTitle"/>
          </p:nvPr>
        </p:nvSpPr>
        <p:spPr>
          <a:xfrm>
            <a:off x="152400" y="0"/>
            <a:ext cx="11904133" cy="6282267"/>
          </a:xfrm>
        </p:spPr>
        <p:txBody>
          <a:bodyPr>
            <a:normAutofit fontScale="90000"/>
          </a:bodyPr>
          <a:lstStyle/>
          <a:p>
            <a:pPr lvl="0" algn="l">
              <a:lnSpc>
                <a:spcPct val="115000"/>
              </a:lnSpc>
            </a:pPr>
            <a:r>
              <a:rPr lang="fr-FR" sz="2400" b="1" dirty="0">
                <a:solidFill>
                  <a:srgbClr val="FF0000"/>
                </a:solidFill>
                <a:effectLst/>
                <a:latin typeface="Times New Roman" panose="02020603050405020304" pitchFamily="18" charset="0"/>
                <a:ea typeface="Times New Roman" panose="02020603050405020304" pitchFamily="18" charset="0"/>
              </a:rPr>
              <a:t>                                                    </a:t>
            </a:r>
            <a:r>
              <a:rPr lang="fr-FR" sz="4400" b="1" u="sng" dirty="0">
                <a:solidFill>
                  <a:srgbClr val="FF0000"/>
                </a:solidFill>
                <a:effectLst/>
                <a:latin typeface="Times New Roman" panose="02020603050405020304" pitchFamily="18" charset="0"/>
                <a:ea typeface="Times New Roman" panose="02020603050405020304" pitchFamily="18" charset="0"/>
              </a:rPr>
              <a:t>Repères de gain de taille</a:t>
            </a:r>
            <a:br>
              <a:rPr lang="fr-FR" sz="4400" dirty="0">
                <a:effectLst/>
                <a:latin typeface="Times New Roman" panose="02020603050405020304" pitchFamily="18" charset="0"/>
                <a:ea typeface="Times New Roman" panose="02020603050405020304" pitchFamily="18" charset="0"/>
              </a:rPr>
            </a:br>
            <a:r>
              <a:rPr lang="fr-FR" sz="4400" dirty="0">
                <a:effectLst/>
                <a:latin typeface="Times New Roman" panose="02020603050405020304" pitchFamily="18" charset="0"/>
                <a:ea typeface="Times New Roman" panose="02020603050405020304" pitchFamily="18" charset="0"/>
              </a:rPr>
              <a:t>- A la naissance, l’enfant a une taille moyenne de 50 cm.</a:t>
            </a:r>
            <a:br>
              <a:rPr lang="fr-FR" sz="4400" dirty="0">
                <a:effectLst/>
                <a:latin typeface="Times New Roman" panose="02020603050405020304" pitchFamily="18" charset="0"/>
                <a:ea typeface="Times New Roman" panose="02020603050405020304" pitchFamily="18" charset="0"/>
              </a:rPr>
            </a:br>
            <a:r>
              <a:rPr lang="fr-FR" sz="4400" dirty="0">
                <a:effectLst/>
                <a:latin typeface="Times New Roman" panose="02020603050405020304" pitchFamily="18" charset="0"/>
                <a:ea typeface="Times New Roman" panose="02020603050405020304" pitchFamily="18" charset="0"/>
              </a:rPr>
              <a:t>- </a:t>
            </a:r>
            <a:r>
              <a:rPr lang="fr-FR" sz="4400" b="1" dirty="0">
                <a:solidFill>
                  <a:srgbClr val="000000"/>
                </a:solidFill>
                <a:effectLst/>
                <a:latin typeface="Times New Roman" panose="02020603050405020304" pitchFamily="18" charset="0"/>
                <a:ea typeface="Times New Roman" panose="02020603050405020304" pitchFamily="18" charset="0"/>
              </a:rPr>
              <a:t>3cm/mois</a:t>
            </a:r>
            <a:r>
              <a:rPr lang="fr-FR" sz="4400" dirty="0">
                <a:solidFill>
                  <a:srgbClr val="000000"/>
                </a:solidFill>
                <a:effectLst/>
                <a:latin typeface="Times New Roman" panose="02020603050405020304" pitchFamily="18" charset="0"/>
                <a:ea typeface="Times New Roman" panose="02020603050405020304" pitchFamily="18" charset="0"/>
              </a:rPr>
              <a:t> entre 0 et 3 mois</a:t>
            </a:r>
            <a:br>
              <a:rPr lang="fr-FR" sz="4400" dirty="0">
                <a:effectLst/>
                <a:latin typeface="Times New Roman" panose="02020603050405020304" pitchFamily="18" charset="0"/>
                <a:ea typeface="Times New Roman" panose="02020603050405020304" pitchFamily="18" charset="0"/>
              </a:rPr>
            </a:br>
            <a:r>
              <a:rPr lang="fr-FR" sz="4400" dirty="0">
                <a:effectLst/>
                <a:latin typeface="Times New Roman" panose="02020603050405020304" pitchFamily="18" charset="0"/>
                <a:ea typeface="Times New Roman" panose="02020603050405020304" pitchFamily="18" charset="0"/>
              </a:rPr>
              <a:t>- </a:t>
            </a:r>
            <a:r>
              <a:rPr lang="fr-FR" sz="4400" b="1" dirty="0">
                <a:solidFill>
                  <a:srgbClr val="000000"/>
                </a:solidFill>
                <a:effectLst/>
                <a:latin typeface="Times New Roman" panose="02020603050405020304" pitchFamily="18" charset="0"/>
                <a:ea typeface="Times New Roman" panose="02020603050405020304" pitchFamily="18" charset="0"/>
              </a:rPr>
              <a:t>2cm/mois</a:t>
            </a:r>
            <a:r>
              <a:rPr lang="fr-FR" sz="4400" dirty="0">
                <a:solidFill>
                  <a:srgbClr val="000000"/>
                </a:solidFill>
                <a:effectLst/>
                <a:latin typeface="Times New Roman" panose="02020603050405020304" pitchFamily="18" charset="0"/>
                <a:ea typeface="Times New Roman" panose="02020603050405020304" pitchFamily="18" charset="0"/>
              </a:rPr>
              <a:t> entre 3 et 6 mois</a:t>
            </a:r>
            <a:br>
              <a:rPr lang="fr-FR" sz="4400" dirty="0">
                <a:effectLst/>
                <a:latin typeface="Times New Roman" panose="02020603050405020304" pitchFamily="18" charset="0"/>
                <a:ea typeface="Times New Roman" panose="02020603050405020304" pitchFamily="18" charset="0"/>
              </a:rPr>
            </a:br>
            <a:r>
              <a:rPr lang="fr-FR" sz="4400" dirty="0">
                <a:effectLst/>
                <a:latin typeface="Times New Roman" panose="02020603050405020304" pitchFamily="18" charset="0"/>
                <a:ea typeface="Times New Roman" panose="02020603050405020304" pitchFamily="18" charset="0"/>
              </a:rPr>
              <a:t>- </a:t>
            </a:r>
            <a:r>
              <a:rPr lang="fr-FR" sz="4400" b="1" dirty="0">
                <a:solidFill>
                  <a:srgbClr val="000000"/>
                </a:solidFill>
                <a:effectLst/>
                <a:latin typeface="Times New Roman" panose="02020603050405020304" pitchFamily="18" charset="0"/>
                <a:ea typeface="Times New Roman" panose="02020603050405020304" pitchFamily="18" charset="0"/>
              </a:rPr>
              <a:t>1 à 1,5cm/mois</a:t>
            </a:r>
            <a:r>
              <a:rPr lang="fr-FR" sz="4400" dirty="0">
                <a:solidFill>
                  <a:srgbClr val="000000"/>
                </a:solidFill>
                <a:effectLst/>
                <a:latin typeface="Times New Roman" panose="02020603050405020304" pitchFamily="18" charset="0"/>
                <a:ea typeface="Times New Roman" panose="02020603050405020304" pitchFamily="18" charset="0"/>
              </a:rPr>
              <a:t> entre 6 et 12 mois</a:t>
            </a:r>
            <a:br>
              <a:rPr lang="fr-FR" sz="4400" dirty="0">
                <a:effectLst/>
                <a:latin typeface="Times New Roman" panose="02020603050405020304" pitchFamily="18" charset="0"/>
                <a:ea typeface="Times New Roman" panose="02020603050405020304" pitchFamily="18" charset="0"/>
              </a:rPr>
            </a:br>
            <a:r>
              <a:rPr lang="fr-FR" sz="4400" dirty="0">
                <a:effectLst/>
                <a:latin typeface="Times New Roman" panose="02020603050405020304" pitchFamily="18" charset="0"/>
                <a:ea typeface="Times New Roman" panose="02020603050405020304" pitchFamily="18" charset="0"/>
              </a:rPr>
              <a:t>- </a:t>
            </a:r>
            <a:r>
              <a:rPr lang="fr-FR" sz="4400" b="1" dirty="0">
                <a:solidFill>
                  <a:srgbClr val="000000"/>
                </a:solidFill>
                <a:effectLst/>
                <a:latin typeface="Times New Roman" panose="02020603050405020304" pitchFamily="18" charset="0"/>
                <a:ea typeface="Times New Roman" panose="02020603050405020304" pitchFamily="18" charset="0"/>
              </a:rPr>
              <a:t>10cm/an</a:t>
            </a:r>
            <a:r>
              <a:rPr lang="fr-FR" sz="4400" dirty="0">
                <a:solidFill>
                  <a:srgbClr val="000000"/>
                </a:solidFill>
                <a:effectLst/>
                <a:latin typeface="Times New Roman" panose="02020603050405020304" pitchFamily="18" charset="0"/>
                <a:ea typeface="Times New Roman" panose="02020603050405020304" pitchFamily="18" charset="0"/>
              </a:rPr>
              <a:t> entre 12 mois et 4 ans.</a:t>
            </a:r>
            <a:br>
              <a:rPr lang="fr-FR" sz="4400" dirty="0">
                <a:effectLst/>
                <a:latin typeface="Times New Roman" panose="02020603050405020304" pitchFamily="18" charset="0"/>
                <a:ea typeface="Times New Roman" panose="02020603050405020304" pitchFamily="18" charset="0"/>
              </a:rPr>
            </a:br>
            <a:r>
              <a:rPr lang="fr-FR" sz="4400" dirty="0">
                <a:effectLst/>
                <a:latin typeface="Times New Roman" panose="02020603050405020304" pitchFamily="18" charset="0"/>
                <a:ea typeface="Times New Roman" panose="02020603050405020304" pitchFamily="18" charset="0"/>
              </a:rPr>
              <a:t>- </a:t>
            </a:r>
            <a:r>
              <a:rPr lang="fr-FR" sz="4400" dirty="0">
                <a:solidFill>
                  <a:srgbClr val="000000"/>
                </a:solidFill>
                <a:effectLst/>
                <a:latin typeface="Times New Roman" panose="02020603050405020304" pitchFamily="18" charset="0"/>
                <a:ea typeface="Times New Roman" panose="02020603050405020304" pitchFamily="18" charset="0"/>
              </a:rPr>
              <a:t>La taille de naissance de l’enfant est multipliée par 2 à l’âge de 4 ans</a:t>
            </a:r>
            <a:endParaRPr lang="fr-FR" dirty="0"/>
          </a:p>
        </p:txBody>
      </p:sp>
    </p:spTree>
    <p:extLst>
      <p:ext uri="{BB962C8B-B14F-4D97-AF65-F5344CB8AC3E}">
        <p14:creationId xmlns:p14="http://schemas.microsoft.com/office/powerpoint/2010/main" val="40778910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DFDD36E-92D6-EF96-DD91-09E2A3BC849F}"/>
              </a:ext>
            </a:extLst>
          </p:cNvPr>
          <p:cNvSpPr>
            <a:spLocks noGrp="1"/>
          </p:cNvSpPr>
          <p:nvPr>
            <p:ph type="ctrTitle"/>
          </p:nvPr>
        </p:nvSpPr>
        <p:spPr>
          <a:xfrm>
            <a:off x="389744" y="134911"/>
            <a:ext cx="11542425" cy="6115987"/>
          </a:xfrm>
        </p:spPr>
        <p:txBody>
          <a:bodyPr>
            <a:normAutofit fontScale="90000"/>
          </a:bodyPr>
          <a:lstStyle/>
          <a:p>
            <a:pPr marL="342900" lvl="0" indent="-342900" algn="l">
              <a:lnSpc>
                <a:spcPct val="115000"/>
              </a:lnSpc>
            </a:pPr>
            <a:r>
              <a:rPr lang="fr-FR" sz="1800" dirty="0">
                <a:solidFill>
                  <a:srgbClr val="000000"/>
                </a:solidFill>
                <a:effectLst/>
                <a:latin typeface="Times New Roman" panose="02020603050405020304" pitchFamily="18" charset="0"/>
                <a:ea typeface="Times New Roman" panose="02020603050405020304" pitchFamily="18" charset="0"/>
              </a:rPr>
              <a:t>                    </a:t>
            </a:r>
            <a:r>
              <a:rPr lang="fr-FR" sz="4900" b="1" u="sng" dirty="0">
                <a:solidFill>
                  <a:srgbClr val="FF0000"/>
                </a:solidFill>
                <a:effectLst/>
                <a:latin typeface="Times New Roman" panose="02020603050405020304" pitchFamily="18" charset="0"/>
                <a:ea typeface="Times New Roman" panose="02020603050405020304" pitchFamily="18" charset="0"/>
              </a:rPr>
              <a:t>Repères de gain du périmètre crânien</a:t>
            </a:r>
            <a:br>
              <a:rPr lang="fr-FR" sz="2700" b="1" dirty="0">
                <a:effectLst/>
                <a:latin typeface="Times New Roman" panose="02020603050405020304" pitchFamily="18" charset="0"/>
                <a:ea typeface="Times New Roman" panose="02020603050405020304" pitchFamily="18" charset="0"/>
              </a:rPr>
            </a:br>
            <a:r>
              <a:rPr lang="fr-FR" sz="2700" b="1" dirty="0">
                <a:effectLst/>
                <a:latin typeface="Times New Roman" panose="02020603050405020304" pitchFamily="18" charset="0"/>
                <a:ea typeface="Times New Roman" panose="02020603050405020304" pitchFamily="18" charset="0"/>
              </a:rPr>
              <a:t>- </a:t>
            </a:r>
            <a:r>
              <a:rPr lang="fr-FR" sz="3600" dirty="0">
                <a:effectLst/>
                <a:latin typeface="Times New Roman" panose="02020603050405020304" pitchFamily="18" charset="0"/>
                <a:ea typeface="Times New Roman" panose="02020603050405020304" pitchFamily="18" charset="0"/>
              </a:rPr>
              <a:t>A la naissance, l’enfant a un périmètre crânien moyen de 35 cm. :</a:t>
            </a:r>
            <a:br>
              <a:rPr lang="fr-FR" sz="3600" dirty="0">
                <a:effectLst/>
                <a:latin typeface="Times New Roman" panose="02020603050405020304" pitchFamily="18" charset="0"/>
                <a:ea typeface="Times New Roman" panose="02020603050405020304" pitchFamily="18" charset="0"/>
              </a:rPr>
            </a:br>
            <a:r>
              <a:rPr lang="fr-FR" sz="3600" b="1" dirty="0">
                <a:solidFill>
                  <a:srgbClr val="000000"/>
                </a:solidFill>
                <a:effectLst/>
                <a:latin typeface="Times New Roman" panose="02020603050405020304" pitchFamily="18" charset="0"/>
                <a:ea typeface="Times New Roman" panose="02020603050405020304" pitchFamily="18" charset="0"/>
              </a:rPr>
              <a:t>2cm/mois</a:t>
            </a:r>
            <a:r>
              <a:rPr lang="fr-FR" sz="3600" dirty="0">
                <a:solidFill>
                  <a:srgbClr val="000000"/>
                </a:solidFill>
                <a:effectLst/>
                <a:latin typeface="Times New Roman" panose="02020603050405020304" pitchFamily="18" charset="0"/>
                <a:ea typeface="Times New Roman" panose="02020603050405020304" pitchFamily="18" charset="0"/>
              </a:rPr>
              <a:t> entre 0 et 3 mois</a:t>
            </a:r>
            <a:br>
              <a:rPr lang="fr-FR" sz="3600" dirty="0">
                <a:effectLst/>
                <a:latin typeface="Times New Roman" panose="02020603050405020304" pitchFamily="18" charset="0"/>
                <a:ea typeface="Times New Roman" panose="02020603050405020304" pitchFamily="18" charset="0"/>
              </a:rPr>
            </a:br>
            <a:r>
              <a:rPr lang="fr-FR" sz="3600" b="1" dirty="0">
                <a:solidFill>
                  <a:srgbClr val="000000"/>
                </a:solidFill>
                <a:effectLst/>
                <a:latin typeface="Times New Roman" panose="02020603050405020304" pitchFamily="18" charset="0"/>
                <a:ea typeface="Times New Roman" panose="02020603050405020304" pitchFamily="18" charset="0"/>
              </a:rPr>
              <a:t>1cm/mois</a:t>
            </a:r>
            <a:r>
              <a:rPr lang="fr-FR" sz="3600" dirty="0">
                <a:solidFill>
                  <a:srgbClr val="000000"/>
                </a:solidFill>
                <a:effectLst/>
                <a:latin typeface="Times New Roman" panose="02020603050405020304" pitchFamily="18" charset="0"/>
                <a:ea typeface="Times New Roman" panose="02020603050405020304" pitchFamily="18" charset="0"/>
              </a:rPr>
              <a:t> entre 3 et 6 mois</a:t>
            </a:r>
            <a:br>
              <a:rPr lang="fr-FR" sz="3600" dirty="0">
                <a:effectLst/>
                <a:latin typeface="Times New Roman" panose="02020603050405020304" pitchFamily="18" charset="0"/>
                <a:ea typeface="Times New Roman" panose="02020603050405020304" pitchFamily="18" charset="0"/>
              </a:rPr>
            </a:br>
            <a:r>
              <a:rPr lang="fr-FR" sz="3600" b="1" dirty="0">
                <a:solidFill>
                  <a:srgbClr val="000000"/>
                </a:solidFill>
                <a:effectLst/>
                <a:latin typeface="Times New Roman" panose="02020603050405020304" pitchFamily="18" charset="0"/>
                <a:ea typeface="Times New Roman" panose="02020603050405020304" pitchFamily="18" charset="0"/>
              </a:rPr>
              <a:t>0,5cm/mois</a:t>
            </a:r>
            <a:r>
              <a:rPr lang="fr-FR" sz="3600" dirty="0">
                <a:solidFill>
                  <a:srgbClr val="000000"/>
                </a:solidFill>
                <a:effectLst/>
                <a:latin typeface="Times New Roman" panose="02020603050405020304" pitchFamily="18" charset="0"/>
                <a:ea typeface="Times New Roman" panose="02020603050405020304" pitchFamily="18" charset="0"/>
              </a:rPr>
              <a:t> entre 6 et 12 mois</a:t>
            </a:r>
            <a:br>
              <a:rPr lang="fr-FR" sz="3600" dirty="0">
                <a:effectLst/>
                <a:latin typeface="Times New Roman" panose="02020603050405020304" pitchFamily="18" charset="0"/>
                <a:ea typeface="Times New Roman" panose="02020603050405020304" pitchFamily="18" charset="0"/>
              </a:rPr>
            </a:br>
            <a:r>
              <a:rPr lang="fr-FR" sz="3600" b="1" dirty="0">
                <a:solidFill>
                  <a:srgbClr val="000000"/>
                </a:solidFill>
                <a:effectLst/>
                <a:latin typeface="Times New Roman" panose="02020603050405020304" pitchFamily="18" charset="0"/>
                <a:ea typeface="Times New Roman" panose="02020603050405020304" pitchFamily="18" charset="0"/>
              </a:rPr>
              <a:t>10cm/an</a:t>
            </a:r>
            <a:r>
              <a:rPr lang="fr-FR" sz="3600" dirty="0">
                <a:solidFill>
                  <a:srgbClr val="000000"/>
                </a:solidFill>
                <a:effectLst/>
                <a:latin typeface="Times New Roman" panose="02020603050405020304" pitchFamily="18" charset="0"/>
                <a:ea typeface="Times New Roman" panose="02020603050405020304" pitchFamily="18" charset="0"/>
              </a:rPr>
              <a:t> entre 12 mois et 4 ans.</a:t>
            </a:r>
            <a:br>
              <a:rPr lang="fr-FR" sz="3600" dirty="0">
                <a:effectLst/>
                <a:latin typeface="Times New Roman" panose="02020603050405020304" pitchFamily="18" charset="0"/>
                <a:ea typeface="Times New Roman" panose="02020603050405020304" pitchFamily="18" charset="0"/>
              </a:rPr>
            </a:br>
            <a:r>
              <a:rPr lang="fr-FR" sz="3600" dirty="0">
                <a:effectLst/>
                <a:latin typeface="Times New Roman" panose="02020603050405020304" pitchFamily="18" charset="0"/>
                <a:ea typeface="Times New Roman" panose="02020603050405020304" pitchFamily="18" charset="0"/>
              </a:rPr>
              <a:t>Durant la 1</a:t>
            </a:r>
            <a:r>
              <a:rPr lang="fr-FR" sz="3600" baseline="30000" dirty="0">
                <a:effectLst/>
                <a:latin typeface="Times New Roman" panose="02020603050405020304" pitchFamily="18" charset="0"/>
                <a:ea typeface="Times New Roman" panose="02020603050405020304" pitchFamily="18" charset="0"/>
              </a:rPr>
              <a:t>ère</a:t>
            </a:r>
            <a:r>
              <a:rPr lang="fr-FR" sz="3600" dirty="0">
                <a:effectLst/>
                <a:latin typeface="Times New Roman" panose="02020603050405020304" pitchFamily="18" charset="0"/>
                <a:ea typeface="Times New Roman" panose="02020603050405020304" pitchFamily="18" charset="0"/>
              </a:rPr>
              <a:t> année de vie, la formule ci-dessous permet de savoir approximativement, si le PC est normal ou pas. </a:t>
            </a:r>
            <a:br>
              <a:rPr lang="fr-FR" sz="3600" dirty="0">
                <a:effectLst/>
                <a:latin typeface="Times New Roman" panose="02020603050405020304" pitchFamily="18" charset="0"/>
                <a:ea typeface="Times New Roman" panose="02020603050405020304" pitchFamily="18" charset="0"/>
              </a:rPr>
            </a:br>
            <a:r>
              <a:rPr lang="fr-FR" sz="3600" b="1" dirty="0">
                <a:effectLst/>
                <a:latin typeface="Times New Roman" panose="02020603050405020304" pitchFamily="18" charset="0"/>
                <a:ea typeface="Times New Roman" panose="02020603050405020304" pitchFamily="18" charset="0"/>
              </a:rPr>
              <a:t>PC= [Taille actuelle en cm/2] + 10</a:t>
            </a:r>
            <a:br>
              <a:rPr lang="fr-FR" sz="3600" dirty="0">
                <a:effectLst/>
                <a:latin typeface="Times New Roman" panose="02020603050405020304" pitchFamily="18" charset="0"/>
                <a:ea typeface="Times New Roman" panose="02020603050405020304" pitchFamily="18" charset="0"/>
              </a:rPr>
            </a:br>
            <a:r>
              <a:rPr lang="fr-FR" sz="3600" dirty="0">
                <a:effectLst/>
                <a:latin typeface="Times New Roman" panose="02020603050405020304" pitchFamily="18" charset="0"/>
                <a:ea typeface="Times New Roman" panose="02020603050405020304" pitchFamily="18" charset="0"/>
              </a:rPr>
              <a:t>    A l’âge adulte le PC est de 57 cm</a:t>
            </a:r>
            <a:endParaRPr lang="fr-FR" dirty="0"/>
          </a:p>
        </p:txBody>
      </p:sp>
    </p:spTree>
    <p:extLst>
      <p:ext uri="{BB962C8B-B14F-4D97-AF65-F5344CB8AC3E}">
        <p14:creationId xmlns:p14="http://schemas.microsoft.com/office/powerpoint/2010/main" val="332190910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6875554-2941-A31F-3EFD-B470A82E568F}"/>
              </a:ext>
            </a:extLst>
          </p:cNvPr>
          <p:cNvSpPr>
            <a:spLocks noGrp="1"/>
          </p:cNvSpPr>
          <p:nvPr>
            <p:ph type="ctrTitle"/>
          </p:nvPr>
        </p:nvSpPr>
        <p:spPr>
          <a:xfrm>
            <a:off x="135467" y="0"/>
            <a:ext cx="11887200" cy="6163733"/>
          </a:xfrm>
        </p:spPr>
        <p:txBody>
          <a:bodyPr>
            <a:normAutofit/>
          </a:bodyPr>
          <a:lstStyle/>
          <a:p>
            <a:pPr marL="342900" lvl="0" indent="-342900" algn="l">
              <a:lnSpc>
                <a:spcPct val="115000"/>
              </a:lnSpc>
            </a:pPr>
            <a:r>
              <a:rPr lang="fr-FR" sz="2000" b="1" dirty="0">
                <a:solidFill>
                  <a:srgbClr val="000000"/>
                </a:solidFill>
                <a:effectLst/>
                <a:latin typeface="Times New Roman" panose="02020603050405020304" pitchFamily="18" charset="0"/>
                <a:ea typeface="Times New Roman" panose="02020603050405020304" pitchFamily="18" charset="0"/>
              </a:rPr>
              <a:t>                                            </a:t>
            </a:r>
            <a:r>
              <a:rPr lang="fr-FR" sz="4400" b="1" dirty="0">
                <a:solidFill>
                  <a:srgbClr val="FF0000"/>
                </a:solidFill>
                <a:effectLst/>
                <a:latin typeface="Times New Roman" panose="02020603050405020304" pitchFamily="18" charset="0"/>
                <a:ea typeface="Times New Roman" panose="02020603050405020304" pitchFamily="18" charset="0"/>
              </a:rPr>
              <a:t>Anomalies de la croissance </a:t>
            </a:r>
            <a:br>
              <a:rPr lang="fr-FR" sz="3600" dirty="0">
                <a:effectLst/>
                <a:latin typeface="Times New Roman" panose="02020603050405020304" pitchFamily="18" charset="0"/>
                <a:ea typeface="Times New Roman" panose="02020603050405020304" pitchFamily="18" charset="0"/>
              </a:rPr>
            </a:br>
            <a:r>
              <a:rPr lang="fr-FR" sz="3600" dirty="0">
                <a:effectLst/>
                <a:latin typeface="Times New Roman" panose="02020603050405020304" pitchFamily="18" charset="0"/>
                <a:ea typeface="Times New Roman" panose="02020603050405020304" pitchFamily="18" charset="0"/>
              </a:rPr>
              <a:t>Poids:   &lt;</a:t>
            </a:r>
            <a:r>
              <a:rPr lang="fr-FR" sz="3600" dirty="0">
                <a:latin typeface="Times New Roman" panose="02020603050405020304" pitchFamily="18" charset="0"/>
                <a:ea typeface="Times New Roman" panose="02020603050405020304" pitchFamily="18" charset="0"/>
              </a:rPr>
              <a:t> </a:t>
            </a:r>
            <a:r>
              <a:rPr lang="fr-FR" sz="3600" dirty="0">
                <a:effectLst/>
                <a:latin typeface="Times New Roman" panose="02020603050405020304" pitchFamily="18" charset="0"/>
                <a:ea typeface="Times New Roman" panose="02020603050405020304" pitchFamily="18" charset="0"/>
              </a:rPr>
              <a:t>normale : amaigrissement, dénutrition</a:t>
            </a:r>
            <a:br>
              <a:rPr lang="fr-FR" sz="3600" dirty="0">
                <a:effectLst/>
                <a:latin typeface="Times New Roman" panose="02020603050405020304" pitchFamily="18" charset="0"/>
                <a:ea typeface="Times New Roman" panose="02020603050405020304" pitchFamily="18" charset="0"/>
              </a:rPr>
            </a:br>
            <a:r>
              <a:rPr lang="fr-FR" sz="3600" dirty="0">
                <a:effectLst/>
                <a:latin typeface="Times New Roman" panose="02020603050405020304" pitchFamily="18" charset="0"/>
                <a:ea typeface="Times New Roman" panose="02020603050405020304" pitchFamily="18" charset="0"/>
              </a:rPr>
              <a:t>             &gt;</a:t>
            </a:r>
            <a:r>
              <a:rPr lang="fr-FR" sz="3600" dirty="0">
                <a:latin typeface="Times New Roman" panose="02020603050405020304" pitchFamily="18" charset="0"/>
                <a:ea typeface="Times New Roman" panose="02020603050405020304" pitchFamily="18" charset="0"/>
              </a:rPr>
              <a:t> </a:t>
            </a:r>
            <a:r>
              <a:rPr lang="fr-FR" sz="3600" dirty="0">
                <a:effectLst/>
                <a:latin typeface="Times New Roman" panose="02020603050405020304" pitchFamily="18" charset="0"/>
                <a:ea typeface="Times New Roman" panose="02020603050405020304" pitchFamily="18" charset="0"/>
              </a:rPr>
              <a:t> normale : surpoids, obésité</a:t>
            </a:r>
            <a:br>
              <a:rPr lang="fr-FR" sz="3600" dirty="0">
                <a:effectLst/>
                <a:latin typeface="Times New Roman" panose="02020603050405020304" pitchFamily="18" charset="0"/>
                <a:ea typeface="Times New Roman" panose="02020603050405020304" pitchFamily="18" charset="0"/>
              </a:rPr>
            </a:br>
            <a:r>
              <a:rPr lang="fr-FR" sz="3600" dirty="0">
                <a:effectLst/>
                <a:latin typeface="Times New Roman" panose="02020603050405020304" pitchFamily="18" charset="0"/>
                <a:ea typeface="Times New Roman" panose="02020603050405020304" pitchFamily="18" charset="0"/>
              </a:rPr>
              <a:t>Taille: &lt; normale : nanisme</a:t>
            </a:r>
            <a:br>
              <a:rPr lang="fr-FR" sz="3600" dirty="0">
                <a:effectLst/>
                <a:latin typeface="Times New Roman" panose="02020603050405020304" pitchFamily="18" charset="0"/>
                <a:ea typeface="Times New Roman" panose="02020603050405020304" pitchFamily="18" charset="0"/>
              </a:rPr>
            </a:br>
            <a:r>
              <a:rPr lang="fr-FR" sz="3600" dirty="0">
                <a:effectLst/>
                <a:latin typeface="Times New Roman" panose="02020603050405020304" pitchFamily="18" charset="0"/>
                <a:ea typeface="Times New Roman" panose="02020603050405020304" pitchFamily="18" charset="0"/>
              </a:rPr>
              <a:t>           &gt; normale : Gigantisme</a:t>
            </a:r>
            <a:br>
              <a:rPr lang="fr-FR" sz="3600" dirty="0">
                <a:effectLst/>
                <a:latin typeface="Times New Roman" panose="02020603050405020304" pitchFamily="18" charset="0"/>
                <a:ea typeface="Times New Roman" panose="02020603050405020304" pitchFamily="18" charset="0"/>
              </a:rPr>
            </a:br>
            <a:r>
              <a:rPr lang="fr-FR" sz="3600" dirty="0">
                <a:effectLst/>
                <a:latin typeface="Times New Roman" panose="02020603050405020304" pitchFamily="18" charset="0"/>
                <a:ea typeface="Times New Roman" panose="02020603050405020304" pitchFamily="18" charset="0"/>
              </a:rPr>
              <a:t>Périmètre crânien (PC): &lt; normale : microcéphalie</a:t>
            </a:r>
            <a:br>
              <a:rPr lang="fr-FR" sz="3600" dirty="0">
                <a:effectLst/>
                <a:latin typeface="Times New Roman" panose="02020603050405020304" pitchFamily="18" charset="0"/>
                <a:ea typeface="Times New Roman" panose="02020603050405020304" pitchFamily="18" charset="0"/>
              </a:rPr>
            </a:br>
            <a:r>
              <a:rPr lang="fr-FR" sz="3600" dirty="0">
                <a:effectLst/>
                <a:latin typeface="Times New Roman" panose="02020603050405020304" pitchFamily="18" charset="0"/>
                <a:ea typeface="Times New Roman" panose="02020603050405020304" pitchFamily="18" charset="0"/>
              </a:rPr>
              <a:t>                                      &gt; normale : macrocéphalie</a:t>
            </a:r>
            <a:br>
              <a:rPr lang="fr-FR" sz="3600" dirty="0">
                <a:effectLst/>
                <a:latin typeface="Times New Roman" panose="02020603050405020304" pitchFamily="18" charset="0"/>
                <a:ea typeface="Times New Roman" panose="02020603050405020304" pitchFamily="18" charset="0"/>
              </a:rPr>
            </a:br>
            <a:r>
              <a:rPr lang="fr-FR" sz="3600" dirty="0">
                <a:effectLst/>
                <a:latin typeface="Times New Roman" panose="02020603050405020304" pitchFamily="18" charset="0"/>
                <a:ea typeface="Times New Roman" panose="02020603050405020304" pitchFamily="18" charset="0"/>
              </a:rPr>
              <a:t>Périmètre brachial (PB) = normale : amaigrissement, dénutrition</a:t>
            </a:r>
            <a:endParaRPr lang="fr-FR" sz="6600" dirty="0"/>
          </a:p>
        </p:txBody>
      </p:sp>
    </p:spTree>
    <p:extLst>
      <p:ext uri="{BB962C8B-B14F-4D97-AF65-F5344CB8AC3E}">
        <p14:creationId xmlns:p14="http://schemas.microsoft.com/office/powerpoint/2010/main" val="41127037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C74469B-DF38-465F-9104-5C7E1608B78B}"/>
              </a:ext>
            </a:extLst>
          </p:cNvPr>
          <p:cNvSpPr>
            <a:spLocks noGrp="1"/>
          </p:cNvSpPr>
          <p:nvPr>
            <p:ph type="ctrTitle"/>
          </p:nvPr>
        </p:nvSpPr>
        <p:spPr>
          <a:xfrm>
            <a:off x="928255" y="277091"/>
            <a:ext cx="10210800" cy="1122218"/>
          </a:xfrm>
          <a:solidFill>
            <a:schemeClr val="accent6">
              <a:lumMod val="20000"/>
              <a:lumOff val="80000"/>
            </a:schemeClr>
          </a:solidFill>
        </p:spPr>
        <p:txBody>
          <a:bodyPr/>
          <a:lstStyle/>
          <a:p>
            <a:r>
              <a:rPr lang="fr-FR" sz="1800" b="1" dirty="0">
                <a:effectLst/>
                <a:latin typeface="Times New Roman" panose="02020603050405020304" pitchFamily="18" charset="0"/>
                <a:ea typeface="Times New Roman" panose="02020603050405020304" pitchFamily="18" charset="0"/>
              </a:rPr>
              <a:t> </a:t>
            </a:r>
            <a:r>
              <a:rPr lang="fr-FR" sz="6600" b="1" dirty="0">
                <a:effectLst/>
                <a:latin typeface="Times New Roman" panose="02020603050405020304" pitchFamily="18" charset="0"/>
                <a:ea typeface="Times New Roman" panose="02020603050405020304" pitchFamily="18" charset="0"/>
              </a:rPr>
              <a:t>OBJECTIF GENERAL</a:t>
            </a:r>
            <a:endParaRPr lang="fr-FR" sz="6600" dirty="0"/>
          </a:p>
        </p:txBody>
      </p:sp>
      <p:sp>
        <p:nvSpPr>
          <p:cNvPr id="3" name="Sous-titre 2">
            <a:extLst>
              <a:ext uri="{FF2B5EF4-FFF2-40B4-BE49-F238E27FC236}">
                <a16:creationId xmlns:a16="http://schemas.microsoft.com/office/drawing/2014/main" id="{BEB48C19-2123-420D-806C-6EC568249872}"/>
              </a:ext>
            </a:extLst>
          </p:cNvPr>
          <p:cNvSpPr>
            <a:spLocks noGrp="1"/>
          </p:cNvSpPr>
          <p:nvPr>
            <p:ph type="subTitle" idx="1"/>
          </p:nvPr>
        </p:nvSpPr>
        <p:spPr>
          <a:xfrm>
            <a:off x="207817" y="3429000"/>
            <a:ext cx="11540837" cy="1828800"/>
          </a:xfrm>
        </p:spPr>
        <p:txBody>
          <a:bodyPr/>
          <a:lstStyle/>
          <a:p>
            <a:pPr algn="l"/>
            <a:endParaRPr lang="fr-FR" sz="3600" dirty="0">
              <a:effectLst/>
              <a:latin typeface="Times New Roman" panose="02020603050405020304" pitchFamily="18" charset="0"/>
              <a:ea typeface="Times New Roman" panose="02020603050405020304" pitchFamily="18" charset="0"/>
            </a:endParaRPr>
          </a:p>
          <a:p>
            <a:pPr algn="l"/>
            <a:r>
              <a:rPr lang="fr-FR" sz="3600" dirty="0">
                <a:effectLst/>
                <a:latin typeface="Times New Roman" panose="02020603050405020304" pitchFamily="18" charset="0"/>
                <a:ea typeface="Times New Roman" panose="02020603050405020304" pitchFamily="18" charset="0"/>
              </a:rPr>
              <a:t>Connaitre  l’exploitation du carnet de santé mère-enfant</a:t>
            </a:r>
          </a:p>
          <a:p>
            <a:pPr algn="l"/>
            <a:endParaRPr lang="fr-FR" sz="5400" b="1" dirty="0">
              <a:latin typeface="Times New Roman" panose="02020603050405020304" pitchFamily="18" charset="0"/>
            </a:endParaRPr>
          </a:p>
          <a:p>
            <a:endParaRPr lang="fr-FR" sz="5400" b="1" dirty="0"/>
          </a:p>
        </p:txBody>
      </p:sp>
    </p:spTree>
    <p:extLst>
      <p:ext uri="{BB962C8B-B14F-4D97-AF65-F5344CB8AC3E}">
        <p14:creationId xmlns:p14="http://schemas.microsoft.com/office/powerpoint/2010/main" val="218820383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BFCCE14-F3F6-F5D7-5A74-349EFD57430D}"/>
              </a:ext>
            </a:extLst>
          </p:cNvPr>
          <p:cNvSpPr>
            <a:spLocks noGrp="1"/>
          </p:cNvSpPr>
          <p:nvPr>
            <p:ph type="ctrTitle"/>
          </p:nvPr>
        </p:nvSpPr>
        <p:spPr>
          <a:xfrm>
            <a:off x="863600" y="0"/>
            <a:ext cx="10414000" cy="1490133"/>
          </a:xfrm>
        </p:spPr>
        <p:txBody>
          <a:bodyPr>
            <a:normAutofit fontScale="90000"/>
          </a:bodyPr>
          <a:lstStyle/>
          <a:p>
            <a:r>
              <a:rPr lang="fr-FR" b="1" dirty="0">
                <a:solidFill>
                  <a:srgbClr val="FF0000"/>
                </a:solidFill>
                <a:effectLst/>
                <a:latin typeface="Times New Roman" panose="02020603050405020304" pitchFamily="18" charset="0"/>
                <a:ea typeface="Times New Roman" panose="02020603050405020304" pitchFamily="18" charset="0"/>
              </a:rPr>
              <a:t>Courbes de croissance pondérale normale et pathologiques</a:t>
            </a:r>
            <a:endParaRPr lang="fr-FR" dirty="0">
              <a:solidFill>
                <a:srgbClr val="FF0000"/>
              </a:solidFill>
            </a:endParaRPr>
          </a:p>
        </p:txBody>
      </p:sp>
      <p:sp>
        <p:nvSpPr>
          <p:cNvPr id="3" name="Sous-titre 2">
            <a:extLst>
              <a:ext uri="{FF2B5EF4-FFF2-40B4-BE49-F238E27FC236}">
                <a16:creationId xmlns:a16="http://schemas.microsoft.com/office/drawing/2014/main" id="{49719FF0-9D18-A839-8898-DF5B728A8F20}"/>
              </a:ext>
            </a:extLst>
          </p:cNvPr>
          <p:cNvSpPr>
            <a:spLocks noGrp="1"/>
          </p:cNvSpPr>
          <p:nvPr>
            <p:ph type="subTitle" idx="1"/>
          </p:nvPr>
        </p:nvSpPr>
        <p:spPr>
          <a:xfrm>
            <a:off x="169332" y="1490133"/>
            <a:ext cx="11819467" cy="4707467"/>
          </a:xfrm>
        </p:spPr>
        <p:txBody>
          <a:bodyPr/>
          <a:lstStyle/>
          <a:p>
            <a:r>
              <a:rPr lang="fr-FR" sz="3600" u="sng" dirty="0">
                <a:effectLst/>
                <a:latin typeface="Times New Roman" panose="02020603050405020304" pitchFamily="18" charset="0"/>
                <a:ea typeface="Times New Roman" panose="02020603050405020304" pitchFamily="18" charset="0"/>
              </a:rPr>
              <a:t>Courbes de croissance pondérale normale</a:t>
            </a:r>
            <a:endParaRPr lang="fr-FR" sz="3600" dirty="0">
              <a:effectLst/>
              <a:latin typeface="Times New Roman" panose="02020603050405020304" pitchFamily="18" charset="0"/>
              <a:ea typeface="Times New Roman" panose="02020603050405020304" pitchFamily="18" charset="0"/>
            </a:endParaRPr>
          </a:p>
          <a:p>
            <a:r>
              <a:rPr lang="fr-FR" sz="3200" b="1" i="1" dirty="0">
                <a:solidFill>
                  <a:srgbClr val="000000"/>
                </a:solidFill>
                <a:effectLst/>
                <a:latin typeface="Times New Roman" panose="02020603050405020304" pitchFamily="18" charset="0"/>
                <a:ea typeface="Calibri" panose="020F0502020204030204" pitchFamily="34" charset="0"/>
              </a:rPr>
              <a:t>Dans le nouveau carnet de santé mère enfant</a:t>
            </a:r>
            <a:endParaRPr lang="fr-FR" sz="3200" dirty="0">
              <a:effectLst/>
              <a:latin typeface="Times New Roman" panose="02020603050405020304" pitchFamily="18" charset="0"/>
              <a:ea typeface="Calibri" panose="020F0502020204030204" pitchFamily="34" charset="0"/>
            </a:endParaRPr>
          </a:p>
          <a:p>
            <a:endParaRPr lang="fr-FR" dirty="0"/>
          </a:p>
        </p:txBody>
      </p:sp>
      <p:pic>
        <p:nvPicPr>
          <p:cNvPr id="6" name="Image 5">
            <a:extLst>
              <a:ext uri="{FF2B5EF4-FFF2-40B4-BE49-F238E27FC236}">
                <a16:creationId xmlns:a16="http://schemas.microsoft.com/office/drawing/2014/main" id="{B40B0E63-1D60-A8E5-5385-5207BA4369B3}"/>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63600" y="2861733"/>
            <a:ext cx="5791959" cy="3335867"/>
          </a:xfrm>
          <a:prstGeom prst="rect">
            <a:avLst/>
          </a:prstGeom>
          <a:noFill/>
          <a:ln>
            <a:noFill/>
          </a:ln>
        </p:spPr>
      </p:pic>
      <p:sp>
        <p:nvSpPr>
          <p:cNvPr id="7" name="Zone de texte 1">
            <a:extLst>
              <a:ext uri="{FF2B5EF4-FFF2-40B4-BE49-F238E27FC236}">
                <a16:creationId xmlns:a16="http://schemas.microsoft.com/office/drawing/2014/main" id="{CEF8DA6D-7E06-C7B0-6388-51146BDB992E}"/>
              </a:ext>
            </a:extLst>
          </p:cNvPr>
          <p:cNvSpPr txBox="1"/>
          <p:nvPr/>
        </p:nvSpPr>
        <p:spPr>
          <a:xfrm>
            <a:off x="6651350" y="3123506"/>
            <a:ext cx="5337450" cy="3074094"/>
          </a:xfrm>
          <a:prstGeom prst="rect">
            <a:avLst/>
          </a:prstGeom>
          <a:solidFill>
            <a:schemeClr val="lt1"/>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r>
              <a:rPr lang="fr-FR" sz="2400" dirty="0">
                <a:effectLst/>
                <a:latin typeface="Times New Roman" panose="02020603050405020304" pitchFamily="18" charset="0"/>
                <a:ea typeface="Times New Roman" panose="02020603050405020304" pitchFamily="18" charset="0"/>
              </a:rPr>
              <a:t>Figure 11 : Courbe de croissance poids pour l’âge normale d’une fillette de 3 mois à l’allaitement exclusif. La courbe de l’enfant indiquée par la flèche épouse celle du Z score 0 représentant la médiane pour l’âge.</a:t>
            </a:r>
            <a:r>
              <a:rPr lang="fr-FR" sz="3600" dirty="0">
                <a:effectLst/>
                <a:latin typeface="Times New Roman" panose="02020603050405020304" pitchFamily="18" charset="0"/>
                <a:ea typeface="Times New Roman" panose="02020603050405020304" pitchFamily="18" charset="0"/>
              </a:rPr>
              <a:t> </a:t>
            </a:r>
            <a:r>
              <a:rPr lang="fr-FR" sz="2000" i="1" dirty="0">
                <a:effectLst/>
                <a:latin typeface="Times New Roman" panose="02020603050405020304" pitchFamily="18" charset="0"/>
                <a:ea typeface="Times New Roman" panose="02020603050405020304" pitchFamily="18" charset="0"/>
              </a:rPr>
              <a:t>Source : photothèque du service de pédiatrie du CHU de Bouaké</a:t>
            </a:r>
            <a:endParaRPr lang="fr-FR" sz="36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50728489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3A752B8-5241-1147-174C-CE0091606BEB}"/>
              </a:ext>
            </a:extLst>
          </p:cNvPr>
          <p:cNvSpPr>
            <a:spLocks noGrp="1"/>
          </p:cNvSpPr>
          <p:nvPr>
            <p:ph type="ctrTitle"/>
          </p:nvPr>
        </p:nvSpPr>
        <p:spPr>
          <a:xfrm>
            <a:off x="1185333" y="169333"/>
            <a:ext cx="9144001" cy="1083734"/>
          </a:xfrm>
        </p:spPr>
        <p:txBody>
          <a:bodyPr>
            <a:normAutofit fontScale="90000"/>
          </a:bodyPr>
          <a:lstStyle/>
          <a:p>
            <a:r>
              <a:rPr lang="fr-FR" sz="4800" b="1" dirty="0">
                <a:solidFill>
                  <a:srgbClr val="FF0000"/>
                </a:solidFill>
                <a:effectLst/>
                <a:latin typeface="Times New Roman" panose="02020603050405020304" pitchFamily="18" charset="0"/>
                <a:ea typeface="Times New Roman" panose="02020603050405020304" pitchFamily="18" charset="0"/>
              </a:rPr>
              <a:t>Courbes de croissance pondérale normale et pathologiques</a:t>
            </a:r>
            <a:endParaRPr lang="fr-FR" sz="4800" dirty="0"/>
          </a:p>
        </p:txBody>
      </p:sp>
      <p:sp>
        <p:nvSpPr>
          <p:cNvPr id="3" name="Sous-titre 2">
            <a:extLst>
              <a:ext uri="{FF2B5EF4-FFF2-40B4-BE49-F238E27FC236}">
                <a16:creationId xmlns:a16="http://schemas.microsoft.com/office/drawing/2014/main" id="{AC54898D-8BD8-63BB-D1AD-94114B8F3377}"/>
              </a:ext>
            </a:extLst>
          </p:cNvPr>
          <p:cNvSpPr>
            <a:spLocks noGrp="1"/>
          </p:cNvSpPr>
          <p:nvPr>
            <p:ph type="subTitle" idx="1"/>
          </p:nvPr>
        </p:nvSpPr>
        <p:spPr>
          <a:xfrm>
            <a:off x="338667" y="1117600"/>
            <a:ext cx="11616266" cy="5079999"/>
          </a:xfrm>
        </p:spPr>
        <p:txBody>
          <a:bodyPr/>
          <a:lstStyle/>
          <a:p>
            <a:r>
              <a:rPr lang="fr-FR" sz="3600" u="sng" dirty="0">
                <a:effectLst/>
                <a:latin typeface="Times New Roman" panose="02020603050405020304" pitchFamily="18" charset="0"/>
                <a:ea typeface="Times New Roman" panose="02020603050405020304" pitchFamily="18" charset="0"/>
              </a:rPr>
              <a:t>Courbes de croissance pondérale normale</a:t>
            </a:r>
            <a:endParaRPr lang="fr-FR" sz="3600" dirty="0">
              <a:effectLst/>
              <a:latin typeface="Times New Roman" panose="02020603050405020304" pitchFamily="18" charset="0"/>
              <a:ea typeface="Calibri" panose="020F0502020204030204" pitchFamily="34" charset="0"/>
            </a:endParaRPr>
          </a:p>
          <a:p>
            <a:r>
              <a:rPr lang="fr-FR" sz="3200" b="1" i="1" dirty="0">
                <a:solidFill>
                  <a:srgbClr val="000000"/>
                </a:solidFill>
                <a:effectLst/>
                <a:latin typeface="Times New Roman" panose="02020603050405020304" pitchFamily="18" charset="0"/>
                <a:ea typeface="Calibri" panose="020F0502020204030204" pitchFamily="34" charset="0"/>
              </a:rPr>
              <a:t>Dans l’ancien carnet de santé mère enfant</a:t>
            </a:r>
            <a:endParaRPr lang="fr-FR" sz="3200" dirty="0">
              <a:effectLst/>
              <a:latin typeface="Times New Roman" panose="02020603050405020304" pitchFamily="18" charset="0"/>
              <a:ea typeface="Calibri" panose="020F0502020204030204" pitchFamily="34" charset="0"/>
            </a:endParaRPr>
          </a:p>
          <a:p>
            <a:endParaRPr lang="fr-FR" dirty="0"/>
          </a:p>
        </p:txBody>
      </p:sp>
      <p:pic>
        <p:nvPicPr>
          <p:cNvPr id="4" name="Image 3">
            <a:extLst>
              <a:ext uri="{FF2B5EF4-FFF2-40B4-BE49-F238E27FC236}">
                <a16:creationId xmlns:a16="http://schemas.microsoft.com/office/drawing/2014/main" id="{15A7712E-9019-35A9-35D4-09BFF64F5C28}"/>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37067" y="2201333"/>
            <a:ext cx="5902857" cy="3797299"/>
          </a:xfrm>
          <a:prstGeom prst="rect">
            <a:avLst/>
          </a:prstGeom>
          <a:noFill/>
          <a:ln>
            <a:noFill/>
          </a:ln>
        </p:spPr>
      </p:pic>
      <p:sp>
        <p:nvSpPr>
          <p:cNvPr id="5" name="Zone de texte 1">
            <a:extLst>
              <a:ext uri="{FF2B5EF4-FFF2-40B4-BE49-F238E27FC236}">
                <a16:creationId xmlns:a16="http://schemas.microsoft.com/office/drawing/2014/main" id="{95C8CEA9-2339-0141-27DD-C8A70BD85C6B}"/>
              </a:ext>
            </a:extLst>
          </p:cNvPr>
          <p:cNvSpPr txBox="1"/>
          <p:nvPr/>
        </p:nvSpPr>
        <p:spPr>
          <a:xfrm>
            <a:off x="6807200" y="2472266"/>
            <a:ext cx="5147733" cy="3526367"/>
          </a:xfrm>
          <a:prstGeom prst="rect">
            <a:avLst/>
          </a:prstGeom>
          <a:solidFill>
            <a:schemeClr val="lt1"/>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r>
              <a:rPr lang="fr-FR" sz="2800" dirty="0">
                <a:effectLst/>
                <a:latin typeface="Times New Roman" panose="02020603050405020304" pitchFamily="18" charset="0"/>
                <a:ea typeface="Times New Roman" panose="02020603050405020304" pitchFamily="18" charset="0"/>
              </a:rPr>
              <a:t>Figure 12 : Courbe de croissance poids pour l’âge normale d’un nourrisson de 13 mois au sein et repas familial adapté. La courbe de l’enfant indiquée par la flèche est dans le chemin de la santé.</a:t>
            </a:r>
            <a:r>
              <a:rPr lang="fr-FR" sz="4000" dirty="0">
                <a:effectLst/>
                <a:latin typeface="Times New Roman" panose="02020603050405020304" pitchFamily="18" charset="0"/>
                <a:ea typeface="Times New Roman" panose="02020603050405020304" pitchFamily="18" charset="0"/>
              </a:rPr>
              <a:t> </a:t>
            </a:r>
            <a:r>
              <a:rPr lang="fr-FR" sz="2400" i="1" dirty="0">
                <a:effectLst/>
                <a:latin typeface="Times New Roman" panose="02020603050405020304" pitchFamily="18" charset="0"/>
                <a:ea typeface="Times New Roman" panose="02020603050405020304" pitchFamily="18" charset="0"/>
              </a:rPr>
              <a:t>Source : photothèque du service de pédiatrie du CHU de Bouaké</a:t>
            </a:r>
            <a:endParaRPr lang="fr-FR" sz="40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402998732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B95A14D-DB6B-16DF-509F-2E38EC7D1706}"/>
              </a:ext>
            </a:extLst>
          </p:cNvPr>
          <p:cNvSpPr>
            <a:spLocks noGrp="1"/>
          </p:cNvSpPr>
          <p:nvPr>
            <p:ph type="ctrTitle"/>
          </p:nvPr>
        </p:nvSpPr>
        <p:spPr>
          <a:xfrm>
            <a:off x="1133231" y="78659"/>
            <a:ext cx="9925537" cy="562708"/>
          </a:xfrm>
        </p:spPr>
        <p:txBody>
          <a:bodyPr>
            <a:noAutofit/>
          </a:bodyPr>
          <a:lstStyle/>
          <a:p>
            <a:pPr marL="342900" lvl="0" indent="-342900">
              <a:lnSpc>
                <a:spcPct val="115000"/>
              </a:lnSpc>
            </a:pPr>
            <a:r>
              <a:rPr lang="fr-FR" sz="3200" b="1" u="sng" dirty="0">
                <a:solidFill>
                  <a:srgbClr val="FF0000"/>
                </a:solidFill>
                <a:effectLst/>
                <a:latin typeface="Times New Roman" panose="02020603050405020304" pitchFamily="18" charset="0"/>
                <a:ea typeface="Times New Roman" panose="02020603050405020304" pitchFamily="18" charset="0"/>
              </a:rPr>
              <a:t>Courbes de croissance pondérale pathologiques</a:t>
            </a:r>
            <a:endParaRPr lang="fr-FR" sz="3200" b="1" dirty="0">
              <a:solidFill>
                <a:srgbClr val="FF0000"/>
              </a:solidFill>
            </a:endParaRPr>
          </a:p>
        </p:txBody>
      </p:sp>
      <p:sp>
        <p:nvSpPr>
          <p:cNvPr id="3" name="Sous-titre 2">
            <a:extLst>
              <a:ext uri="{FF2B5EF4-FFF2-40B4-BE49-F238E27FC236}">
                <a16:creationId xmlns:a16="http://schemas.microsoft.com/office/drawing/2014/main" id="{ED467ECE-A1C2-9089-1B99-9A8D7D65D8F5}"/>
              </a:ext>
            </a:extLst>
          </p:cNvPr>
          <p:cNvSpPr>
            <a:spLocks noGrp="1"/>
          </p:cNvSpPr>
          <p:nvPr>
            <p:ph type="subTitle" idx="1"/>
          </p:nvPr>
        </p:nvSpPr>
        <p:spPr>
          <a:xfrm>
            <a:off x="246185" y="641368"/>
            <a:ext cx="11881338" cy="5575266"/>
          </a:xfrm>
        </p:spPr>
        <p:txBody>
          <a:bodyPr/>
          <a:lstStyle/>
          <a:p>
            <a:endParaRPr lang="fr-FR" dirty="0"/>
          </a:p>
        </p:txBody>
      </p:sp>
      <p:pic>
        <p:nvPicPr>
          <p:cNvPr id="4" name="Image 3">
            <a:extLst>
              <a:ext uri="{FF2B5EF4-FFF2-40B4-BE49-F238E27FC236}">
                <a16:creationId xmlns:a16="http://schemas.microsoft.com/office/drawing/2014/main" id="{CBE28C8F-94D6-45DB-9C59-0A2751D1A96B}"/>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46185" y="2202549"/>
            <a:ext cx="6670431" cy="4154762"/>
          </a:xfrm>
          <a:prstGeom prst="rect">
            <a:avLst/>
          </a:prstGeom>
          <a:noFill/>
          <a:ln>
            <a:noFill/>
          </a:ln>
        </p:spPr>
      </p:pic>
      <p:sp>
        <p:nvSpPr>
          <p:cNvPr id="6" name="ZoneTexte 5">
            <a:extLst>
              <a:ext uri="{FF2B5EF4-FFF2-40B4-BE49-F238E27FC236}">
                <a16:creationId xmlns:a16="http://schemas.microsoft.com/office/drawing/2014/main" id="{565B97DB-8A5F-1D8F-5331-E2EE57888D34}"/>
              </a:ext>
            </a:extLst>
          </p:cNvPr>
          <p:cNvSpPr txBox="1"/>
          <p:nvPr/>
        </p:nvSpPr>
        <p:spPr>
          <a:xfrm>
            <a:off x="6916615" y="808893"/>
            <a:ext cx="5210907" cy="4370427"/>
          </a:xfrm>
          <a:prstGeom prst="rect">
            <a:avLst/>
          </a:prstGeom>
          <a:noFill/>
        </p:spPr>
        <p:txBody>
          <a:bodyPr wrap="square">
            <a:spAutoFit/>
          </a:bodyPr>
          <a:lstStyle/>
          <a:p>
            <a:pPr algn="just"/>
            <a:r>
              <a:rPr lang="fr-FR" sz="2000" dirty="0">
                <a:effectLst/>
                <a:latin typeface="Times New Roman" panose="02020603050405020304" pitchFamily="18" charset="0"/>
                <a:ea typeface="Times New Roman" panose="02020603050405020304" pitchFamily="18" charset="0"/>
              </a:rPr>
              <a:t>Figure 13 : Courbe de croissance poids pour l’âge pathologique d’un garçon de 10 mois nourri au sein exclusif jusqu’à 3 mois suivi d’une introduction précoce de la bouillie à 3 mois. La courbe de l’enfant présente deux parties. De 0 à 3 mois la courbe de croissance était superposable à celle du Z score 0. Après trois mois, il y a une ascension brutale de la courbe de l’enfant et se retrouve à 10 mois largement au-dessus de la courbe Z score +3. L’enfant a un surpoids et risque l’obésité à moyen terme si des mesures appropriées au niveau hygiéno-diététique ne sont pas prises.  </a:t>
            </a:r>
            <a:r>
              <a:rPr lang="fr-FR" i="1" dirty="0">
                <a:effectLst/>
                <a:latin typeface="Times New Roman" panose="02020603050405020304" pitchFamily="18" charset="0"/>
                <a:ea typeface="Times New Roman" panose="02020603050405020304" pitchFamily="18" charset="0"/>
              </a:rPr>
              <a:t>Source : photothèque du service de pédiatrie du CHU de Bouaké</a:t>
            </a:r>
            <a:endParaRPr lang="fr-FR" sz="32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49986324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5B9D8F4-A982-D35F-D9B5-F8B694681BC6}"/>
              </a:ext>
            </a:extLst>
          </p:cNvPr>
          <p:cNvSpPr>
            <a:spLocks noGrp="1"/>
          </p:cNvSpPr>
          <p:nvPr>
            <p:ph type="ctrTitle"/>
          </p:nvPr>
        </p:nvSpPr>
        <p:spPr>
          <a:xfrm>
            <a:off x="967155" y="193431"/>
            <a:ext cx="10146322" cy="509954"/>
          </a:xfrm>
        </p:spPr>
        <p:txBody>
          <a:bodyPr>
            <a:normAutofit fontScale="90000"/>
          </a:bodyPr>
          <a:lstStyle/>
          <a:p>
            <a:r>
              <a:rPr lang="fr-FR" sz="3200" b="1" u="sng" dirty="0">
                <a:solidFill>
                  <a:srgbClr val="FF0000"/>
                </a:solidFill>
                <a:effectLst/>
                <a:latin typeface="Times New Roman" panose="02020603050405020304" pitchFamily="18" charset="0"/>
                <a:ea typeface="Times New Roman" panose="02020603050405020304" pitchFamily="18" charset="0"/>
              </a:rPr>
              <a:t>Courbes de croissance pondérale pathologiques</a:t>
            </a:r>
            <a:endParaRPr lang="fr-FR" sz="3200" dirty="0"/>
          </a:p>
        </p:txBody>
      </p:sp>
      <p:sp>
        <p:nvSpPr>
          <p:cNvPr id="3" name="Sous-titre 2">
            <a:extLst>
              <a:ext uri="{FF2B5EF4-FFF2-40B4-BE49-F238E27FC236}">
                <a16:creationId xmlns:a16="http://schemas.microsoft.com/office/drawing/2014/main" id="{9F4046E7-A1DB-A4F4-2413-90E8C82960B4}"/>
              </a:ext>
            </a:extLst>
          </p:cNvPr>
          <p:cNvSpPr>
            <a:spLocks noGrp="1"/>
          </p:cNvSpPr>
          <p:nvPr>
            <p:ph type="subTitle" idx="1"/>
          </p:nvPr>
        </p:nvSpPr>
        <p:spPr>
          <a:xfrm>
            <a:off x="0" y="984738"/>
            <a:ext cx="12191999" cy="5310554"/>
          </a:xfrm>
        </p:spPr>
        <p:txBody>
          <a:bodyPr/>
          <a:lstStyle/>
          <a:p>
            <a:pPr algn="l"/>
            <a:r>
              <a:rPr lang="fr-FR" sz="2000" dirty="0">
                <a:effectLst/>
                <a:latin typeface="Times New Roman" panose="02020603050405020304" pitchFamily="18" charset="0"/>
                <a:ea typeface="Times New Roman" panose="02020603050405020304" pitchFamily="18" charset="0"/>
              </a:rPr>
              <a:t>Figure 14 : Courbe de croissance poids pour l’âge pathologique d’une fillette de 14 mois nourri au sein exclusif jusqu’à 6 mois suivi d’une diversification inappropriée. La courbe de l’enfant présente trois parties. Entre 0 à 6 mois la courbe de croissance est harmonieuse. Entre 6 et 10 mois, la courbe devient stationnaire.  A partir de 10 mois, la courbe régresse (cassure) progressivement pour se retrouver en dessous de la courbe Z score moins 3 à 14 mois. L’enfant souffre d’un marasme et doit être pris en charge rapidement dans une unité de diététique.  </a:t>
            </a:r>
            <a:r>
              <a:rPr lang="fr-FR" sz="2000" i="1" dirty="0">
                <a:effectLst/>
                <a:latin typeface="Times New Roman" panose="02020603050405020304" pitchFamily="18" charset="0"/>
                <a:ea typeface="Times New Roman" panose="02020603050405020304" pitchFamily="18" charset="0"/>
              </a:rPr>
              <a:t>Source : photothèque du service de pédiatrie du CHU de Bouaké</a:t>
            </a:r>
            <a:endParaRPr lang="fr-FR" sz="2000" dirty="0">
              <a:effectLst/>
              <a:latin typeface="Times New Roman" panose="02020603050405020304" pitchFamily="18" charset="0"/>
              <a:ea typeface="Times New Roman" panose="02020603050405020304" pitchFamily="18" charset="0"/>
            </a:endParaRPr>
          </a:p>
          <a:p>
            <a:endParaRPr lang="fr-FR" dirty="0"/>
          </a:p>
        </p:txBody>
      </p:sp>
      <p:pic>
        <p:nvPicPr>
          <p:cNvPr id="4" name="Image 3">
            <a:extLst>
              <a:ext uri="{FF2B5EF4-FFF2-40B4-BE49-F238E27FC236}">
                <a16:creationId xmlns:a16="http://schemas.microsoft.com/office/drawing/2014/main" id="{A6F9E6B4-CE4A-4E34-97FB-2316B2F40220}"/>
              </a:ext>
            </a:extLst>
          </p:cNvPr>
          <p:cNvPicPr>
            <a:picLocks noChangeAspect="1"/>
          </p:cNvPicPr>
          <p:nvPr/>
        </p:nvPicPr>
        <p:blipFill rotWithShape="1">
          <a:blip r:embed="rId2">
            <a:extLst>
              <a:ext uri="{28A0092B-C50C-407E-A947-70E740481C1C}">
                <a14:useLocalDpi xmlns:a14="http://schemas.microsoft.com/office/drawing/2010/main" val="0"/>
              </a:ext>
            </a:extLst>
          </a:blip>
          <a:srcRect l="3092" t="2576" r="1040" b="7619"/>
          <a:stretch/>
        </p:blipFill>
        <p:spPr bwMode="auto">
          <a:xfrm>
            <a:off x="5732585" y="2818131"/>
            <a:ext cx="5690515" cy="3635422"/>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7809565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157E417-7C74-90B6-2236-10BCD8D9A308}"/>
              </a:ext>
            </a:extLst>
          </p:cNvPr>
          <p:cNvSpPr>
            <a:spLocks noGrp="1"/>
          </p:cNvSpPr>
          <p:nvPr>
            <p:ph type="ctrTitle"/>
          </p:nvPr>
        </p:nvSpPr>
        <p:spPr>
          <a:xfrm>
            <a:off x="745066" y="287867"/>
            <a:ext cx="11091333" cy="5723466"/>
          </a:xfrm>
        </p:spPr>
        <p:txBody>
          <a:bodyPr>
            <a:normAutofit fontScale="90000"/>
          </a:bodyPr>
          <a:lstStyle/>
          <a:p>
            <a:pPr algn="l">
              <a:lnSpc>
                <a:spcPct val="115000"/>
              </a:lnSpc>
            </a:pPr>
            <a:r>
              <a:rPr lang="fr-FR" sz="4800" b="1" u="sng" dirty="0">
                <a:solidFill>
                  <a:srgbClr val="FF0000"/>
                </a:solidFill>
                <a:effectLst/>
                <a:latin typeface="Times New Roman" panose="02020603050405020304" pitchFamily="18" charset="0"/>
                <a:ea typeface="Times New Roman" panose="02020603050405020304" pitchFamily="18" charset="0"/>
              </a:rPr>
              <a:t>CONCLUSION </a:t>
            </a:r>
            <a:br>
              <a:rPr lang="fr-FR" sz="4800" dirty="0">
                <a:effectLst/>
                <a:latin typeface="Times New Roman" panose="02020603050405020304" pitchFamily="18" charset="0"/>
                <a:ea typeface="Times New Roman" panose="02020603050405020304" pitchFamily="18" charset="0"/>
              </a:rPr>
            </a:br>
            <a:r>
              <a:rPr lang="fr-FR" sz="4800" dirty="0">
                <a:effectLst/>
                <a:latin typeface="Times New Roman" panose="02020603050405020304" pitchFamily="18" charset="0"/>
                <a:ea typeface="Times New Roman" panose="02020603050405020304" pitchFamily="18" charset="0"/>
              </a:rPr>
              <a:t>La surveillance de la croissance de l’enfant permet au professionnel de santé de s’assurer de l’évolution satisfaisante et de la bonne santé de </a:t>
            </a:r>
            <a:r>
              <a:rPr lang="fr-FR" sz="4800">
                <a:effectLst/>
                <a:latin typeface="Times New Roman" panose="02020603050405020304" pitchFamily="18" charset="0"/>
                <a:ea typeface="Times New Roman" panose="02020603050405020304" pitchFamily="18" charset="0"/>
              </a:rPr>
              <a:t>l’enfant.</a:t>
            </a:r>
            <a:br>
              <a:rPr lang="fr-FR" sz="4800">
                <a:effectLst/>
                <a:latin typeface="Times New Roman" panose="02020603050405020304" pitchFamily="18" charset="0"/>
                <a:ea typeface="Times New Roman" panose="02020603050405020304" pitchFamily="18" charset="0"/>
              </a:rPr>
            </a:br>
            <a:r>
              <a:rPr lang="fr-FR" sz="4800">
                <a:effectLst/>
                <a:latin typeface="Times New Roman" panose="02020603050405020304" pitchFamily="18" charset="0"/>
                <a:ea typeface="Times New Roman" panose="02020603050405020304" pitchFamily="18" charset="0"/>
              </a:rPr>
              <a:t> </a:t>
            </a:r>
            <a:r>
              <a:rPr lang="fr-FR" sz="4800" dirty="0">
                <a:effectLst/>
                <a:latin typeface="Times New Roman" panose="02020603050405020304" pitchFamily="18" charset="0"/>
                <a:ea typeface="Times New Roman" panose="02020603050405020304" pitchFamily="18" charset="0"/>
              </a:rPr>
              <a:t>Mais en pratique cette activité importante de pédiatrie préventive est souvent reléguée au second plan par les agents de santé</a:t>
            </a:r>
            <a:r>
              <a:rPr lang="fr-FR" sz="1800" dirty="0">
                <a:effectLst/>
                <a:latin typeface="Times New Roman" panose="02020603050405020304" pitchFamily="18" charset="0"/>
                <a:ea typeface="Times New Roman" panose="02020603050405020304" pitchFamily="18" charset="0"/>
              </a:rPr>
              <a:t>.</a:t>
            </a:r>
            <a:endParaRPr lang="fr-FR" dirty="0"/>
          </a:p>
        </p:txBody>
      </p:sp>
    </p:spTree>
    <p:extLst>
      <p:ext uri="{BB962C8B-B14F-4D97-AF65-F5344CB8AC3E}">
        <p14:creationId xmlns:p14="http://schemas.microsoft.com/office/powerpoint/2010/main" val="252006881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68A3F27-5847-92B7-1B03-31591FC7CCA7}"/>
              </a:ext>
            </a:extLst>
          </p:cNvPr>
          <p:cNvSpPr>
            <a:spLocks noGrp="1"/>
          </p:cNvSpPr>
          <p:nvPr>
            <p:ph type="ctrTitle"/>
          </p:nvPr>
        </p:nvSpPr>
        <p:spPr>
          <a:xfrm>
            <a:off x="169333" y="1642533"/>
            <a:ext cx="11802533" cy="3302001"/>
          </a:xfrm>
          <a:solidFill>
            <a:srgbClr val="FFFFFF"/>
          </a:solidFill>
          <a:ln>
            <a:solidFill>
              <a:schemeClr val="accent1"/>
            </a:solidFill>
          </a:ln>
        </p:spPr>
        <p:txBody>
          <a:bodyPr>
            <a:noAutofit/>
          </a:bodyPr>
          <a:lstStyle/>
          <a:p>
            <a:pPr>
              <a:lnSpc>
                <a:spcPct val="200000"/>
              </a:lnSpc>
            </a:pPr>
            <a:r>
              <a:rPr lang="fr-FR" sz="6600" b="1" dirty="0"/>
              <a:t>MERCI POUR VOTRE AIMABLE ATTENTION</a:t>
            </a:r>
          </a:p>
        </p:txBody>
      </p:sp>
    </p:spTree>
    <p:extLst>
      <p:ext uri="{BB962C8B-B14F-4D97-AF65-F5344CB8AC3E}">
        <p14:creationId xmlns:p14="http://schemas.microsoft.com/office/powerpoint/2010/main" val="332139809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6DCE122-104E-5CAC-D4E2-FF6110776099}"/>
              </a:ext>
            </a:extLst>
          </p:cNvPr>
          <p:cNvSpPr>
            <a:spLocks noGrp="1"/>
          </p:cNvSpPr>
          <p:nvPr>
            <p:ph type="ctrTitle"/>
          </p:nvPr>
        </p:nvSpPr>
        <p:spPr>
          <a:xfrm>
            <a:off x="118534" y="1066800"/>
            <a:ext cx="11938000" cy="3064932"/>
          </a:xfrm>
          <a:solidFill>
            <a:schemeClr val="accent4">
              <a:lumMod val="60000"/>
              <a:lumOff val="40000"/>
            </a:schemeClr>
          </a:solidFill>
        </p:spPr>
        <p:txBody>
          <a:bodyPr>
            <a:normAutofit fontScale="90000"/>
          </a:bodyPr>
          <a:lstStyle/>
          <a:p>
            <a:r>
              <a:rPr lang="fr-FR" sz="8000" b="1" dirty="0">
                <a:effectLst/>
                <a:latin typeface="Times New Roman" panose="02020603050405020304" pitchFamily="18" charset="0"/>
                <a:ea typeface="Times New Roman" panose="02020603050405020304" pitchFamily="18" charset="0"/>
              </a:rPr>
              <a:t>DEVELOPPEMENT PSYCHOMOTEUR DE L’ENFANT</a:t>
            </a:r>
            <a:endParaRPr lang="fr-FR" sz="22600" dirty="0"/>
          </a:p>
        </p:txBody>
      </p:sp>
      <p:sp>
        <p:nvSpPr>
          <p:cNvPr id="3" name="Sous-titre 2">
            <a:extLst>
              <a:ext uri="{FF2B5EF4-FFF2-40B4-BE49-F238E27FC236}">
                <a16:creationId xmlns:a16="http://schemas.microsoft.com/office/drawing/2014/main" id="{D27F787C-C977-5AED-3009-3003B42D58D2}"/>
              </a:ext>
            </a:extLst>
          </p:cNvPr>
          <p:cNvSpPr>
            <a:spLocks noGrp="1"/>
          </p:cNvSpPr>
          <p:nvPr>
            <p:ph type="subTitle" idx="1"/>
          </p:nvPr>
        </p:nvSpPr>
        <p:spPr>
          <a:xfrm>
            <a:off x="338667" y="4685771"/>
            <a:ext cx="9144000" cy="1655762"/>
          </a:xfrm>
        </p:spPr>
        <p:txBody>
          <a:bodyPr/>
          <a:lstStyle/>
          <a:p>
            <a:endParaRPr lang="fr-FR" altLang="fr-FR" sz="2400" b="1" dirty="0">
              <a:solidFill>
                <a:srgbClr val="FF0000"/>
              </a:solidFill>
              <a:latin typeface="Comic Sans MS" panose="030F0702030302020204" pitchFamily="66" charset="0"/>
              <a:ea typeface="Arial Black" pitchFamily="34" charset="0"/>
              <a:cs typeface="Arial Black" pitchFamily="34" charset="0"/>
            </a:endParaRPr>
          </a:p>
          <a:p>
            <a:endParaRPr lang="fr-FR" altLang="fr-FR" b="1" dirty="0">
              <a:solidFill>
                <a:srgbClr val="FF0000"/>
              </a:solidFill>
              <a:latin typeface="Comic Sans MS" panose="030F0702030302020204" pitchFamily="66" charset="0"/>
              <a:ea typeface="Arial Black" pitchFamily="34" charset="0"/>
              <a:cs typeface="Arial Black" pitchFamily="34" charset="0"/>
            </a:endParaRPr>
          </a:p>
          <a:p>
            <a:r>
              <a:rPr lang="fr-FR" altLang="fr-FR" sz="2400" b="1" dirty="0">
                <a:solidFill>
                  <a:srgbClr val="FF0000"/>
                </a:solidFill>
                <a:latin typeface="Comic Sans MS" panose="030F0702030302020204" pitchFamily="66" charset="0"/>
                <a:ea typeface="Arial Black" pitchFamily="34" charset="0"/>
                <a:cs typeface="Arial Black" pitchFamily="34" charset="0"/>
              </a:rPr>
              <a:t>LICENCE2 IDE/SFM,2022-2023,SEMESTRE2</a:t>
            </a:r>
            <a:endParaRPr lang="fr-FR" dirty="0"/>
          </a:p>
        </p:txBody>
      </p:sp>
    </p:spTree>
    <p:extLst>
      <p:ext uri="{BB962C8B-B14F-4D97-AF65-F5344CB8AC3E}">
        <p14:creationId xmlns:p14="http://schemas.microsoft.com/office/powerpoint/2010/main" val="56846687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13A6B3B-82A0-9A5C-8C14-74440A948610}"/>
              </a:ext>
            </a:extLst>
          </p:cNvPr>
          <p:cNvSpPr>
            <a:spLocks noGrp="1"/>
          </p:cNvSpPr>
          <p:nvPr>
            <p:ph type="ctrTitle"/>
          </p:nvPr>
        </p:nvSpPr>
        <p:spPr>
          <a:xfrm>
            <a:off x="965200" y="237067"/>
            <a:ext cx="10244667" cy="1105429"/>
          </a:xfrm>
          <a:solidFill>
            <a:schemeClr val="accent4">
              <a:lumMod val="40000"/>
              <a:lumOff val="60000"/>
            </a:schemeClr>
          </a:solidFill>
        </p:spPr>
        <p:txBody>
          <a:bodyPr>
            <a:normAutofit fontScale="90000"/>
          </a:bodyPr>
          <a:lstStyle/>
          <a:p>
            <a:pPr>
              <a:lnSpc>
                <a:spcPct val="150000"/>
              </a:lnSpc>
            </a:pPr>
            <a:r>
              <a:rPr lang="fr-FR" sz="6600" b="1" kern="1800" dirty="0">
                <a:effectLst/>
                <a:latin typeface="Times New Roman" panose="02020603050405020304" pitchFamily="18" charset="0"/>
                <a:ea typeface="Times New Roman" panose="02020603050405020304" pitchFamily="18" charset="0"/>
              </a:rPr>
              <a:t>OBJECTIF GENERAL</a:t>
            </a:r>
            <a:endParaRPr lang="fr-FR" sz="28700" dirty="0"/>
          </a:p>
        </p:txBody>
      </p:sp>
      <p:sp>
        <p:nvSpPr>
          <p:cNvPr id="3" name="Sous-titre 2">
            <a:extLst>
              <a:ext uri="{FF2B5EF4-FFF2-40B4-BE49-F238E27FC236}">
                <a16:creationId xmlns:a16="http://schemas.microsoft.com/office/drawing/2014/main" id="{FA095574-DBB3-9695-95A4-C973CB0FD5DE}"/>
              </a:ext>
            </a:extLst>
          </p:cNvPr>
          <p:cNvSpPr>
            <a:spLocks noGrp="1"/>
          </p:cNvSpPr>
          <p:nvPr>
            <p:ph type="subTitle" idx="1"/>
          </p:nvPr>
        </p:nvSpPr>
        <p:spPr>
          <a:xfrm>
            <a:off x="846665" y="2180491"/>
            <a:ext cx="10244668" cy="3983241"/>
          </a:xfrm>
        </p:spPr>
        <p:txBody>
          <a:bodyPr>
            <a:normAutofit fontScale="25000" lnSpcReduction="20000"/>
          </a:bodyPr>
          <a:lstStyle/>
          <a:p>
            <a:pPr algn="just" defTabSz="179388">
              <a:lnSpc>
                <a:spcPct val="150000"/>
              </a:lnSpc>
            </a:pPr>
            <a:r>
              <a:rPr lang="fr-FR" sz="1800" dirty="0">
                <a:effectLst/>
                <a:latin typeface="Times New Roman" panose="02020603050405020304" pitchFamily="18" charset="0"/>
                <a:ea typeface="Times New Roman" panose="02020603050405020304" pitchFamily="18" charset="0"/>
              </a:rPr>
              <a:t>         </a:t>
            </a:r>
          </a:p>
          <a:p>
            <a:pPr algn="just" defTabSz="179388">
              <a:lnSpc>
                <a:spcPct val="150000"/>
              </a:lnSpc>
            </a:pPr>
            <a:r>
              <a:rPr lang="fr-FR" sz="1800" dirty="0">
                <a:latin typeface="Times New Roman" panose="02020603050405020304" pitchFamily="18" charset="0"/>
                <a:ea typeface="Times New Roman" panose="02020603050405020304" pitchFamily="18" charset="0"/>
              </a:rPr>
              <a:t>      </a:t>
            </a:r>
          </a:p>
          <a:p>
            <a:pPr algn="l" defTabSz="179388">
              <a:lnSpc>
                <a:spcPct val="150000"/>
              </a:lnSpc>
            </a:pPr>
            <a:r>
              <a:rPr lang="fr-FR" sz="24000" dirty="0">
                <a:effectLst/>
                <a:latin typeface="Times New Roman" panose="02020603050405020304" pitchFamily="18" charset="0"/>
                <a:ea typeface="Times New Roman" panose="02020603050405020304" pitchFamily="18" charset="0"/>
              </a:rPr>
              <a:t>  connaitre l’évaluation</a:t>
            </a:r>
          </a:p>
          <a:p>
            <a:pPr algn="l" defTabSz="179388">
              <a:lnSpc>
                <a:spcPct val="150000"/>
              </a:lnSpc>
            </a:pPr>
            <a:r>
              <a:rPr lang="fr-FR" sz="24000" dirty="0">
                <a:effectLst/>
                <a:latin typeface="Times New Roman" panose="02020603050405020304" pitchFamily="18" charset="0"/>
                <a:ea typeface="Times New Roman" panose="02020603050405020304" pitchFamily="18" charset="0"/>
              </a:rPr>
              <a:t>      du développement     psychomoteur de l’enfant.</a:t>
            </a:r>
            <a:endParaRPr lang="fr-FR" sz="216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86545102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587F714-B923-F561-2B54-1C3657E1BB85}"/>
              </a:ext>
            </a:extLst>
          </p:cNvPr>
          <p:cNvSpPr>
            <a:spLocks noGrp="1"/>
          </p:cNvSpPr>
          <p:nvPr>
            <p:ph type="ctrTitle"/>
          </p:nvPr>
        </p:nvSpPr>
        <p:spPr>
          <a:xfrm>
            <a:off x="948266" y="0"/>
            <a:ext cx="10295467" cy="1105428"/>
          </a:xfrm>
          <a:solidFill>
            <a:schemeClr val="accent4">
              <a:lumMod val="60000"/>
              <a:lumOff val="40000"/>
            </a:schemeClr>
          </a:solidFill>
        </p:spPr>
        <p:txBody>
          <a:bodyPr>
            <a:noAutofit/>
          </a:bodyPr>
          <a:lstStyle/>
          <a:p>
            <a:r>
              <a:rPr lang="fr-FR" b="1" kern="1800" dirty="0">
                <a:effectLst/>
                <a:latin typeface="Times New Roman" panose="02020603050405020304" pitchFamily="18" charset="0"/>
                <a:ea typeface="Times New Roman" panose="02020603050405020304" pitchFamily="18" charset="0"/>
              </a:rPr>
              <a:t>OBJECTIFS SPÉCIFIQUES</a:t>
            </a:r>
            <a:endParaRPr lang="fr-FR" dirty="0"/>
          </a:p>
        </p:txBody>
      </p:sp>
      <p:sp>
        <p:nvSpPr>
          <p:cNvPr id="3" name="Sous-titre 2">
            <a:extLst>
              <a:ext uri="{FF2B5EF4-FFF2-40B4-BE49-F238E27FC236}">
                <a16:creationId xmlns:a16="http://schemas.microsoft.com/office/drawing/2014/main" id="{A36A0840-5263-9A63-CC57-3D2826B98C96}"/>
              </a:ext>
            </a:extLst>
          </p:cNvPr>
          <p:cNvSpPr>
            <a:spLocks noGrp="1"/>
          </p:cNvSpPr>
          <p:nvPr>
            <p:ph type="subTitle" idx="1"/>
          </p:nvPr>
        </p:nvSpPr>
        <p:spPr>
          <a:xfrm>
            <a:off x="288758" y="1299411"/>
            <a:ext cx="11694696" cy="4748464"/>
          </a:xfrm>
        </p:spPr>
        <p:txBody>
          <a:bodyPr>
            <a:normAutofit fontScale="25000" lnSpcReduction="20000"/>
          </a:bodyPr>
          <a:lstStyle/>
          <a:p>
            <a:pPr marL="342900" lvl="0" indent="-342900" algn="l">
              <a:buSzPts val="1400"/>
              <a:buFont typeface="+mj-lt"/>
              <a:buAutoNum type="arabicPeriod"/>
            </a:pPr>
            <a:r>
              <a:rPr lang="fr-FR" sz="14400" dirty="0">
                <a:effectLst/>
                <a:latin typeface="Times New Roman" panose="02020603050405020304" pitchFamily="18" charset="0"/>
                <a:ea typeface="Times New Roman" panose="02020603050405020304" pitchFamily="18" charset="0"/>
                <a:cs typeface="Times New Roman" panose="02020603050405020304" pitchFamily="18" charset="0"/>
              </a:rPr>
              <a:t>Définir le développement psychomoteur</a:t>
            </a:r>
          </a:p>
          <a:p>
            <a:pPr marL="342900" lvl="0" indent="-342900" algn="l">
              <a:lnSpc>
                <a:spcPct val="115000"/>
              </a:lnSpc>
              <a:spcAft>
                <a:spcPts val="1000"/>
              </a:spcAft>
              <a:buSzPts val="1400"/>
              <a:buFont typeface="+mj-lt"/>
              <a:buAutoNum type="arabicPeriod"/>
            </a:pPr>
            <a:r>
              <a:rPr lang="fr-FR" sz="14400" dirty="0">
                <a:effectLst/>
                <a:latin typeface="Times New Roman" panose="02020603050405020304" pitchFamily="18" charset="0"/>
                <a:ea typeface="Times New Roman" panose="02020603050405020304" pitchFamily="18" charset="0"/>
                <a:cs typeface="Times New Roman" panose="02020603050405020304" pitchFamily="18" charset="0"/>
              </a:rPr>
              <a:t>Décrire les étapes de développement psychomoteur selon l’âge de l’enfant inscrits dans le carnet de santé mère-enfant</a:t>
            </a:r>
            <a:r>
              <a:rPr lang="fr-FR" sz="144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fr-FR" sz="14400" b="1" dirty="0">
                <a:effectLst/>
                <a:latin typeface="Times New Roman" panose="02020603050405020304" pitchFamily="18" charset="0"/>
                <a:ea typeface="Times New Roman" panose="02020603050405020304" pitchFamily="18" charset="0"/>
                <a:cs typeface="Times New Roman" panose="02020603050405020304" pitchFamily="18" charset="0"/>
              </a:rPr>
              <a:t>;</a:t>
            </a:r>
            <a:endParaRPr lang="fr-FR" sz="144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42900" lvl="0" indent="-342900" algn="l">
              <a:lnSpc>
                <a:spcPct val="115000"/>
              </a:lnSpc>
              <a:spcAft>
                <a:spcPts val="1000"/>
              </a:spcAft>
              <a:buSzPts val="1400"/>
              <a:buFont typeface="+mj-lt"/>
              <a:buAutoNum type="arabicPeriod"/>
            </a:pPr>
            <a:r>
              <a:rPr lang="fr-FR" sz="14400" dirty="0">
                <a:effectLst/>
                <a:latin typeface="Times New Roman" panose="02020603050405020304" pitchFamily="18" charset="0"/>
                <a:ea typeface="Times New Roman" panose="02020603050405020304" pitchFamily="18" charset="0"/>
                <a:cs typeface="Times New Roman" panose="02020603050405020304" pitchFamily="18" charset="0"/>
              </a:rPr>
              <a:t>Renseigner correctement chacun des paramètres   dans le carnet de santé mère-enfant ; </a:t>
            </a:r>
          </a:p>
          <a:p>
            <a:pPr marL="342900" lvl="0" indent="-342900" algn="l">
              <a:lnSpc>
                <a:spcPct val="115000"/>
              </a:lnSpc>
              <a:spcAft>
                <a:spcPts val="1000"/>
              </a:spcAft>
              <a:buSzPts val="1400"/>
              <a:buFont typeface="+mj-lt"/>
              <a:buAutoNum type="arabicPeriod"/>
            </a:pPr>
            <a:r>
              <a:rPr lang="fr-FR" sz="14400" dirty="0">
                <a:effectLst/>
                <a:latin typeface="Times New Roman" panose="02020603050405020304" pitchFamily="18" charset="0"/>
                <a:ea typeface="Times New Roman" panose="02020603050405020304" pitchFamily="18" charset="0"/>
                <a:cs typeface="Times New Roman" panose="02020603050405020304" pitchFamily="18" charset="0"/>
              </a:rPr>
              <a:t> Interpréter correctement les données recueillies du carnet de santé mère-enfant ;</a:t>
            </a:r>
            <a:endParaRPr lang="fr-FR" sz="14400" dirty="0">
              <a:latin typeface="Times New Roman" panose="02020603050405020304" pitchFamily="18" charset="0"/>
              <a:ea typeface="Times New Roman" panose="02020603050405020304" pitchFamily="18" charset="0"/>
              <a:cs typeface="Times New Roman" panose="02020603050405020304" pitchFamily="18" charset="0"/>
            </a:endParaRPr>
          </a:p>
          <a:p>
            <a:pPr marL="342900" lvl="0" indent="-342900" algn="l">
              <a:lnSpc>
                <a:spcPct val="115000"/>
              </a:lnSpc>
              <a:spcAft>
                <a:spcPts val="1000"/>
              </a:spcAft>
              <a:buSzPts val="1400"/>
              <a:buFont typeface="+mj-lt"/>
              <a:buAutoNum type="arabicPeriod"/>
            </a:pPr>
            <a:endParaRPr lang="fr-FR" sz="26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42900" lvl="0" indent="-342900" algn="l">
              <a:lnSpc>
                <a:spcPct val="115000"/>
              </a:lnSpc>
              <a:spcAft>
                <a:spcPts val="1000"/>
              </a:spcAft>
              <a:buSzPts val="1400"/>
              <a:buFont typeface="+mj-lt"/>
              <a:buAutoNum type="arabicPeriod"/>
            </a:pPr>
            <a:endParaRPr lang="fr-FR" sz="2600"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6766241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EB46259-A391-2F4A-D007-99C3B57521C6}"/>
              </a:ext>
            </a:extLst>
          </p:cNvPr>
          <p:cNvSpPr>
            <a:spLocks noGrp="1"/>
          </p:cNvSpPr>
          <p:nvPr>
            <p:ph type="ctrTitle"/>
          </p:nvPr>
        </p:nvSpPr>
        <p:spPr>
          <a:xfrm>
            <a:off x="946484" y="0"/>
            <a:ext cx="10282990" cy="1655762"/>
          </a:xfrm>
          <a:solidFill>
            <a:schemeClr val="accent4">
              <a:lumMod val="60000"/>
              <a:lumOff val="40000"/>
            </a:schemeClr>
          </a:solidFill>
        </p:spPr>
        <p:txBody>
          <a:bodyPr>
            <a:normAutofit/>
          </a:bodyPr>
          <a:lstStyle/>
          <a:p>
            <a:r>
              <a:rPr lang="fr-FR" sz="7200" b="1" dirty="0">
                <a:effectLst/>
                <a:latin typeface="Times New Roman" panose="02020603050405020304" pitchFamily="18" charset="0"/>
                <a:ea typeface="Times New Roman" panose="02020603050405020304" pitchFamily="18" charset="0"/>
              </a:rPr>
              <a:t>INTRODUCTION</a:t>
            </a:r>
            <a:endParaRPr lang="fr-FR" sz="7200" dirty="0"/>
          </a:p>
        </p:txBody>
      </p:sp>
      <p:sp>
        <p:nvSpPr>
          <p:cNvPr id="3" name="Sous-titre 2">
            <a:extLst>
              <a:ext uri="{FF2B5EF4-FFF2-40B4-BE49-F238E27FC236}">
                <a16:creationId xmlns:a16="http://schemas.microsoft.com/office/drawing/2014/main" id="{871BBB41-7AE6-766D-34F8-77BE62ED0EE4}"/>
              </a:ext>
            </a:extLst>
          </p:cNvPr>
          <p:cNvSpPr>
            <a:spLocks noGrp="1"/>
          </p:cNvSpPr>
          <p:nvPr>
            <p:ph type="subTitle" idx="1"/>
          </p:nvPr>
        </p:nvSpPr>
        <p:spPr>
          <a:xfrm>
            <a:off x="176463" y="1655763"/>
            <a:ext cx="11887200" cy="4600658"/>
          </a:xfrm>
        </p:spPr>
        <p:txBody>
          <a:bodyPr>
            <a:normAutofit fontScale="25000" lnSpcReduction="20000"/>
          </a:bodyPr>
          <a:lstStyle/>
          <a:p>
            <a:pPr algn="l"/>
            <a:endParaRPr lang="fr-FR" sz="1800" dirty="0">
              <a:effectLst/>
              <a:latin typeface="Times New Roman" panose="02020603050405020304" pitchFamily="18" charset="0"/>
              <a:ea typeface="Times New Roman" panose="02020603050405020304" pitchFamily="18" charset="0"/>
            </a:endParaRPr>
          </a:p>
          <a:p>
            <a:pPr algn="l"/>
            <a:endParaRPr lang="fr-FR" sz="1800" dirty="0">
              <a:latin typeface="Times New Roman" panose="02020603050405020304" pitchFamily="18" charset="0"/>
              <a:ea typeface="Times New Roman" panose="02020603050405020304" pitchFamily="18" charset="0"/>
            </a:endParaRPr>
          </a:p>
          <a:p>
            <a:pPr algn="l"/>
            <a:endParaRPr lang="fr-FR" sz="1800" dirty="0">
              <a:effectLst/>
              <a:latin typeface="Times New Roman" panose="02020603050405020304" pitchFamily="18" charset="0"/>
              <a:ea typeface="Times New Roman" panose="02020603050405020304" pitchFamily="18" charset="0"/>
            </a:endParaRPr>
          </a:p>
          <a:p>
            <a:pPr algn="l"/>
            <a:endParaRPr lang="fr-FR" sz="1800" dirty="0">
              <a:latin typeface="Times New Roman" panose="02020603050405020304" pitchFamily="18" charset="0"/>
              <a:ea typeface="Times New Roman" panose="02020603050405020304" pitchFamily="18" charset="0"/>
            </a:endParaRPr>
          </a:p>
          <a:p>
            <a:pPr algn="l"/>
            <a:r>
              <a:rPr lang="fr-FR" sz="12000" dirty="0">
                <a:effectLst/>
                <a:latin typeface="Times New Roman" panose="02020603050405020304" pitchFamily="18" charset="0"/>
                <a:ea typeface="Times New Roman" panose="02020603050405020304" pitchFamily="18" charset="0"/>
              </a:rPr>
              <a:t>-  </a:t>
            </a:r>
            <a:r>
              <a:rPr lang="fr-FR" sz="16000" dirty="0">
                <a:effectLst/>
                <a:latin typeface="Times New Roman" panose="02020603050405020304" pitchFamily="18" charset="0"/>
                <a:ea typeface="Times New Roman" panose="02020603050405020304" pitchFamily="18" charset="0"/>
              </a:rPr>
              <a:t>L’évaluation régulière du développement psychomoteur est primordiale. </a:t>
            </a:r>
          </a:p>
          <a:p>
            <a:pPr algn="l"/>
            <a:endParaRPr lang="fr-FR" sz="16000" dirty="0">
              <a:effectLst/>
              <a:latin typeface="Times New Roman" panose="02020603050405020304" pitchFamily="18" charset="0"/>
              <a:ea typeface="Times New Roman" panose="02020603050405020304" pitchFamily="18" charset="0"/>
            </a:endParaRPr>
          </a:p>
          <a:p>
            <a:pPr algn="l"/>
            <a:r>
              <a:rPr lang="fr-FR" sz="16000" dirty="0">
                <a:effectLst/>
                <a:latin typeface="Times New Roman" panose="02020603050405020304" pitchFamily="18" charset="0"/>
                <a:ea typeface="Times New Roman" panose="02020603050405020304" pitchFamily="18" charset="0"/>
              </a:rPr>
              <a:t>-  Pour s’assurer de l’évolution satisfaisante et de la bonne santé de l’enfant.</a:t>
            </a:r>
          </a:p>
          <a:p>
            <a:pPr algn="l"/>
            <a:endParaRPr lang="fr-FR" sz="16000" dirty="0">
              <a:effectLst/>
              <a:latin typeface="Times New Roman" panose="02020603050405020304" pitchFamily="18" charset="0"/>
              <a:ea typeface="Times New Roman" panose="02020603050405020304" pitchFamily="18" charset="0"/>
            </a:endParaRPr>
          </a:p>
          <a:p>
            <a:pPr algn="l"/>
            <a:r>
              <a:rPr lang="fr-FR" sz="16000" dirty="0">
                <a:latin typeface="Times New Roman" panose="02020603050405020304" pitchFamily="18" charset="0"/>
                <a:ea typeface="Times New Roman" panose="02020603050405020304" pitchFamily="18" charset="0"/>
              </a:rPr>
              <a:t>- </a:t>
            </a:r>
            <a:r>
              <a:rPr lang="fr-FR" sz="16000" dirty="0">
                <a:effectLst/>
                <a:latin typeface="Times New Roman" panose="02020603050405020304" pitchFamily="18" charset="0"/>
                <a:ea typeface="Times New Roman" panose="02020603050405020304" pitchFamily="18" charset="0"/>
              </a:rPr>
              <a:t>déceler une anomalie et faire précocement la prise en charge</a:t>
            </a:r>
            <a:endParaRPr lang="fr-FR" sz="16000" dirty="0"/>
          </a:p>
        </p:txBody>
      </p:sp>
    </p:spTree>
    <p:extLst>
      <p:ext uri="{BB962C8B-B14F-4D97-AF65-F5344CB8AC3E}">
        <p14:creationId xmlns:p14="http://schemas.microsoft.com/office/powerpoint/2010/main" val="5271084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6233CE7-AEB3-442A-B1AA-65E5AA38A8DB}"/>
              </a:ext>
            </a:extLst>
          </p:cNvPr>
          <p:cNvSpPr>
            <a:spLocks noGrp="1"/>
          </p:cNvSpPr>
          <p:nvPr>
            <p:ph type="ctrTitle"/>
          </p:nvPr>
        </p:nvSpPr>
        <p:spPr>
          <a:xfrm>
            <a:off x="845127" y="124691"/>
            <a:ext cx="10501745" cy="1039091"/>
          </a:xfrm>
          <a:solidFill>
            <a:schemeClr val="accent6">
              <a:lumMod val="20000"/>
              <a:lumOff val="80000"/>
            </a:schemeClr>
          </a:solidFill>
        </p:spPr>
        <p:txBody>
          <a:bodyPr>
            <a:normAutofit fontScale="90000"/>
          </a:bodyPr>
          <a:lstStyle/>
          <a:p>
            <a:pPr marL="342900" lvl="0" indent="-342900" algn="l">
              <a:lnSpc>
                <a:spcPct val="115000"/>
              </a:lnSpc>
            </a:pPr>
            <a:br>
              <a:rPr lang="fr-FR" sz="1800" b="1" dirty="0">
                <a:effectLst/>
                <a:latin typeface="Times New Roman" panose="02020603050405020304" pitchFamily="18" charset="0"/>
                <a:ea typeface="Times New Roman" panose="02020603050405020304" pitchFamily="18" charset="0"/>
              </a:rPr>
            </a:br>
            <a:br>
              <a:rPr lang="fr-FR" sz="1800" b="1" dirty="0">
                <a:effectLst/>
                <a:latin typeface="Times New Roman" panose="02020603050405020304" pitchFamily="18" charset="0"/>
                <a:ea typeface="Times New Roman" panose="02020603050405020304" pitchFamily="18" charset="0"/>
              </a:rPr>
            </a:br>
            <a:br>
              <a:rPr lang="fr-FR" sz="1800" b="1" dirty="0">
                <a:latin typeface="Times New Roman" panose="02020603050405020304" pitchFamily="18" charset="0"/>
                <a:ea typeface="Times New Roman" panose="02020603050405020304" pitchFamily="18" charset="0"/>
              </a:rPr>
            </a:br>
            <a:br>
              <a:rPr lang="fr-FR" sz="1800" b="1" dirty="0">
                <a:latin typeface="Times New Roman" panose="02020603050405020304" pitchFamily="18" charset="0"/>
                <a:ea typeface="Times New Roman" panose="02020603050405020304" pitchFamily="18" charset="0"/>
              </a:rPr>
            </a:br>
            <a:br>
              <a:rPr lang="fr-FR" sz="1800" b="1" dirty="0">
                <a:effectLst/>
                <a:latin typeface="Times New Roman" panose="02020603050405020304" pitchFamily="18" charset="0"/>
                <a:ea typeface="Times New Roman" panose="02020603050405020304" pitchFamily="18" charset="0"/>
              </a:rPr>
            </a:br>
            <a:r>
              <a:rPr lang="fr-FR" sz="6700" b="1" dirty="0">
                <a:effectLst/>
                <a:latin typeface="Times New Roman" panose="02020603050405020304" pitchFamily="18" charset="0"/>
                <a:ea typeface="Times New Roman" panose="02020603050405020304" pitchFamily="18" charset="0"/>
              </a:rPr>
              <a:t>OBJECTIFS SPECIFIQUES  </a:t>
            </a:r>
            <a:endParaRPr lang="fr-FR" sz="6700" dirty="0"/>
          </a:p>
        </p:txBody>
      </p:sp>
      <p:sp>
        <p:nvSpPr>
          <p:cNvPr id="3" name="Sous-titre 2">
            <a:extLst>
              <a:ext uri="{FF2B5EF4-FFF2-40B4-BE49-F238E27FC236}">
                <a16:creationId xmlns:a16="http://schemas.microsoft.com/office/drawing/2014/main" id="{2EF14B1E-4AD4-487E-992B-98FDBC017D8A}"/>
              </a:ext>
            </a:extLst>
          </p:cNvPr>
          <p:cNvSpPr>
            <a:spLocks noGrp="1"/>
          </p:cNvSpPr>
          <p:nvPr>
            <p:ph type="subTitle" idx="1"/>
          </p:nvPr>
        </p:nvSpPr>
        <p:spPr>
          <a:xfrm>
            <a:off x="0" y="1468582"/>
            <a:ext cx="12192000" cy="4821382"/>
          </a:xfrm>
        </p:spPr>
        <p:txBody>
          <a:bodyPr>
            <a:normAutofit fontScale="70000" lnSpcReduction="20000"/>
          </a:bodyPr>
          <a:lstStyle/>
          <a:p>
            <a:pPr marL="342900" lvl="0" indent="-342900" algn="l">
              <a:lnSpc>
                <a:spcPct val="115000"/>
              </a:lnSpc>
              <a:buFont typeface="+mj-lt"/>
              <a:buAutoNum type="arabicPeriod"/>
              <a:tabLst>
                <a:tab pos="457200" algn="l"/>
              </a:tabLst>
            </a:pPr>
            <a:r>
              <a:rPr lang="fr-FR" sz="6500" dirty="0">
                <a:effectLst/>
                <a:latin typeface="Times New Roman" panose="02020603050405020304" pitchFamily="18" charset="0"/>
                <a:ea typeface="Times New Roman" panose="02020603050405020304" pitchFamily="18" charset="0"/>
              </a:rPr>
              <a:t>Décrire les différentes composantes du carnet de santé mère -enfant selon le cours ;</a:t>
            </a:r>
          </a:p>
          <a:p>
            <a:pPr marL="342900" lvl="0" indent="-342900" algn="l">
              <a:lnSpc>
                <a:spcPct val="115000"/>
              </a:lnSpc>
              <a:buFont typeface="+mj-lt"/>
              <a:buAutoNum type="arabicPeriod"/>
              <a:tabLst>
                <a:tab pos="457200" algn="l"/>
              </a:tabLst>
            </a:pPr>
            <a:r>
              <a:rPr lang="fr-FR" sz="6500" dirty="0">
                <a:effectLst/>
                <a:latin typeface="Times New Roman" panose="02020603050405020304" pitchFamily="18" charset="0"/>
                <a:ea typeface="Times New Roman" panose="02020603050405020304" pitchFamily="18" charset="0"/>
              </a:rPr>
              <a:t>Renseigner avec précision toutes les parties du carnet de santé mère -enfant à partir du cours ;</a:t>
            </a:r>
          </a:p>
          <a:p>
            <a:pPr marL="342900" lvl="0" indent="-342900" algn="l">
              <a:lnSpc>
                <a:spcPct val="115000"/>
              </a:lnSpc>
              <a:buFont typeface="+mj-lt"/>
              <a:buAutoNum type="arabicPeriod"/>
              <a:tabLst>
                <a:tab pos="457200" algn="l"/>
              </a:tabLst>
            </a:pPr>
            <a:r>
              <a:rPr lang="fr-FR" sz="6500" dirty="0">
                <a:effectLst/>
                <a:latin typeface="Times New Roman" panose="02020603050405020304" pitchFamily="18" charset="0"/>
                <a:ea typeface="Times New Roman" panose="02020603050405020304" pitchFamily="18" charset="0"/>
              </a:rPr>
              <a:t>Interpréter sans erreurs toutes les données recueillies dans le carnet de santé mère -enfant.</a:t>
            </a:r>
          </a:p>
          <a:p>
            <a:pPr algn="l">
              <a:lnSpc>
                <a:spcPct val="115000"/>
              </a:lnSpc>
            </a:pPr>
            <a:r>
              <a:rPr lang="fr-FR" sz="1800" b="1" dirty="0">
                <a:effectLst/>
                <a:latin typeface="Times New Roman" panose="02020603050405020304" pitchFamily="18" charset="0"/>
                <a:ea typeface="Times New Roman" panose="02020603050405020304" pitchFamily="18" charset="0"/>
              </a:rPr>
              <a:t> </a:t>
            </a:r>
            <a:endParaRPr lang="fr-FR" sz="1800" dirty="0">
              <a:effectLst/>
              <a:latin typeface="Times New Roman" panose="02020603050405020304" pitchFamily="18" charset="0"/>
              <a:ea typeface="Times New Roman" panose="02020603050405020304" pitchFamily="18" charset="0"/>
            </a:endParaRPr>
          </a:p>
          <a:p>
            <a:endParaRPr lang="fr-FR" dirty="0"/>
          </a:p>
        </p:txBody>
      </p:sp>
    </p:spTree>
    <p:extLst>
      <p:ext uri="{BB962C8B-B14F-4D97-AF65-F5344CB8AC3E}">
        <p14:creationId xmlns:p14="http://schemas.microsoft.com/office/powerpoint/2010/main" val="1826549443"/>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6C6870C-65D6-28AF-5763-4D137C2BE57C}"/>
              </a:ext>
            </a:extLst>
          </p:cNvPr>
          <p:cNvSpPr>
            <a:spLocks noGrp="1"/>
          </p:cNvSpPr>
          <p:nvPr>
            <p:ph type="ctrTitle"/>
          </p:nvPr>
        </p:nvSpPr>
        <p:spPr>
          <a:xfrm>
            <a:off x="882317" y="0"/>
            <a:ext cx="10363200" cy="1219200"/>
          </a:xfrm>
          <a:solidFill>
            <a:schemeClr val="accent4">
              <a:lumMod val="60000"/>
              <a:lumOff val="40000"/>
            </a:schemeClr>
          </a:solidFill>
        </p:spPr>
        <p:txBody>
          <a:bodyPr>
            <a:normAutofit/>
          </a:bodyPr>
          <a:lstStyle/>
          <a:p>
            <a:r>
              <a:rPr lang="fr-FR" sz="7200" b="1" dirty="0">
                <a:effectLst/>
                <a:latin typeface="Times New Roman" panose="02020603050405020304" pitchFamily="18" charset="0"/>
                <a:ea typeface="Times New Roman" panose="02020603050405020304" pitchFamily="18" charset="0"/>
              </a:rPr>
              <a:t>I DÉFINITION</a:t>
            </a:r>
            <a:endParaRPr lang="fr-FR" sz="7200" dirty="0"/>
          </a:p>
        </p:txBody>
      </p:sp>
      <p:sp>
        <p:nvSpPr>
          <p:cNvPr id="3" name="Sous-titre 2">
            <a:extLst>
              <a:ext uri="{FF2B5EF4-FFF2-40B4-BE49-F238E27FC236}">
                <a16:creationId xmlns:a16="http://schemas.microsoft.com/office/drawing/2014/main" id="{F830F203-340A-F100-0FFB-9DEAD5B2A2E0}"/>
              </a:ext>
            </a:extLst>
          </p:cNvPr>
          <p:cNvSpPr>
            <a:spLocks noGrp="1"/>
          </p:cNvSpPr>
          <p:nvPr>
            <p:ph type="subTitle" idx="1"/>
          </p:nvPr>
        </p:nvSpPr>
        <p:spPr>
          <a:xfrm>
            <a:off x="304801" y="1219200"/>
            <a:ext cx="11768666" cy="4961467"/>
          </a:xfrm>
        </p:spPr>
        <p:txBody>
          <a:bodyPr>
            <a:normAutofit fontScale="25000" lnSpcReduction="20000"/>
          </a:bodyPr>
          <a:lstStyle/>
          <a:p>
            <a:pPr algn="l"/>
            <a:endParaRPr lang="fr-FR" sz="1800" b="1" dirty="0">
              <a:effectLst/>
              <a:latin typeface="Times New Roman" panose="02020603050405020304" pitchFamily="18" charset="0"/>
              <a:ea typeface="Times New Roman" panose="02020603050405020304" pitchFamily="18" charset="0"/>
            </a:endParaRPr>
          </a:p>
          <a:p>
            <a:pPr algn="l"/>
            <a:r>
              <a:rPr lang="fr-FR" sz="14400" b="1" dirty="0">
                <a:effectLst/>
                <a:latin typeface="Times New Roman" panose="02020603050405020304" pitchFamily="18" charset="0"/>
                <a:ea typeface="Times New Roman" panose="02020603050405020304" pitchFamily="18" charset="0"/>
              </a:rPr>
              <a:t>Le développement psychomoteur</a:t>
            </a:r>
            <a:r>
              <a:rPr lang="fr-FR" sz="14400" dirty="0">
                <a:effectLst/>
                <a:latin typeface="Times New Roman" panose="02020603050405020304" pitchFamily="18" charset="0"/>
                <a:ea typeface="Times New Roman" panose="02020603050405020304" pitchFamily="18" charset="0"/>
              </a:rPr>
              <a:t> : </a:t>
            </a:r>
            <a:endParaRPr lang="fr-FR" sz="14400" dirty="0">
              <a:latin typeface="Times New Roman" panose="02020603050405020304" pitchFamily="18" charset="0"/>
              <a:ea typeface="Times New Roman" panose="02020603050405020304" pitchFamily="18" charset="0"/>
            </a:endParaRPr>
          </a:p>
          <a:p>
            <a:pPr algn="l"/>
            <a:r>
              <a:rPr lang="fr-FR" sz="14400" dirty="0">
                <a:effectLst/>
                <a:latin typeface="Times New Roman" panose="02020603050405020304" pitchFamily="18" charset="0"/>
                <a:ea typeface="Times New Roman" panose="02020603050405020304" pitchFamily="18" charset="0"/>
              </a:rPr>
              <a:t>     -  processus dynamique pour des acquisitions psychiques, motrices, cognitives et sociales pour des interactions conduisant à un adulte en passant par les</a:t>
            </a:r>
          </a:p>
          <a:p>
            <a:pPr algn="l"/>
            <a:endParaRPr lang="fr-FR" sz="14400" dirty="0">
              <a:effectLst/>
              <a:latin typeface="Times New Roman" panose="02020603050405020304" pitchFamily="18" charset="0"/>
              <a:ea typeface="Times New Roman" panose="02020603050405020304" pitchFamily="18" charset="0"/>
            </a:endParaRPr>
          </a:p>
          <a:p>
            <a:pPr algn="l"/>
            <a:r>
              <a:rPr lang="fr-FR" sz="14400" dirty="0">
                <a:latin typeface="Times New Roman" panose="02020603050405020304" pitchFamily="18" charset="0"/>
                <a:ea typeface="Times New Roman" panose="02020603050405020304" pitchFamily="18" charset="0"/>
              </a:rPr>
              <a:t>« </a:t>
            </a:r>
            <a:r>
              <a:rPr lang="fr-FR" sz="14400" dirty="0">
                <a:effectLst/>
                <a:latin typeface="Times New Roman" panose="02020603050405020304" pitchFamily="18" charset="0"/>
                <a:ea typeface="Times New Roman" panose="02020603050405020304" pitchFamily="18" charset="0"/>
              </a:rPr>
              <a:t> jalon de développement »</a:t>
            </a:r>
          </a:p>
          <a:p>
            <a:pPr algn="l"/>
            <a:r>
              <a:rPr lang="fr-FR" sz="14400" dirty="0">
                <a:effectLst/>
                <a:latin typeface="Times New Roman" panose="02020603050405020304" pitchFamily="18" charset="0"/>
                <a:ea typeface="Times New Roman" panose="02020603050405020304" pitchFamily="18" charset="0"/>
              </a:rPr>
              <a:t>-  tels que les premiers pas, le premier sourire et le geste « </a:t>
            </a:r>
            <a:r>
              <a:rPr lang="fr-FR" sz="14400" b="1" dirty="0">
                <a:effectLst/>
                <a:latin typeface="Times New Roman" panose="02020603050405020304" pitchFamily="18" charset="0"/>
                <a:ea typeface="Times New Roman" panose="02020603050405020304" pitchFamily="18" charset="0"/>
              </a:rPr>
              <a:t>au revoir </a:t>
            </a:r>
            <a:r>
              <a:rPr lang="fr-FR" sz="14400" dirty="0">
                <a:effectLst/>
                <a:latin typeface="Times New Roman" panose="02020603050405020304" pitchFamily="18" charset="0"/>
                <a:ea typeface="Times New Roman" panose="02020603050405020304" pitchFamily="18" charset="0"/>
              </a:rPr>
              <a:t>» de la main.</a:t>
            </a:r>
          </a:p>
          <a:p>
            <a:pPr algn="l"/>
            <a:endParaRPr lang="fr-FR" sz="14400" dirty="0">
              <a:effectLst/>
              <a:latin typeface="Times New Roman" panose="02020603050405020304" pitchFamily="18" charset="0"/>
              <a:ea typeface="Times New Roman" panose="02020603050405020304" pitchFamily="18" charset="0"/>
            </a:endParaRPr>
          </a:p>
          <a:p>
            <a:pPr algn="l"/>
            <a:r>
              <a:rPr lang="fr-FR" sz="14400" dirty="0">
                <a:effectLst/>
                <a:latin typeface="Times New Roman" panose="02020603050405020304" pitchFamily="18" charset="0"/>
                <a:ea typeface="Times New Roman" panose="02020603050405020304" pitchFamily="18" charset="0"/>
              </a:rPr>
              <a:t>Les jalons constituent des points de repère importants</a:t>
            </a:r>
          </a:p>
          <a:p>
            <a:pPr algn="l"/>
            <a:endParaRPr lang="fr-FR" sz="3600" dirty="0">
              <a:effectLst/>
              <a:latin typeface="Times New Roman" panose="02020603050405020304" pitchFamily="18" charset="0"/>
              <a:ea typeface="Times New Roman" panose="02020603050405020304" pitchFamily="18" charset="0"/>
            </a:endParaRPr>
          </a:p>
          <a:p>
            <a:pPr algn="l"/>
            <a:r>
              <a:rPr lang="fr-FR" sz="3600" dirty="0">
                <a:effectLst/>
                <a:latin typeface="Times New Roman" panose="02020603050405020304" pitchFamily="18" charset="0"/>
                <a:ea typeface="Times New Roman" panose="02020603050405020304" pitchFamily="18" charset="0"/>
              </a:rPr>
              <a:t>     </a:t>
            </a:r>
          </a:p>
          <a:p>
            <a:pPr algn="l"/>
            <a:endParaRPr lang="fr-FR" dirty="0"/>
          </a:p>
        </p:txBody>
      </p:sp>
    </p:spTree>
    <p:extLst>
      <p:ext uri="{BB962C8B-B14F-4D97-AF65-F5344CB8AC3E}">
        <p14:creationId xmlns:p14="http://schemas.microsoft.com/office/powerpoint/2010/main" val="1674521138"/>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4127F84-D1A5-EABA-BAE6-C6FD02D91270}"/>
              </a:ext>
            </a:extLst>
          </p:cNvPr>
          <p:cNvSpPr>
            <a:spLocks noGrp="1"/>
          </p:cNvSpPr>
          <p:nvPr>
            <p:ph type="ctrTitle"/>
          </p:nvPr>
        </p:nvSpPr>
        <p:spPr>
          <a:xfrm>
            <a:off x="978958" y="0"/>
            <a:ext cx="10234083" cy="1843086"/>
          </a:xfrm>
          <a:solidFill>
            <a:schemeClr val="accent4">
              <a:lumMod val="40000"/>
              <a:lumOff val="60000"/>
            </a:schemeClr>
          </a:solidFill>
        </p:spPr>
        <p:txBody>
          <a:bodyPr>
            <a:noAutofit/>
          </a:bodyPr>
          <a:lstStyle/>
          <a:p>
            <a:br>
              <a:rPr lang="fr-FR" sz="5400" b="1" dirty="0">
                <a:effectLst/>
                <a:latin typeface="Times New Roman" panose="02020603050405020304" pitchFamily="18" charset="0"/>
                <a:ea typeface="Calibri" panose="020F0502020204030204" pitchFamily="34" charset="0"/>
              </a:rPr>
            </a:br>
            <a:br>
              <a:rPr lang="fr-FR" sz="5400" b="1" dirty="0">
                <a:effectLst/>
                <a:latin typeface="Times New Roman" panose="02020603050405020304" pitchFamily="18" charset="0"/>
                <a:ea typeface="Calibri" panose="020F0502020204030204" pitchFamily="34" charset="0"/>
              </a:rPr>
            </a:br>
            <a:br>
              <a:rPr lang="fr-FR" sz="5400" b="1" dirty="0">
                <a:effectLst/>
                <a:latin typeface="Times New Roman" panose="02020603050405020304" pitchFamily="18" charset="0"/>
                <a:ea typeface="Calibri" panose="020F0502020204030204" pitchFamily="34" charset="0"/>
              </a:rPr>
            </a:br>
            <a:br>
              <a:rPr lang="fr-FR" sz="5400" b="1" dirty="0">
                <a:effectLst/>
                <a:latin typeface="Times New Roman" panose="02020603050405020304" pitchFamily="18" charset="0"/>
                <a:ea typeface="Calibri" panose="020F0502020204030204" pitchFamily="34" charset="0"/>
              </a:rPr>
            </a:br>
            <a:br>
              <a:rPr lang="fr-FR" sz="5400" b="1" dirty="0">
                <a:effectLst/>
                <a:latin typeface="Times New Roman" panose="02020603050405020304" pitchFamily="18" charset="0"/>
                <a:ea typeface="Calibri" panose="020F0502020204030204" pitchFamily="34" charset="0"/>
              </a:rPr>
            </a:br>
            <a:br>
              <a:rPr lang="fr-FR" sz="5400" b="1" dirty="0">
                <a:effectLst/>
                <a:latin typeface="Times New Roman" panose="02020603050405020304" pitchFamily="18" charset="0"/>
                <a:ea typeface="Calibri" panose="020F0502020204030204" pitchFamily="34" charset="0"/>
              </a:rPr>
            </a:br>
            <a:r>
              <a:rPr lang="fr-FR" sz="5400" b="1" dirty="0">
                <a:effectLst/>
                <a:latin typeface="Times New Roman" panose="02020603050405020304" pitchFamily="18" charset="0"/>
                <a:ea typeface="Calibri" panose="020F0502020204030204" pitchFamily="34" charset="0"/>
              </a:rPr>
              <a:t>II </a:t>
            </a:r>
            <a:r>
              <a:rPr lang="fr-FR" sz="4000" b="1" dirty="0">
                <a:effectLst/>
                <a:latin typeface="Times New Roman" panose="02020603050405020304" pitchFamily="18" charset="0"/>
                <a:ea typeface="Calibri" panose="020F0502020204030204" pitchFamily="34" charset="0"/>
              </a:rPr>
              <a:t>PRINCIPALES ETAPES</a:t>
            </a:r>
            <a:r>
              <a:rPr lang="fr-FR" sz="4000" b="1" dirty="0">
                <a:effectLst/>
                <a:latin typeface="Times New Roman" panose="02020603050405020304" pitchFamily="18" charset="0"/>
                <a:ea typeface="Times New Roman" panose="02020603050405020304" pitchFamily="18" charset="0"/>
              </a:rPr>
              <a:t> DU     DEVELOPPEMENT         PSYCHOMOTEUR DE L’ENFANT  </a:t>
            </a:r>
            <a:endParaRPr lang="fr-FR" sz="5400" dirty="0"/>
          </a:p>
        </p:txBody>
      </p:sp>
      <p:sp>
        <p:nvSpPr>
          <p:cNvPr id="3" name="Sous-titre 2">
            <a:extLst>
              <a:ext uri="{FF2B5EF4-FFF2-40B4-BE49-F238E27FC236}">
                <a16:creationId xmlns:a16="http://schemas.microsoft.com/office/drawing/2014/main" id="{D510E189-6F80-35E9-576F-4921967B09EA}"/>
              </a:ext>
            </a:extLst>
          </p:cNvPr>
          <p:cNvSpPr>
            <a:spLocks noGrp="1"/>
          </p:cNvSpPr>
          <p:nvPr>
            <p:ph type="subTitle" idx="1"/>
          </p:nvPr>
        </p:nvSpPr>
        <p:spPr>
          <a:xfrm>
            <a:off x="135467" y="1843087"/>
            <a:ext cx="11836400" cy="4354514"/>
          </a:xfrm>
        </p:spPr>
        <p:txBody>
          <a:bodyPr>
            <a:normAutofit fontScale="85000" lnSpcReduction="20000"/>
          </a:bodyPr>
          <a:lstStyle/>
          <a:p>
            <a:pPr algn="l"/>
            <a:r>
              <a:rPr lang="fr-FR" sz="18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fr-FR" sz="3800" dirty="0">
                <a:effectLst/>
                <a:latin typeface="Times New Roman" panose="02020603050405020304" pitchFamily="18" charset="0"/>
                <a:ea typeface="Times New Roman" panose="02020603050405020304" pitchFamily="18" charset="0"/>
                <a:cs typeface="Times New Roman" panose="02020603050405020304" pitchFamily="18" charset="0"/>
              </a:rPr>
              <a:t>jalons de développement type pour un type d’enfant au cours des huit premières années de vie.</a:t>
            </a:r>
          </a:p>
          <a:p>
            <a:pPr marL="342900" lvl="0" indent="-342900" algn="l">
              <a:lnSpc>
                <a:spcPct val="115000"/>
              </a:lnSpc>
              <a:buFont typeface="Courier New" panose="02070309020205020404" pitchFamily="49" charset="0"/>
              <a:buChar char="­"/>
            </a:pPr>
            <a:r>
              <a:rPr lang="fr-FR" sz="3800" dirty="0">
                <a:effectLst/>
                <a:latin typeface="Times New Roman" panose="02020603050405020304" pitchFamily="18" charset="0"/>
                <a:ea typeface="Times New Roman" panose="02020603050405020304" pitchFamily="18" charset="0"/>
                <a:cs typeface="Times New Roman" panose="02020603050405020304" pitchFamily="18" charset="0"/>
              </a:rPr>
              <a:t> jalons à l’âge typique </a:t>
            </a:r>
            <a:r>
              <a:rPr lang="fr-FR" sz="3800" dirty="0">
                <a:latin typeface="Times New Roman" panose="02020603050405020304" pitchFamily="18" charset="0"/>
                <a:ea typeface="Times New Roman" panose="02020603050405020304" pitchFamily="18" charset="0"/>
                <a:cs typeface="Times New Roman" panose="02020603050405020304" pitchFamily="18" charset="0"/>
              </a:rPr>
              <a:t>= </a:t>
            </a:r>
            <a:r>
              <a:rPr lang="fr-FR" sz="3800" dirty="0">
                <a:effectLst/>
                <a:latin typeface="Times New Roman" panose="02020603050405020304" pitchFamily="18" charset="0"/>
                <a:ea typeface="Times New Roman" panose="02020603050405020304" pitchFamily="18" charset="0"/>
                <a:cs typeface="Times New Roman" panose="02020603050405020304" pitchFamily="18" charset="0"/>
              </a:rPr>
              <a:t> développement comme prévu. </a:t>
            </a:r>
          </a:p>
          <a:p>
            <a:pPr marL="342900" lvl="0" indent="-342900" algn="l">
              <a:lnSpc>
                <a:spcPct val="115000"/>
              </a:lnSpc>
              <a:buFont typeface="Courier New" panose="02070309020205020404" pitchFamily="49" charset="0"/>
              <a:buChar char="­"/>
            </a:pPr>
            <a:r>
              <a:rPr lang="fr-FR" sz="3800" dirty="0">
                <a:effectLst/>
                <a:latin typeface="Times New Roman" panose="02020603050405020304" pitchFamily="18" charset="0"/>
                <a:ea typeface="Times New Roman" panose="02020603050405020304" pitchFamily="18" charset="0"/>
                <a:cs typeface="Times New Roman" panose="02020603050405020304" pitchFamily="18" charset="0"/>
              </a:rPr>
              <a:t> jalon très tôt = développement en avance aux autres enfants de son groupe d’âge. </a:t>
            </a:r>
          </a:p>
          <a:p>
            <a:pPr marL="457200" algn="l">
              <a:lnSpc>
                <a:spcPct val="115000"/>
              </a:lnSpc>
            </a:pPr>
            <a:r>
              <a:rPr lang="fr-FR" sz="3800" dirty="0">
                <a:effectLst/>
                <a:latin typeface="Times New Roman" panose="02020603050405020304" pitchFamily="18" charset="0"/>
                <a:ea typeface="Times New Roman" panose="02020603050405020304" pitchFamily="18" charset="0"/>
              </a:rPr>
              <a:t> </a:t>
            </a:r>
          </a:p>
          <a:p>
            <a:pPr lvl="0" algn="l">
              <a:lnSpc>
                <a:spcPct val="115000"/>
              </a:lnSpc>
            </a:pPr>
            <a:r>
              <a:rPr lang="fr-FR" sz="3800" dirty="0">
                <a:latin typeface="Times New Roman" panose="02020603050405020304" pitchFamily="18" charset="0"/>
                <a:ea typeface="Times New Roman" panose="02020603050405020304" pitchFamily="18" charset="0"/>
                <a:cs typeface="Times New Roman" panose="02020603050405020304" pitchFamily="18" charset="0"/>
              </a:rPr>
              <a:t>- </a:t>
            </a:r>
            <a:r>
              <a:rPr lang="fr-FR" sz="3800" dirty="0">
                <a:effectLst/>
                <a:latin typeface="Times New Roman" panose="02020603050405020304" pitchFamily="18" charset="0"/>
                <a:ea typeface="Times New Roman" panose="02020603050405020304" pitchFamily="18" charset="0"/>
                <a:cs typeface="Times New Roman" panose="02020603050405020304" pitchFamily="18" charset="0"/>
              </a:rPr>
              <a:t>jalon atteint ou atteint très tardivement =la première indication de retards de développement</a:t>
            </a:r>
            <a:endParaRPr lang="fr-FR" sz="5100" dirty="0"/>
          </a:p>
        </p:txBody>
      </p:sp>
    </p:spTree>
    <p:extLst>
      <p:ext uri="{BB962C8B-B14F-4D97-AF65-F5344CB8AC3E}">
        <p14:creationId xmlns:p14="http://schemas.microsoft.com/office/powerpoint/2010/main" val="3599569091"/>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AAF27BE-7314-DACE-5D1C-E5CC2528C4F4}"/>
              </a:ext>
            </a:extLst>
          </p:cNvPr>
          <p:cNvSpPr>
            <a:spLocks noGrp="1"/>
          </p:cNvSpPr>
          <p:nvPr>
            <p:ph type="ctrTitle"/>
          </p:nvPr>
        </p:nvSpPr>
        <p:spPr>
          <a:xfrm>
            <a:off x="1058333" y="135466"/>
            <a:ext cx="10075333" cy="2223029"/>
          </a:xfrm>
          <a:solidFill>
            <a:schemeClr val="accent4">
              <a:lumMod val="40000"/>
              <a:lumOff val="60000"/>
            </a:schemeClr>
          </a:solidFill>
        </p:spPr>
        <p:txBody>
          <a:bodyPr>
            <a:normAutofit fontScale="90000"/>
          </a:bodyPr>
          <a:lstStyle/>
          <a:p>
            <a:r>
              <a:rPr lang="fr-FR" sz="5400" b="1" dirty="0">
                <a:effectLst/>
                <a:latin typeface="Times New Roman" panose="02020603050405020304" pitchFamily="18" charset="0"/>
                <a:ea typeface="Calibri" panose="020F0502020204030204" pitchFamily="34" charset="0"/>
              </a:rPr>
              <a:t>II </a:t>
            </a:r>
            <a:r>
              <a:rPr lang="fr-FR" sz="4400" b="1" dirty="0">
                <a:effectLst/>
                <a:latin typeface="Times New Roman" panose="02020603050405020304" pitchFamily="18" charset="0"/>
                <a:ea typeface="Calibri" panose="020F0502020204030204" pitchFamily="34" charset="0"/>
              </a:rPr>
              <a:t>PRINCIPALES ETAPES</a:t>
            </a:r>
            <a:r>
              <a:rPr lang="fr-FR" sz="4400" b="1" dirty="0">
                <a:effectLst/>
                <a:latin typeface="Times New Roman" panose="02020603050405020304" pitchFamily="18" charset="0"/>
                <a:ea typeface="Times New Roman" panose="02020603050405020304" pitchFamily="18" charset="0"/>
              </a:rPr>
              <a:t> DU     DEVELOPPEMENT         PSYCHOMOTEUR DE                 L’ENFANT </a:t>
            </a:r>
            <a:endParaRPr lang="fr-FR" sz="4400" dirty="0"/>
          </a:p>
        </p:txBody>
      </p:sp>
      <p:sp>
        <p:nvSpPr>
          <p:cNvPr id="3" name="Sous-titre 2">
            <a:extLst>
              <a:ext uri="{FF2B5EF4-FFF2-40B4-BE49-F238E27FC236}">
                <a16:creationId xmlns:a16="http://schemas.microsoft.com/office/drawing/2014/main" id="{B901273C-396B-8A1D-47F3-B4A5C693EE54}"/>
              </a:ext>
            </a:extLst>
          </p:cNvPr>
          <p:cNvSpPr>
            <a:spLocks noGrp="1"/>
          </p:cNvSpPr>
          <p:nvPr>
            <p:ph type="subTitle" idx="1"/>
          </p:nvPr>
        </p:nvSpPr>
        <p:spPr/>
        <p:txBody>
          <a:bodyPr/>
          <a:lstStyle/>
          <a:p>
            <a:endParaRPr lang="fr-FR"/>
          </a:p>
        </p:txBody>
      </p:sp>
    </p:spTree>
    <p:extLst>
      <p:ext uri="{BB962C8B-B14F-4D97-AF65-F5344CB8AC3E}">
        <p14:creationId xmlns:p14="http://schemas.microsoft.com/office/powerpoint/2010/main" val="1933400854"/>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22C3187-CCE6-2960-B3B6-B6EBFE206B16}"/>
              </a:ext>
            </a:extLst>
          </p:cNvPr>
          <p:cNvSpPr>
            <a:spLocks noGrp="1"/>
          </p:cNvSpPr>
          <p:nvPr>
            <p:ph type="ctrTitle"/>
          </p:nvPr>
        </p:nvSpPr>
        <p:spPr>
          <a:xfrm>
            <a:off x="1066800" y="237065"/>
            <a:ext cx="9601200" cy="817561"/>
          </a:xfrm>
          <a:solidFill>
            <a:schemeClr val="accent4">
              <a:lumMod val="40000"/>
              <a:lumOff val="60000"/>
            </a:schemeClr>
          </a:solidFill>
        </p:spPr>
        <p:txBody>
          <a:bodyPr/>
          <a:lstStyle/>
          <a:p>
            <a:r>
              <a:rPr lang="fr-FR" sz="4400" b="1" dirty="0">
                <a:effectLst/>
                <a:latin typeface="Times New Roman" panose="02020603050405020304" pitchFamily="18" charset="0"/>
                <a:ea typeface="Times New Roman" panose="02020603050405020304" pitchFamily="18" charset="0"/>
              </a:rPr>
              <a:t>Développement physique : de 2 à 3 ans</a:t>
            </a:r>
            <a:endParaRPr lang="fr-FR" dirty="0"/>
          </a:p>
        </p:txBody>
      </p:sp>
      <p:sp>
        <p:nvSpPr>
          <p:cNvPr id="3" name="Sous-titre 2">
            <a:extLst>
              <a:ext uri="{FF2B5EF4-FFF2-40B4-BE49-F238E27FC236}">
                <a16:creationId xmlns:a16="http://schemas.microsoft.com/office/drawing/2014/main" id="{EFB5B494-EB03-22AC-ED7F-5ECB959B5755}"/>
              </a:ext>
            </a:extLst>
          </p:cNvPr>
          <p:cNvSpPr>
            <a:spLocks noGrp="1"/>
          </p:cNvSpPr>
          <p:nvPr>
            <p:ph type="subTitle" idx="1"/>
          </p:nvPr>
        </p:nvSpPr>
        <p:spPr>
          <a:xfrm>
            <a:off x="0" y="1282170"/>
            <a:ext cx="11988799" cy="5036006"/>
          </a:xfrm>
        </p:spPr>
        <p:txBody>
          <a:bodyPr/>
          <a:lstStyle/>
          <a:p>
            <a:pPr marL="342900" lvl="0" indent="-342900" algn="just">
              <a:buFont typeface="Times New Roman" panose="02020603050405020304" pitchFamily="18" charset="0"/>
              <a:buChar char="-"/>
              <a:tabLst>
                <a:tab pos="694690" algn="l"/>
                <a:tab pos="5502275" algn="l"/>
              </a:tabLst>
            </a:pPr>
            <a:r>
              <a:rPr lang="fr-FR" sz="4000" dirty="0">
                <a:effectLst/>
                <a:latin typeface="Times New Roman" panose="02020603050405020304" pitchFamily="18" charset="0"/>
                <a:ea typeface="Trebuchet MS" panose="020B0603020202020204" pitchFamily="34" charset="0"/>
              </a:rPr>
              <a:t>Le bébé ne peut étendre ses membres</a:t>
            </a:r>
          </a:p>
          <a:p>
            <a:pPr marL="342900" lvl="0" indent="-342900" algn="just">
              <a:buFont typeface="Times New Roman" panose="02020603050405020304" pitchFamily="18" charset="0"/>
              <a:buChar char="-"/>
              <a:tabLst>
                <a:tab pos="694690" algn="l"/>
                <a:tab pos="5502275" algn="l"/>
              </a:tabLst>
            </a:pPr>
            <a:r>
              <a:rPr lang="fr-FR" sz="4000" dirty="0">
                <a:effectLst/>
                <a:latin typeface="Times New Roman" panose="02020603050405020304" pitchFamily="18" charset="0"/>
                <a:ea typeface="Trebuchet MS" panose="020B0603020202020204" pitchFamily="34" charset="0"/>
              </a:rPr>
              <a:t>Présence du réflexe d’agrippement</a:t>
            </a:r>
          </a:p>
          <a:p>
            <a:pPr marL="342900" lvl="0" indent="-342900" algn="just">
              <a:buFont typeface="Times New Roman" panose="02020603050405020304" pitchFamily="18" charset="0"/>
              <a:buChar char="-"/>
              <a:tabLst>
                <a:tab pos="694690" algn="l"/>
                <a:tab pos="5502275" algn="l"/>
              </a:tabLst>
            </a:pPr>
            <a:r>
              <a:rPr lang="fr-FR" sz="4000" dirty="0">
                <a:effectLst/>
                <a:latin typeface="Times New Roman" panose="02020603050405020304" pitchFamily="18" charset="0"/>
                <a:ea typeface="Trebuchet MS" panose="020B0603020202020204" pitchFamily="34" charset="0"/>
              </a:rPr>
              <a:t>La tête du bébé vacille autour de 2 mois et vers 3 mois, la tête du bébé reste plus droite </a:t>
            </a:r>
          </a:p>
          <a:p>
            <a:pPr marL="342900" lvl="0" indent="-342900" algn="just">
              <a:buFont typeface="Times New Roman" panose="02020603050405020304" pitchFamily="18" charset="0"/>
              <a:buChar char="-"/>
              <a:tabLst>
                <a:tab pos="694690" algn="l"/>
                <a:tab pos="5502275" algn="l"/>
              </a:tabLst>
            </a:pPr>
            <a:r>
              <a:rPr lang="fr-FR" sz="4000" dirty="0">
                <a:effectLst/>
                <a:latin typeface="Times New Roman" panose="02020603050405020304" pitchFamily="18" charset="0"/>
                <a:ea typeface="Trebuchet MS" panose="020B0603020202020204" pitchFamily="34" charset="0"/>
              </a:rPr>
              <a:t>Autour de 3 mois le bébé peut se tenir sur ses avant- bras et redresser légèrement la tête</a:t>
            </a:r>
          </a:p>
          <a:p>
            <a:endParaRPr lang="fr-FR" dirty="0"/>
          </a:p>
        </p:txBody>
      </p:sp>
      <p:pic>
        <p:nvPicPr>
          <p:cNvPr id="4" name="Image 3">
            <a:extLst>
              <a:ext uri="{FF2B5EF4-FFF2-40B4-BE49-F238E27FC236}">
                <a16:creationId xmlns:a16="http://schemas.microsoft.com/office/drawing/2014/main" id="{91FB2215-1A41-23EC-518E-F8DA078E4180}"/>
              </a:ext>
            </a:extLst>
          </p:cNvPr>
          <p:cNvPicPr>
            <a:picLocks noChangeAspect="1"/>
          </p:cNvPicPr>
          <p:nvPr/>
        </p:nvPicPr>
        <p:blipFill>
          <a:blip r:embed="rId2"/>
          <a:stretch>
            <a:fillRect/>
          </a:stretch>
        </p:blipFill>
        <p:spPr>
          <a:xfrm>
            <a:off x="0" y="5308599"/>
            <a:ext cx="3098800" cy="1009577"/>
          </a:xfrm>
          <a:prstGeom prst="rect">
            <a:avLst/>
          </a:prstGeom>
          <a:solidFill>
            <a:srgbClr val="FF0000"/>
          </a:solidFill>
          <a:ln>
            <a:solidFill>
              <a:srgbClr val="00B0F0"/>
            </a:solidFill>
          </a:ln>
        </p:spPr>
      </p:pic>
      <p:pic>
        <p:nvPicPr>
          <p:cNvPr id="5" name="Image 4">
            <a:extLst>
              <a:ext uri="{FF2B5EF4-FFF2-40B4-BE49-F238E27FC236}">
                <a16:creationId xmlns:a16="http://schemas.microsoft.com/office/drawing/2014/main" id="{A3991E04-ED14-9E63-63A9-383767AE1C7F}"/>
              </a:ext>
            </a:extLst>
          </p:cNvPr>
          <p:cNvPicPr>
            <a:picLocks noChangeAspect="1"/>
          </p:cNvPicPr>
          <p:nvPr/>
        </p:nvPicPr>
        <p:blipFill>
          <a:blip r:embed="rId3"/>
          <a:stretch>
            <a:fillRect/>
          </a:stretch>
        </p:blipFill>
        <p:spPr>
          <a:xfrm>
            <a:off x="3507951" y="5042497"/>
            <a:ext cx="1916430" cy="770890"/>
          </a:xfrm>
          <a:prstGeom prst="rect">
            <a:avLst/>
          </a:prstGeom>
        </p:spPr>
      </p:pic>
      <p:pic>
        <p:nvPicPr>
          <p:cNvPr id="6" name="Image 5">
            <a:extLst>
              <a:ext uri="{FF2B5EF4-FFF2-40B4-BE49-F238E27FC236}">
                <a16:creationId xmlns:a16="http://schemas.microsoft.com/office/drawing/2014/main" id="{6CCBB616-3338-1BFF-1725-F27A49BBBE1F}"/>
              </a:ext>
            </a:extLst>
          </p:cNvPr>
          <p:cNvPicPr>
            <a:picLocks noChangeAspect="1"/>
          </p:cNvPicPr>
          <p:nvPr/>
        </p:nvPicPr>
        <p:blipFill>
          <a:blip r:embed="rId4"/>
          <a:stretch>
            <a:fillRect/>
          </a:stretch>
        </p:blipFill>
        <p:spPr>
          <a:xfrm>
            <a:off x="6426836" y="5144485"/>
            <a:ext cx="1828800" cy="1167130"/>
          </a:xfrm>
          <a:prstGeom prst="rect">
            <a:avLst/>
          </a:prstGeom>
        </p:spPr>
      </p:pic>
      <p:pic>
        <p:nvPicPr>
          <p:cNvPr id="7" name="Image 6">
            <a:extLst>
              <a:ext uri="{FF2B5EF4-FFF2-40B4-BE49-F238E27FC236}">
                <a16:creationId xmlns:a16="http://schemas.microsoft.com/office/drawing/2014/main" id="{C9CA3F0F-4C61-B0D9-31B5-74566787A4DD}"/>
              </a:ext>
            </a:extLst>
          </p:cNvPr>
          <p:cNvPicPr>
            <a:picLocks noChangeAspect="1"/>
          </p:cNvPicPr>
          <p:nvPr/>
        </p:nvPicPr>
        <p:blipFill>
          <a:blip r:embed="rId5"/>
          <a:stretch>
            <a:fillRect/>
          </a:stretch>
        </p:blipFill>
        <p:spPr>
          <a:xfrm>
            <a:off x="9449435" y="4642166"/>
            <a:ext cx="1979930" cy="1332865"/>
          </a:xfrm>
          <a:prstGeom prst="rect">
            <a:avLst/>
          </a:prstGeom>
        </p:spPr>
      </p:pic>
    </p:spTree>
    <p:extLst>
      <p:ext uri="{BB962C8B-B14F-4D97-AF65-F5344CB8AC3E}">
        <p14:creationId xmlns:p14="http://schemas.microsoft.com/office/powerpoint/2010/main" val="569875645"/>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66A761A-8080-E4C8-EC73-E4B45483080A}"/>
              </a:ext>
            </a:extLst>
          </p:cNvPr>
          <p:cNvSpPr>
            <a:spLocks noGrp="1"/>
          </p:cNvSpPr>
          <p:nvPr>
            <p:ph type="ctrTitle"/>
          </p:nvPr>
        </p:nvSpPr>
        <p:spPr>
          <a:xfrm>
            <a:off x="880533" y="118533"/>
            <a:ext cx="10210800" cy="851430"/>
          </a:xfrm>
          <a:solidFill>
            <a:schemeClr val="accent4">
              <a:lumMod val="40000"/>
              <a:lumOff val="60000"/>
            </a:schemeClr>
          </a:solidFill>
        </p:spPr>
        <p:txBody>
          <a:bodyPr>
            <a:noAutofit/>
          </a:bodyPr>
          <a:lstStyle/>
          <a:p>
            <a:r>
              <a:rPr lang="fr-FR" sz="5400" b="1" dirty="0">
                <a:effectLst/>
                <a:latin typeface="Times New Roman" panose="02020603050405020304" pitchFamily="18" charset="0"/>
                <a:ea typeface="Times New Roman" panose="02020603050405020304" pitchFamily="18" charset="0"/>
              </a:rPr>
              <a:t>Développement sensoriel :</a:t>
            </a:r>
            <a:endParaRPr lang="fr-FR" sz="5400" dirty="0"/>
          </a:p>
        </p:txBody>
      </p:sp>
      <p:sp>
        <p:nvSpPr>
          <p:cNvPr id="3" name="Sous-titre 2">
            <a:extLst>
              <a:ext uri="{FF2B5EF4-FFF2-40B4-BE49-F238E27FC236}">
                <a16:creationId xmlns:a16="http://schemas.microsoft.com/office/drawing/2014/main" id="{EEBAED01-6202-89C3-3C73-D3ABBD2E0FE7}"/>
              </a:ext>
            </a:extLst>
          </p:cNvPr>
          <p:cNvSpPr>
            <a:spLocks noGrp="1"/>
          </p:cNvSpPr>
          <p:nvPr>
            <p:ph type="subTitle" idx="1"/>
          </p:nvPr>
        </p:nvSpPr>
        <p:spPr>
          <a:xfrm>
            <a:off x="135467" y="1286933"/>
            <a:ext cx="11904133" cy="4842934"/>
          </a:xfrm>
        </p:spPr>
        <p:txBody>
          <a:bodyPr>
            <a:normAutofit/>
          </a:bodyPr>
          <a:lstStyle/>
          <a:p>
            <a:pPr lvl="0" algn="l">
              <a:tabLst>
                <a:tab pos="694690" algn="l"/>
                <a:tab pos="5502275" algn="l"/>
              </a:tabLst>
            </a:pPr>
            <a:endParaRPr lang="fr-FR" sz="1800" dirty="0">
              <a:effectLst/>
              <a:latin typeface="Times New Roman" panose="02020603050405020304" pitchFamily="18" charset="0"/>
              <a:ea typeface="Trebuchet MS" panose="020B0603020202020204" pitchFamily="34" charset="0"/>
            </a:endParaRPr>
          </a:p>
          <a:p>
            <a:pPr marL="342900" lvl="0" indent="-342900" algn="l">
              <a:buFont typeface="Times New Roman" panose="02020603050405020304" pitchFamily="18" charset="0"/>
              <a:buChar char="-"/>
              <a:tabLst>
                <a:tab pos="694690" algn="l"/>
                <a:tab pos="5502275" algn="l"/>
              </a:tabLst>
            </a:pPr>
            <a:r>
              <a:rPr lang="fr-FR" sz="3600" dirty="0">
                <a:effectLst/>
                <a:latin typeface="Times New Roman" panose="02020603050405020304" pitchFamily="18" charset="0"/>
                <a:ea typeface="Trebuchet MS" panose="020B0603020202020204" pitchFamily="34" charset="0"/>
              </a:rPr>
              <a:t> </a:t>
            </a:r>
            <a:r>
              <a:rPr lang="fr-FR" sz="4000" dirty="0">
                <a:effectLst/>
                <a:latin typeface="Times New Roman" panose="02020603050405020304" pitchFamily="18" charset="0"/>
                <a:ea typeface="Trebuchet MS" panose="020B0603020202020204" pitchFamily="34" charset="0"/>
              </a:rPr>
              <a:t>regard fixe au début</a:t>
            </a:r>
          </a:p>
          <a:p>
            <a:pPr marL="342900" lvl="0" indent="-342900" algn="l">
              <a:buFont typeface="Times New Roman" panose="02020603050405020304" pitchFamily="18" charset="0"/>
              <a:buChar char="-"/>
              <a:tabLst>
                <a:tab pos="694690" algn="l"/>
                <a:tab pos="5502275" algn="l"/>
              </a:tabLst>
            </a:pPr>
            <a:r>
              <a:rPr lang="fr-FR" sz="4000" dirty="0">
                <a:effectLst/>
                <a:latin typeface="Times New Roman" panose="02020603050405020304" pitchFamily="18" charset="0"/>
                <a:ea typeface="Trebuchet MS" panose="020B0603020202020204" pitchFamily="34" charset="0"/>
              </a:rPr>
              <a:t>vers 2 mois, bébé suit l’objet des yeux </a:t>
            </a:r>
          </a:p>
          <a:p>
            <a:pPr marL="342900" lvl="0" indent="-342900" algn="l">
              <a:buFont typeface="Times New Roman" panose="02020603050405020304" pitchFamily="18" charset="0"/>
              <a:buChar char="-"/>
              <a:tabLst>
                <a:tab pos="694690" algn="l"/>
                <a:tab pos="5502275" algn="l"/>
              </a:tabLst>
            </a:pPr>
            <a:r>
              <a:rPr lang="fr-FR" sz="4000" dirty="0">
                <a:effectLst/>
                <a:latin typeface="Times New Roman" panose="02020603050405020304" pitchFamily="18" charset="0"/>
                <a:ea typeface="Trebuchet MS" panose="020B0603020202020204" pitchFamily="34" charset="0"/>
              </a:rPr>
              <a:t>à 3 mois il tourne la tête</a:t>
            </a:r>
          </a:p>
          <a:p>
            <a:pPr marL="342900" lvl="0" indent="-342900" algn="l">
              <a:buFont typeface="Times New Roman" panose="02020603050405020304" pitchFamily="18" charset="0"/>
              <a:buChar char="-"/>
              <a:tabLst>
                <a:tab pos="694690" algn="l"/>
                <a:tab pos="5502275" algn="l"/>
              </a:tabLst>
            </a:pPr>
            <a:r>
              <a:rPr lang="fr-FR" sz="4000" dirty="0">
                <a:effectLst/>
                <a:latin typeface="Times New Roman" panose="02020603050405020304" pitchFamily="18" charset="0"/>
                <a:ea typeface="Trebuchet MS" panose="020B0603020202020204" pitchFamily="34" charset="0"/>
              </a:rPr>
              <a:t>Tourne sa tête vers les sons</a:t>
            </a:r>
          </a:p>
        </p:txBody>
      </p:sp>
      <p:pic>
        <p:nvPicPr>
          <p:cNvPr id="4" name="Image 3">
            <a:extLst>
              <a:ext uri="{FF2B5EF4-FFF2-40B4-BE49-F238E27FC236}">
                <a16:creationId xmlns:a16="http://schemas.microsoft.com/office/drawing/2014/main" id="{FCFF364D-F0CB-3325-11F4-BED6E8DC7777}"/>
              </a:ext>
            </a:extLst>
          </p:cNvPr>
          <p:cNvPicPr>
            <a:picLocks noChangeAspect="1"/>
          </p:cNvPicPr>
          <p:nvPr/>
        </p:nvPicPr>
        <p:blipFill>
          <a:blip r:embed="rId2"/>
          <a:stretch>
            <a:fillRect/>
          </a:stretch>
        </p:blipFill>
        <p:spPr>
          <a:xfrm>
            <a:off x="8558455" y="969963"/>
            <a:ext cx="3087573" cy="2147534"/>
          </a:xfrm>
          <a:prstGeom prst="rect">
            <a:avLst/>
          </a:prstGeom>
        </p:spPr>
      </p:pic>
      <p:pic>
        <p:nvPicPr>
          <p:cNvPr id="5" name="Image 4">
            <a:extLst>
              <a:ext uri="{FF2B5EF4-FFF2-40B4-BE49-F238E27FC236}">
                <a16:creationId xmlns:a16="http://schemas.microsoft.com/office/drawing/2014/main" id="{747395C6-0197-B63D-F6C4-020F989AA47F}"/>
              </a:ext>
            </a:extLst>
          </p:cNvPr>
          <p:cNvPicPr>
            <a:picLocks noChangeAspect="1"/>
          </p:cNvPicPr>
          <p:nvPr/>
        </p:nvPicPr>
        <p:blipFill>
          <a:blip r:embed="rId3"/>
          <a:stretch>
            <a:fillRect/>
          </a:stretch>
        </p:blipFill>
        <p:spPr>
          <a:xfrm>
            <a:off x="8585199" y="3429000"/>
            <a:ext cx="3060829" cy="2147534"/>
          </a:xfrm>
          <a:prstGeom prst="rect">
            <a:avLst/>
          </a:prstGeom>
        </p:spPr>
      </p:pic>
    </p:spTree>
    <p:extLst>
      <p:ext uri="{BB962C8B-B14F-4D97-AF65-F5344CB8AC3E}">
        <p14:creationId xmlns:p14="http://schemas.microsoft.com/office/powerpoint/2010/main" val="485370987"/>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ED936BE-51A4-36E8-0D4E-A0913F7986CA}"/>
              </a:ext>
            </a:extLst>
          </p:cNvPr>
          <p:cNvSpPr>
            <a:spLocks noGrp="1"/>
          </p:cNvSpPr>
          <p:nvPr>
            <p:ph type="ctrTitle"/>
          </p:nvPr>
        </p:nvSpPr>
        <p:spPr>
          <a:xfrm>
            <a:off x="999067" y="41275"/>
            <a:ext cx="10193866" cy="899054"/>
          </a:xfrm>
          <a:solidFill>
            <a:schemeClr val="accent4">
              <a:lumMod val="40000"/>
              <a:lumOff val="60000"/>
            </a:schemeClr>
          </a:solidFill>
        </p:spPr>
        <p:txBody>
          <a:bodyPr>
            <a:normAutofit fontScale="90000"/>
          </a:bodyPr>
          <a:lstStyle/>
          <a:p>
            <a:r>
              <a:rPr lang="fr-FR" b="1" dirty="0">
                <a:effectLst/>
                <a:latin typeface="Times New Roman" panose="02020603050405020304" pitchFamily="18" charset="0"/>
                <a:ea typeface="Times New Roman" panose="02020603050405020304" pitchFamily="18" charset="0"/>
              </a:rPr>
              <a:t>Développement cognitif </a:t>
            </a:r>
            <a:r>
              <a:rPr lang="fr-FR" sz="4400" b="1" dirty="0">
                <a:effectLst/>
                <a:latin typeface="Times New Roman" panose="02020603050405020304" pitchFamily="18" charset="0"/>
                <a:ea typeface="Times New Roman" panose="02020603050405020304" pitchFamily="18" charset="0"/>
              </a:rPr>
              <a:t>De 0 à 3 mois </a:t>
            </a:r>
            <a:r>
              <a:rPr lang="fr-FR" sz="1800" b="1" dirty="0">
                <a:effectLst/>
                <a:latin typeface="Times New Roman" panose="02020603050405020304" pitchFamily="18" charset="0"/>
                <a:ea typeface="Times New Roman" panose="02020603050405020304" pitchFamily="18" charset="0"/>
              </a:rPr>
              <a:t>:</a:t>
            </a:r>
            <a:endParaRPr lang="fr-FR" dirty="0"/>
          </a:p>
        </p:txBody>
      </p:sp>
      <p:sp>
        <p:nvSpPr>
          <p:cNvPr id="3" name="Sous-titre 2">
            <a:extLst>
              <a:ext uri="{FF2B5EF4-FFF2-40B4-BE49-F238E27FC236}">
                <a16:creationId xmlns:a16="http://schemas.microsoft.com/office/drawing/2014/main" id="{DE860880-4DC7-FCCB-D9A4-D8ADA99F09AE}"/>
              </a:ext>
            </a:extLst>
          </p:cNvPr>
          <p:cNvSpPr>
            <a:spLocks noGrp="1"/>
          </p:cNvSpPr>
          <p:nvPr>
            <p:ph type="subTitle" idx="1"/>
          </p:nvPr>
        </p:nvSpPr>
        <p:spPr>
          <a:xfrm>
            <a:off x="491067" y="1628775"/>
            <a:ext cx="11362266" cy="4551892"/>
          </a:xfrm>
        </p:spPr>
        <p:txBody>
          <a:bodyPr>
            <a:normAutofit/>
          </a:bodyPr>
          <a:lstStyle/>
          <a:p>
            <a:pPr marL="342900" lvl="0" indent="-342900" algn="just">
              <a:buFont typeface="Times New Roman" panose="02020603050405020304" pitchFamily="18" charset="0"/>
              <a:buChar char="-"/>
              <a:tabLst>
                <a:tab pos="694690" algn="l"/>
                <a:tab pos="5502275" algn="l"/>
              </a:tabLst>
            </a:pPr>
            <a:r>
              <a:rPr lang="fr-FR" sz="3600" dirty="0">
                <a:effectLst/>
                <a:latin typeface="Times New Roman" panose="02020603050405020304" pitchFamily="18" charset="0"/>
                <a:ea typeface="Trebuchet MS" panose="020B0603020202020204" pitchFamily="34" charset="0"/>
              </a:rPr>
              <a:t>Le bébé reconnaît les sons familiers, la voix de ses parents</a:t>
            </a:r>
          </a:p>
          <a:p>
            <a:pPr marL="342900" lvl="0" indent="-342900" algn="just">
              <a:buFont typeface="Times New Roman" panose="02020603050405020304" pitchFamily="18" charset="0"/>
              <a:buChar char="-"/>
              <a:tabLst>
                <a:tab pos="694690" algn="l"/>
                <a:tab pos="5502275" algn="l"/>
              </a:tabLst>
            </a:pPr>
            <a:r>
              <a:rPr lang="fr-FR" sz="3600" dirty="0">
                <a:effectLst/>
                <a:latin typeface="Times New Roman" panose="02020603050405020304" pitchFamily="18" charset="0"/>
                <a:ea typeface="Trebuchet MS" panose="020B0603020202020204" pitchFamily="34" charset="0"/>
              </a:rPr>
              <a:t>Il connaît les routines liées aux repas, au bain etc.</a:t>
            </a:r>
          </a:p>
          <a:p>
            <a:pPr marL="342900" lvl="0" indent="-342900" algn="just">
              <a:buFont typeface="Times New Roman" panose="02020603050405020304" pitchFamily="18" charset="0"/>
              <a:buChar char="-"/>
              <a:tabLst>
                <a:tab pos="694690" algn="l"/>
                <a:tab pos="5502275" algn="l"/>
              </a:tabLst>
            </a:pPr>
            <a:r>
              <a:rPr lang="fr-FR" sz="3600" dirty="0">
                <a:effectLst/>
                <a:latin typeface="Times New Roman" panose="02020603050405020304" pitchFamily="18" charset="0"/>
                <a:ea typeface="Trebuchet MS" panose="020B0603020202020204" pitchFamily="34" charset="0"/>
              </a:rPr>
              <a:t>Il réagit aux odeurs (odeur du lait, de la peau de sa maman)</a:t>
            </a:r>
          </a:p>
          <a:p>
            <a:pPr marL="342900" lvl="0" indent="-342900" algn="just">
              <a:buFont typeface="Times New Roman" panose="02020603050405020304" pitchFamily="18" charset="0"/>
              <a:buChar char="-"/>
              <a:tabLst>
                <a:tab pos="694690" algn="l"/>
                <a:tab pos="5502275" algn="l"/>
              </a:tabLst>
            </a:pPr>
            <a:r>
              <a:rPr lang="fr-FR" sz="3600" dirty="0">
                <a:effectLst/>
                <a:latin typeface="Times New Roman" panose="02020603050405020304" pitchFamily="18" charset="0"/>
                <a:ea typeface="Trebuchet MS" panose="020B0603020202020204" pitchFamily="34" charset="0"/>
              </a:rPr>
              <a:t>Reconnaît certains mots encore, c’est fini</a:t>
            </a:r>
          </a:p>
          <a:p>
            <a:pPr marL="457200" algn="just">
              <a:tabLst>
                <a:tab pos="694690" algn="l"/>
                <a:tab pos="5502275" algn="l"/>
              </a:tabLst>
            </a:pPr>
            <a:r>
              <a:rPr lang="fr-FR" sz="3600" dirty="0">
                <a:effectLst/>
                <a:latin typeface="Times New Roman" panose="02020603050405020304" pitchFamily="18" charset="0"/>
                <a:ea typeface="Times New Roman" panose="02020603050405020304" pitchFamily="18" charset="0"/>
              </a:rPr>
              <a:t> </a:t>
            </a:r>
          </a:p>
          <a:p>
            <a:endParaRPr lang="fr-FR" dirty="0"/>
          </a:p>
        </p:txBody>
      </p:sp>
      <p:pic>
        <p:nvPicPr>
          <p:cNvPr id="4" name="Image 3">
            <a:extLst>
              <a:ext uri="{FF2B5EF4-FFF2-40B4-BE49-F238E27FC236}">
                <a16:creationId xmlns:a16="http://schemas.microsoft.com/office/drawing/2014/main" id="{6DC6F6F2-D3B2-416F-7123-59179509A321}"/>
              </a:ext>
            </a:extLst>
          </p:cNvPr>
          <p:cNvPicPr>
            <a:picLocks noChangeAspect="1"/>
          </p:cNvPicPr>
          <p:nvPr/>
        </p:nvPicPr>
        <p:blipFill>
          <a:blip r:embed="rId2"/>
          <a:stretch>
            <a:fillRect/>
          </a:stretch>
        </p:blipFill>
        <p:spPr>
          <a:xfrm>
            <a:off x="9870863" y="3904721"/>
            <a:ext cx="1982470" cy="1800225"/>
          </a:xfrm>
          <a:prstGeom prst="rect">
            <a:avLst/>
          </a:prstGeom>
        </p:spPr>
      </p:pic>
    </p:spTree>
    <p:extLst>
      <p:ext uri="{BB962C8B-B14F-4D97-AF65-F5344CB8AC3E}">
        <p14:creationId xmlns:p14="http://schemas.microsoft.com/office/powerpoint/2010/main" val="2210884054"/>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5F0D163-55D3-3D2C-5A64-AAB6AC9E3DB2}"/>
              </a:ext>
            </a:extLst>
          </p:cNvPr>
          <p:cNvSpPr>
            <a:spLocks noGrp="1"/>
          </p:cNvSpPr>
          <p:nvPr>
            <p:ph type="ctrTitle"/>
          </p:nvPr>
        </p:nvSpPr>
        <p:spPr>
          <a:xfrm>
            <a:off x="905933" y="0"/>
            <a:ext cx="10380134" cy="965200"/>
          </a:xfrm>
          <a:solidFill>
            <a:schemeClr val="accent4">
              <a:lumMod val="40000"/>
              <a:lumOff val="60000"/>
            </a:schemeClr>
          </a:solidFill>
        </p:spPr>
        <p:txBody>
          <a:bodyPr>
            <a:normAutofit fontScale="90000"/>
          </a:bodyPr>
          <a:lstStyle/>
          <a:p>
            <a:pPr>
              <a:tabLst>
                <a:tab pos="694690" algn="l"/>
                <a:tab pos="5502275" algn="l"/>
              </a:tabLst>
            </a:pPr>
            <a:r>
              <a:rPr lang="fr-FR" sz="7300" b="1" dirty="0">
                <a:effectLst/>
                <a:latin typeface="Times New Roman" panose="02020603050405020304" pitchFamily="18" charset="0"/>
                <a:ea typeface="Times New Roman" panose="02020603050405020304" pitchFamily="18" charset="0"/>
              </a:rPr>
              <a:t>Développement langagier </a:t>
            </a:r>
            <a:r>
              <a:rPr lang="fr-FR" b="1" dirty="0">
                <a:effectLst/>
                <a:latin typeface="Times New Roman" panose="02020603050405020304" pitchFamily="18" charset="0"/>
                <a:ea typeface="Times New Roman" panose="02020603050405020304" pitchFamily="18" charset="0"/>
              </a:rPr>
              <a:t>:</a:t>
            </a:r>
            <a:r>
              <a:rPr lang="fr-FR" sz="1800" b="1" dirty="0">
                <a:solidFill>
                  <a:srgbClr val="5B9BD5"/>
                </a:solidFill>
                <a:effectLst/>
                <a:latin typeface="Times New Roman" panose="02020603050405020304" pitchFamily="18" charset="0"/>
                <a:ea typeface="Times New Roman" panose="02020603050405020304" pitchFamily="18" charset="0"/>
              </a:rPr>
              <a:t> </a:t>
            </a:r>
            <a:endParaRPr lang="fr-FR" dirty="0"/>
          </a:p>
        </p:txBody>
      </p:sp>
      <p:sp>
        <p:nvSpPr>
          <p:cNvPr id="3" name="Sous-titre 2">
            <a:extLst>
              <a:ext uri="{FF2B5EF4-FFF2-40B4-BE49-F238E27FC236}">
                <a16:creationId xmlns:a16="http://schemas.microsoft.com/office/drawing/2014/main" id="{6803F0E8-74FF-94DE-10ED-107A30D1944F}"/>
              </a:ext>
            </a:extLst>
          </p:cNvPr>
          <p:cNvSpPr>
            <a:spLocks noGrp="1"/>
          </p:cNvSpPr>
          <p:nvPr>
            <p:ph type="subTitle" idx="1"/>
          </p:nvPr>
        </p:nvSpPr>
        <p:spPr>
          <a:xfrm>
            <a:off x="135467" y="1286933"/>
            <a:ext cx="11768666" cy="4825999"/>
          </a:xfrm>
        </p:spPr>
        <p:txBody>
          <a:bodyPr>
            <a:normAutofit/>
          </a:bodyPr>
          <a:lstStyle/>
          <a:p>
            <a:pPr algn="just">
              <a:tabLst>
                <a:tab pos="694690" algn="l"/>
                <a:tab pos="5502275" algn="l"/>
              </a:tabLst>
            </a:pPr>
            <a:r>
              <a:rPr lang="fr-FR" sz="1800" b="1" dirty="0">
                <a:solidFill>
                  <a:srgbClr val="5B9BD5"/>
                </a:solidFill>
                <a:effectLst/>
                <a:latin typeface="Times New Roman" panose="02020603050405020304" pitchFamily="18" charset="0"/>
                <a:ea typeface="Times New Roman" panose="02020603050405020304" pitchFamily="18" charset="0"/>
              </a:rPr>
              <a:t> </a:t>
            </a:r>
            <a:endParaRPr lang="fr-FR" sz="1800" dirty="0">
              <a:effectLst/>
              <a:latin typeface="Times New Roman" panose="02020603050405020304" pitchFamily="18" charset="0"/>
              <a:ea typeface="Times New Roman" panose="02020603050405020304" pitchFamily="18" charset="0"/>
            </a:endParaRPr>
          </a:p>
          <a:p>
            <a:pPr marL="342900" lvl="0" indent="-342900" algn="l">
              <a:buFont typeface="Times New Roman" panose="02020603050405020304" pitchFamily="18" charset="0"/>
              <a:buChar char="-"/>
              <a:tabLst>
                <a:tab pos="694690" algn="l"/>
                <a:tab pos="5502275" algn="l"/>
              </a:tabLst>
            </a:pPr>
            <a:r>
              <a:rPr lang="fr-FR" sz="4800" dirty="0">
                <a:effectLst/>
                <a:latin typeface="Times New Roman" panose="02020603050405020304" pitchFamily="18" charset="0"/>
                <a:ea typeface="Trebuchet MS" panose="020B0603020202020204" pitchFamily="34" charset="0"/>
              </a:rPr>
              <a:t>Le bébé s’exprime par des gazouillis, les pleurs et les sourires en réponse à la satisfaction de ses besoins</a:t>
            </a:r>
          </a:p>
          <a:p>
            <a:pPr marL="342900" lvl="0" indent="-342900" algn="l">
              <a:buFont typeface="Times New Roman" panose="02020603050405020304" pitchFamily="18" charset="0"/>
              <a:buChar char="-"/>
              <a:tabLst>
                <a:tab pos="694690" algn="l"/>
                <a:tab pos="5502275" algn="l"/>
              </a:tabLst>
            </a:pPr>
            <a:r>
              <a:rPr lang="fr-FR" sz="4800" dirty="0">
                <a:effectLst/>
                <a:latin typeface="Times New Roman" panose="02020603050405020304" pitchFamily="18" charset="0"/>
                <a:ea typeface="Trebuchet MS" panose="020B0603020202020204" pitchFamily="34" charset="0"/>
              </a:rPr>
              <a:t>Le sourire réponse apparaît vers 2 mois</a:t>
            </a:r>
          </a:p>
          <a:p>
            <a:pPr marL="342900" lvl="0" indent="-342900" algn="l">
              <a:buFont typeface="Times New Roman" panose="02020603050405020304" pitchFamily="18" charset="0"/>
              <a:buChar char="-"/>
              <a:tabLst>
                <a:tab pos="694690" algn="l"/>
                <a:tab pos="5502275" algn="l"/>
              </a:tabLst>
            </a:pPr>
            <a:r>
              <a:rPr lang="fr-FR" sz="4800" dirty="0">
                <a:effectLst/>
                <a:latin typeface="Times New Roman" panose="02020603050405020304" pitchFamily="18" charset="0"/>
                <a:ea typeface="Trebuchet MS" panose="020B0603020202020204" pitchFamily="34" charset="0"/>
              </a:rPr>
              <a:t>Il communique pour montrer son inconfort, attirer l’attention, refuse</a:t>
            </a:r>
          </a:p>
          <a:p>
            <a:endParaRPr lang="fr-FR" dirty="0"/>
          </a:p>
        </p:txBody>
      </p:sp>
    </p:spTree>
    <p:extLst>
      <p:ext uri="{BB962C8B-B14F-4D97-AF65-F5344CB8AC3E}">
        <p14:creationId xmlns:p14="http://schemas.microsoft.com/office/powerpoint/2010/main" val="261477640"/>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9D77A21-0BEB-60C7-6796-7F9D8FE76B30}"/>
              </a:ext>
            </a:extLst>
          </p:cNvPr>
          <p:cNvSpPr>
            <a:spLocks noGrp="1"/>
          </p:cNvSpPr>
          <p:nvPr>
            <p:ph type="ctrTitle"/>
          </p:nvPr>
        </p:nvSpPr>
        <p:spPr>
          <a:xfrm>
            <a:off x="880533" y="135467"/>
            <a:ext cx="10278534" cy="931333"/>
          </a:xfrm>
          <a:solidFill>
            <a:schemeClr val="accent4">
              <a:lumMod val="40000"/>
              <a:lumOff val="60000"/>
            </a:schemeClr>
          </a:solidFill>
        </p:spPr>
        <p:txBody>
          <a:bodyPr>
            <a:normAutofit/>
          </a:bodyPr>
          <a:lstStyle/>
          <a:p>
            <a:pPr>
              <a:tabLst>
                <a:tab pos="694690" algn="l"/>
                <a:tab pos="5502275" algn="l"/>
              </a:tabLst>
            </a:pPr>
            <a:r>
              <a:rPr lang="fr-FR" sz="4400" b="1" dirty="0">
                <a:effectLst/>
                <a:latin typeface="Times New Roman" panose="02020603050405020304" pitchFamily="18" charset="0"/>
                <a:ea typeface="Times New Roman" panose="02020603050405020304" pitchFamily="18" charset="0"/>
              </a:rPr>
              <a:t>Développement affectif et social </a:t>
            </a:r>
            <a:r>
              <a:rPr lang="fr-FR" sz="4000" b="1" dirty="0">
                <a:effectLst/>
                <a:latin typeface="Times New Roman" panose="02020603050405020304" pitchFamily="18" charset="0"/>
                <a:ea typeface="Times New Roman" panose="02020603050405020304" pitchFamily="18" charset="0"/>
              </a:rPr>
              <a:t>0-3MOIS</a:t>
            </a:r>
            <a:r>
              <a:rPr lang="fr-FR" sz="5400" b="1" dirty="0">
                <a:effectLst/>
                <a:latin typeface="Times New Roman" panose="02020603050405020304" pitchFamily="18" charset="0"/>
                <a:ea typeface="Times New Roman" panose="02020603050405020304" pitchFamily="18" charset="0"/>
              </a:rPr>
              <a:t>:</a:t>
            </a:r>
            <a:endParaRPr lang="fr-FR" sz="5400" dirty="0"/>
          </a:p>
        </p:txBody>
      </p:sp>
      <p:sp>
        <p:nvSpPr>
          <p:cNvPr id="3" name="Sous-titre 2">
            <a:extLst>
              <a:ext uri="{FF2B5EF4-FFF2-40B4-BE49-F238E27FC236}">
                <a16:creationId xmlns:a16="http://schemas.microsoft.com/office/drawing/2014/main" id="{CC488AC3-8D30-91B5-46CB-9A71E28BEDC8}"/>
              </a:ext>
            </a:extLst>
          </p:cNvPr>
          <p:cNvSpPr>
            <a:spLocks noGrp="1"/>
          </p:cNvSpPr>
          <p:nvPr>
            <p:ph type="subTitle" idx="1"/>
          </p:nvPr>
        </p:nvSpPr>
        <p:spPr>
          <a:xfrm>
            <a:off x="186267" y="1066800"/>
            <a:ext cx="11684000" cy="4978399"/>
          </a:xfrm>
        </p:spPr>
        <p:txBody>
          <a:bodyPr>
            <a:noAutofit/>
          </a:bodyPr>
          <a:lstStyle/>
          <a:p>
            <a:pPr marL="342900" lvl="0" indent="-342900" algn="l">
              <a:buFont typeface="Times New Roman" panose="02020603050405020304" pitchFamily="18" charset="0"/>
              <a:buChar char="-"/>
              <a:tabLst>
                <a:tab pos="694690" algn="l"/>
                <a:tab pos="5502275" algn="l"/>
              </a:tabLst>
            </a:pPr>
            <a:r>
              <a:rPr lang="fr-FR" sz="3600" dirty="0">
                <a:effectLst/>
                <a:latin typeface="Times New Roman" panose="02020603050405020304" pitchFamily="18" charset="0"/>
                <a:ea typeface="Trebuchet MS" panose="020B0603020202020204" pitchFamily="34" charset="0"/>
              </a:rPr>
              <a:t>Le bébé a besoin que ses soignants répondent de façon adaptée à ses demandes pour se sentir en sécurité</a:t>
            </a:r>
          </a:p>
          <a:p>
            <a:pPr algn="l"/>
            <a:r>
              <a:rPr lang="fr-FR" sz="3600" dirty="0">
                <a:effectLst/>
                <a:latin typeface="Times New Roman" panose="02020603050405020304" pitchFamily="18" charset="0"/>
                <a:ea typeface="Times New Roman" panose="02020603050405020304" pitchFamily="18" charset="0"/>
              </a:rPr>
              <a:t>- Il rentre petit à petit en relation avec autrui sa mère d’abord puis son père</a:t>
            </a:r>
            <a:endParaRPr lang="fr-FR" sz="3600" dirty="0"/>
          </a:p>
        </p:txBody>
      </p:sp>
      <p:pic>
        <p:nvPicPr>
          <p:cNvPr id="4" name="Image 3">
            <a:extLst>
              <a:ext uri="{FF2B5EF4-FFF2-40B4-BE49-F238E27FC236}">
                <a16:creationId xmlns:a16="http://schemas.microsoft.com/office/drawing/2014/main" id="{A9624570-FCB2-DE2A-81B3-020200CB9168}"/>
              </a:ext>
            </a:extLst>
          </p:cNvPr>
          <p:cNvPicPr>
            <a:picLocks noChangeAspect="1"/>
          </p:cNvPicPr>
          <p:nvPr/>
        </p:nvPicPr>
        <p:blipFill>
          <a:blip r:embed="rId2"/>
          <a:stretch>
            <a:fillRect/>
          </a:stretch>
        </p:blipFill>
        <p:spPr>
          <a:xfrm>
            <a:off x="8195733" y="2903389"/>
            <a:ext cx="3640667" cy="3305987"/>
          </a:xfrm>
          <a:prstGeom prst="rect">
            <a:avLst/>
          </a:prstGeom>
        </p:spPr>
      </p:pic>
    </p:spTree>
    <p:extLst>
      <p:ext uri="{BB962C8B-B14F-4D97-AF65-F5344CB8AC3E}">
        <p14:creationId xmlns:p14="http://schemas.microsoft.com/office/powerpoint/2010/main" val="401974401"/>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007DA70-9497-41EE-EFF8-549A5B563F25}"/>
              </a:ext>
            </a:extLst>
          </p:cNvPr>
          <p:cNvSpPr>
            <a:spLocks noGrp="1"/>
          </p:cNvSpPr>
          <p:nvPr>
            <p:ph type="ctrTitle"/>
          </p:nvPr>
        </p:nvSpPr>
        <p:spPr>
          <a:xfrm>
            <a:off x="970547" y="0"/>
            <a:ext cx="10250905" cy="674660"/>
          </a:xfrm>
          <a:solidFill>
            <a:schemeClr val="accent4">
              <a:lumMod val="40000"/>
              <a:lumOff val="60000"/>
            </a:schemeClr>
          </a:solidFill>
        </p:spPr>
        <p:txBody>
          <a:bodyPr>
            <a:noAutofit/>
          </a:bodyPr>
          <a:lstStyle/>
          <a:p>
            <a:pPr algn="l"/>
            <a:r>
              <a:rPr lang="fr-FR" sz="4400" b="1" dirty="0">
                <a:effectLst/>
                <a:latin typeface="Times New Roman" panose="02020603050405020304" pitchFamily="18" charset="0"/>
                <a:ea typeface="Times New Roman" panose="02020603050405020304" pitchFamily="18" charset="0"/>
              </a:rPr>
              <a:t>Développement physique De 4 à 6 mois    </a:t>
            </a:r>
            <a:endParaRPr lang="fr-FR" sz="4400" dirty="0"/>
          </a:p>
        </p:txBody>
      </p:sp>
      <p:sp>
        <p:nvSpPr>
          <p:cNvPr id="3" name="Sous-titre 2">
            <a:extLst>
              <a:ext uri="{FF2B5EF4-FFF2-40B4-BE49-F238E27FC236}">
                <a16:creationId xmlns:a16="http://schemas.microsoft.com/office/drawing/2014/main" id="{403758C9-6809-A59A-C8CF-187D54679143}"/>
              </a:ext>
            </a:extLst>
          </p:cNvPr>
          <p:cNvSpPr>
            <a:spLocks noGrp="1"/>
          </p:cNvSpPr>
          <p:nvPr>
            <p:ph type="subTitle" idx="1"/>
          </p:nvPr>
        </p:nvSpPr>
        <p:spPr>
          <a:xfrm>
            <a:off x="152400" y="1100666"/>
            <a:ext cx="12039599" cy="5757333"/>
          </a:xfrm>
        </p:spPr>
        <p:txBody>
          <a:bodyPr>
            <a:normAutofit/>
          </a:bodyPr>
          <a:lstStyle/>
          <a:p>
            <a:pPr marL="342900" lvl="0" indent="-342900" algn="l">
              <a:buFont typeface="Times New Roman" panose="02020603050405020304" pitchFamily="18" charset="0"/>
              <a:buChar char="-"/>
              <a:tabLst>
                <a:tab pos="694690" algn="l"/>
                <a:tab pos="5502275" algn="l"/>
              </a:tabLst>
            </a:pPr>
            <a:r>
              <a:rPr lang="fr-FR" sz="3900" dirty="0">
                <a:effectLst/>
              </a:rPr>
              <a:t>Le bébé commence à s’asseoir maintenu par les mains</a:t>
            </a:r>
          </a:p>
          <a:p>
            <a:pPr marL="342900" lvl="0" indent="-342900" algn="l">
              <a:buFont typeface="Times New Roman" panose="02020603050405020304" pitchFamily="18" charset="0"/>
              <a:buChar char="-"/>
              <a:tabLst>
                <a:tab pos="694690" algn="l"/>
                <a:tab pos="5502275" algn="l"/>
              </a:tabLst>
            </a:pPr>
            <a:r>
              <a:rPr lang="fr-FR" sz="3900" dirty="0">
                <a:effectLst/>
              </a:rPr>
              <a:t>Tiré en position assise, le bébé participe activement à ce mouvement</a:t>
            </a:r>
          </a:p>
          <a:p>
            <a:pPr marL="342900" lvl="0" indent="-342900" algn="l">
              <a:buFont typeface="Times New Roman" panose="02020603050405020304" pitchFamily="18" charset="0"/>
              <a:buChar char="-"/>
              <a:tabLst>
                <a:tab pos="694690" algn="l"/>
                <a:tab pos="5502275" algn="l"/>
              </a:tabLst>
            </a:pPr>
            <a:r>
              <a:rPr lang="fr-FR" sz="3900" dirty="0">
                <a:effectLst/>
              </a:rPr>
              <a:t>Le bébé couché sur le dos fait de nombreux mouvements de pédalage et peut se mettre sur le côté ou faire l’avion</a:t>
            </a:r>
          </a:p>
          <a:p>
            <a:pPr marL="342900" lvl="0" indent="-342900" algn="l">
              <a:buFont typeface="Times New Roman" panose="02020603050405020304" pitchFamily="18" charset="0"/>
              <a:buChar char="-"/>
              <a:tabLst>
                <a:tab pos="694690" algn="l"/>
                <a:tab pos="5502275" algn="l"/>
              </a:tabLst>
            </a:pPr>
            <a:r>
              <a:rPr lang="fr-FR" sz="3900" dirty="0">
                <a:effectLst/>
              </a:rPr>
              <a:t>Il saisit les objets à pleine main et les porte à la bouche</a:t>
            </a:r>
          </a:p>
          <a:p>
            <a:endParaRPr lang="fr-FR" dirty="0"/>
          </a:p>
        </p:txBody>
      </p:sp>
    </p:spTree>
    <p:extLst>
      <p:ext uri="{BB962C8B-B14F-4D97-AF65-F5344CB8AC3E}">
        <p14:creationId xmlns:p14="http://schemas.microsoft.com/office/powerpoint/2010/main" val="3303168413"/>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C6CBD0F-B4DD-CBD2-07AF-F2A5FA0DE64F}"/>
              </a:ext>
            </a:extLst>
          </p:cNvPr>
          <p:cNvSpPr>
            <a:spLocks noGrp="1"/>
          </p:cNvSpPr>
          <p:nvPr>
            <p:ph type="ctrTitle"/>
          </p:nvPr>
        </p:nvSpPr>
        <p:spPr>
          <a:xfrm>
            <a:off x="985730" y="0"/>
            <a:ext cx="10163533" cy="781326"/>
          </a:xfrm>
          <a:solidFill>
            <a:schemeClr val="accent4">
              <a:lumMod val="40000"/>
              <a:lumOff val="60000"/>
            </a:schemeClr>
          </a:solidFill>
        </p:spPr>
        <p:txBody>
          <a:bodyPr>
            <a:normAutofit/>
          </a:bodyPr>
          <a:lstStyle/>
          <a:p>
            <a:r>
              <a:rPr lang="fr-FR" sz="4400" b="1" dirty="0">
                <a:effectLst/>
                <a:latin typeface="Times New Roman" panose="02020603050405020304" pitchFamily="18" charset="0"/>
                <a:ea typeface="Times New Roman" panose="02020603050405020304" pitchFamily="18" charset="0"/>
              </a:rPr>
              <a:t>Développement physique De 4 à 6 mois </a:t>
            </a:r>
            <a:endParaRPr lang="fr-FR" sz="4400" dirty="0"/>
          </a:p>
        </p:txBody>
      </p:sp>
      <p:sp>
        <p:nvSpPr>
          <p:cNvPr id="3" name="Sous-titre 2">
            <a:extLst>
              <a:ext uri="{FF2B5EF4-FFF2-40B4-BE49-F238E27FC236}">
                <a16:creationId xmlns:a16="http://schemas.microsoft.com/office/drawing/2014/main" id="{95FF78CB-0232-EDB4-C9DF-21D46375685A}"/>
              </a:ext>
            </a:extLst>
          </p:cNvPr>
          <p:cNvSpPr>
            <a:spLocks noGrp="1"/>
          </p:cNvSpPr>
          <p:nvPr>
            <p:ph type="subTitle" idx="1"/>
          </p:nvPr>
        </p:nvSpPr>
        <p:spPr>
          <a:xfrm>
            <a:off x="312738" y="2967789"/>
            <a:ext cx="11879261" cy="3435550"/>
          </a:xfrm>
          <a:noFill/>
        </p:spPr>
        <p:txBody>
          <a:bodyPr>
            <a:normAutofit fontScale="47500" lnSpcReduction="20000"/>
          </a:bodyPr>
          <a:lstStyle/>
          <a:p>
            <a:pPr algn="l"/>
            <a:r>
              <a:rPr lang="fr-FR" sz="9300" b="1" dirty="0">
                <a:solidFill>
                  <a:srgbClr val="FF0000"/>
                </a:solidFill>
                <a:effectLst/>
                <a:latin typeface="Times New Roman" panose="02020603050405020304" pitchFamily="18" charset="0"/>
                <a:ea typeface="Calibri" panose="020F0502020204030204" pitchFamily="34" charset="0"/>
              </a:rPr>
              <a:t>Développement cognitif</a:t>
            </a:r>
            <a:r>
              <a:rPr lang="fr-FR" sz="1800" b="1" dirty="0">
                <a:solidFill>
                  <a:srgbClr val="FF0000"/>
                </a:solidFill>
                <a:effectLst/>
                <a:latin typeface="Times New Roman" panose="02020603050405020304" pitchFamily="18" charset="0"/>
                <a:ea typeface="Calibri" panose="020F0502020204030204" pitchFamily="34" charset="0"/>
              </a:rPr>
              <a:t> </a:t>
            </a:r>
            <a:r>
              <a:rPr lang="fr-FR" sz="1800" b="1" dirty="0">
                <a:effectLst/>
                <a:latin typeface="Times New Roman" panose="02020603050405020304" pitchFamily="18" charset="0"/>
                <a:ea typeface="Calibri" panose="020F0502020204030204" pitchFamily="34" charset="0"/>
              </a:rPr>
              <a:t>:</a:t>
            </a:r>
            <a:endParaRPr lang="fr-FR" sz="1800" dirty="0">
              <a:effectLst/>
              <a:latin typeface="Times New Roman" panose="02020603050405020304" pitchFamily="18" charset="0"/>
              <a:ea typeface="Times New Roman" panose="02020603050405020304" pitchFamily="18" charset="0"/>
            </a:endParaRPr>
          </a:p>
          <a:p>
            <a:r>
              <a:rPr lang="fr-FR" sz="6200" b="1" dirty="0">
                <a:effectLst/>
                <a:latin typeface="Times New Roman" panose="02020603050405020304" pitchFamily="18" charset="0"/>
                <a:ea typeface="Calibri" panose="020F0502020204030204" pitchFamily="34" charset="0"/>
              </a:rPr>
              <a:t>                                      De 4 à 6 mois</a:t>
            </a:r>
            <a:endParaRPr lang="fr-FR" sz="6200" dirty="0">
              <a:effectLst/>
              <a:latin typeface="Times New Roman" panose="02020603050405020304" pitchFamily="18" charset="0"/>
              <a:ea typeface="Trebuchet MS" panose="020B0603020202020204" pitchFamily="34" charset="0"/>
            </a:endParaRPr>
          </a:p>
          <a:p>
            <a:pPr marL="342900" lvl="0" indent="-342900" algn="l">
              <a:lnSpc>
                <a:spcPct val="107000"/>
              </a:lnSpc>
              <a:spcAft>
                <a:spcPts val="800"/>
              </a:spcAft>
              <a:buFont typeface="Times New Roman" panose="02020603050405020304" pitchFamily="18" charset="0"/>
              <a:buChar char="-"/>
              <a:tabLst>
                <a:tab pos="694690" algn="l"/>
                <a:tab pos="5502275" algn="l"/>
              </a:tabLst>
            </a:pPr>
            <a:r>
              <a:rPr lang="fr-FR" sz="6200" dirty="0">
                <a:effectLst/>
                <a:latin typeface="Times New Roman" panose="02020603050405020304" pitchFamily="18" charset="0"/>
                <a:ea typeface="Trebuchet MS" panose="020B0603020202020204" pitchFamily="34" charset="0"/>
              </a:rPr>
              <a:t>Le bébé comprend quelques mots simples</a:t>
            </a:r>
          </a:p>
          <a:p>
            <a:pPr marL="342900" lvl="0" indent="-342900" algn="l">
              <a:lnSpc>
                <a:spcPct val="107000"/>
              </a:lnSpc>
              <a:buFont typeface="Times New Roman" panose="02020603050405020304" pitchFamily="18" charset="0"/>
              <a:buChar char="-"/>
              <a:tabLst>
                <a:tab pos="694690" algn="l"/>
                <a:tab pos="5502275" algn="l"/>
              </a:tabLst>
            </a:pPr>
            <a:r>
              <a:rPr lang="fr-FR" sz="6200" dirty="0">
                <a:effectLst/>
                <a:latin typeface="Times New Roman" panose="02020603050405020304" pitchFamily="18" charset="0"/>
                <a:ea typeface="Trebuchet MS" panose="020B0603020202020204" pitchFamily="34" charset="0"/>
              </a:rPr>
              <a:t>Il cherche un objet disparu</a:t>
            </a:r>
          </a:p>
          <a:p>
            <a:pPr marL="342900" lvl="0" indent="-342900" algn="l">
              <a:lnSpc>
                <a:spcPct val="107000"/>
              </a:lnSpc>
              <a:buFont typeface="Times New Roman" panose="02020603050405020304" pitchFamily="18" charset="0"/>
              <a:buChar char="-"/>
              <a:tabLst>
                <a:tab pos="694690" algn="l"/>
                <a:tab pos="5502275" algn="l"/>
              </a:tabLst>
            </a:pPr>
            <a:r>
              <a:rPr lang="fr-FR" sz="6200" dirty="0">
                <a:effectLst/>
                <a:latin typeface="Times New Roman" panose="02020603050405020304" pitchFamily="18" charset="0"/>
                <a:ea typeface="Trebuchet MS" panose="020B0603020202020204" pitchFamily="34" charset="0"/>
              </a:rPr>
              <a:t>Il imite les gestes et les sons faits par les adultes</a:t>
            </a:r>
          </a:p>
          <a:p>
            <a:pPr lvl="0" algn="l">
              <a:lnSpc>
                <a:spcPct val="107000"/>
              </a:lnSpc>
              <a:tabLst>
                <a:tab pos="694690" algn="l"/>
                <a:tab pos="5502275" algn="l"/>
              </a:tabLst>
            </a:pPr>
            <a:r>
              <a:rPr lang="fr-FR" sz="6200" dirty="0">
                <a:effectLst/>
                <a:latin typeface="Times New Roman" panose="02020603050405020304" pitchFamily="18" charset="0"/>
                <a:ea typeface="Trebuchet MS" panose="020B0603020202020204" pitchFamily="34" charset="0"/>
              </a:rPr>
              <a:t> </a:t>
            </a:r>
          </a:p>
          <a:p>
            <a:endParaRPr lang="fr-FR" sz="4800" dirty="0"/>
          </a:p>
        </p:txBody>
      </p:sp>
      <p:pic>
        <p:nvPicPr>
          <p:cNvPr id="4" name="Image 3">
            <a:extLst>
              <a:ext uri="{FF2B5EF4-FFF2-40B4-BE49-F238E27FC236}">
                <a16:creationId xmlns:a16="http://schemas.microsoft.com/office/drawing/2014/main" id="{14967C4F-AA6C-8E9A-294A-A807A8E9D6EA}"/>
              </a:ext>
            </a:extLst>
          </p:cNvPr>
          <p:cNvPicPr>
            <a:picLocks noChangeAspect="1"/>
          </p:cNvPicPr>
          <p:nvPr/>
        </p:nvPicPr>
        <p:blipFill>
          <a:blip r:embed="rId2"/>
          <a:stretch>
            <a:fillRect/>
          </a:stretch>
        </p:blipFill>
        <p:spPr>
          <a:xfrm>
            <a:off x="92970" y="1062983"/>
            <a:ext cx="1918441" cy="1487211"/>
          </a:xfrm>
          <a:prstGeom prst="rect">
            <a:avLst/>
          </a:prstGeom>
        </p:spPr>
      </p:pic>
      <p:pic>
        <p:nvPicPr>
          <p:cNvPr id="5" name="Image 4">
            <a:extLst>
              <a:ext uri="{FF2B5EF4-FFF2-40B4-BE49-F238E27FC236}">
                <a16:creationId xmlns:a16="http://schemas.microsoft.com/office/drawing/2014/main" id="{AE8A9737-A70C-44F9-0953-AD3BA4CC4879}"/>
              </a:ext>
            </a:extLst>
          </p:cNvPr>
          <p:cNvPicPr>
            <a:picLocks noChangeAspect="1"/>
          </p:cNvPicPr>
          <p:nvPr/>
        </p:nvPicPr>
        <p:blipFill>
          <a:blip r:embed="rId3"/>
          <a:stretch>
            <a:fillRect/>
          </a:stretch>
        </p:blipFill>
        <p:spPr>
          <a:xfrm>
            <a:off x="2203209" y="1283676"/>
            <a:ext cx="1718310" cy="1255395"/>
          </a:xfrm>
          <a:prstGeom prst="rect">
            <a:avLst/>
          </a:prstGeom>
        </p:spPr>
      </p:pic>
      <p:pic>
        <p:nvPicPr>
          <p:cNvPr id="6" name="Image 5">
            <a:extLst>
              <a:ext uri="{FF2B5EF4-FFF2-40B4-BE49-F238E27FC236}">
                <a16:creationId xmlns:a16="http://schemas.microsoft.com/office/drawing/2014/main" id="{E146647F-B689-1B96-EF90-850BB86BB430}"/>
              </a:ext>
            </a:extLst>
          </p:cNvPr>
          <p:cNvPicPr>
            <a:picLocks noChangeAspect="1"/>
          </p:cNvPicPr>
          <p:nvPr/>
        </p:nvPicPr>
        <p:blipFill>
          <a:blip r:embed="rId4"/>
          <a:stretch>
            <a:fillRect/>
          </a:stretch>
        </p:blipFill>
        <p:spPr>
          <a:xfrm>
            <a:off x="4381948" y="1181511"/>
            <a:ext cx="2297430" cy="1145540"/>
          </a:xfrm>
          <a:prstGeom prst="rect">
            <a:avLst/>
          </a:prstGeom>
        </p:spPr>
      </p:pic>
      <p:pic>
        <p:nvPicPr>
          <p:cNvPr id="7" name="Image 6">
            <a:extLst>
              <a:ext uri="{FF2B5EF4-FFF2-40B4-BE49-F238E27FC236}">
                <a16:creationId xmlns:a16="http://schemas.microsoft.com/office/drawing/2014/main" id="{A6734229-77B6-7CAF-9017-6C30B74D1355}"/>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121846" y="1210044"/>
            <a:ext cx="2297430" cy="969010"/>
          </a:xfrm>
          <a:prstGeom prst="rect">
            <a:avLst/>
          </a:prstGeom>
        </p:spPr>
      </p:pic>
      <p:pic>
        <p:nvPicPr>
          <p:cNvPr id="8" name="Image 7">
            <a:extLst>
              <a:ext uri="{FF2B5EF4-FFF2-40B4-BE49-F238E27FC236}">
                <a16:creationId xmlns:a16="http://schemas.microsoft.com/office/drawing/2014/main" id="{43DD497D-6CBF-1B69-9DDD-EE9274B38B2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419276" y="2967789"/>
            <a:ext cx="2219325" cy="2095500"/>
          </a:xfrm>
          <a:prstGeom prst="rect">
            <a:avLst/>
          </a:prstGeom>
        </p:spPr>
      </p:pic>
    </p:spTree>
    <p:extLst>
      <p:ext uri="{BB962C8B-B14F-4D97-AF65-F5344CB8AC3E}">
        <p14:creationId xmlns:p14="http://schemas.microsoft.com/office/powerpoint/2010/main" val="26669455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A94B5A8-3ACD-476F-FA2C-63F3B84C6280}"/>
              </a:ext>
            </a:extLst>
          </p:cNvPr>
          <p:cNvSpPr>
            <a:spLocks noGrp="1"/>
          </p:cNvSpPr>
          <p:nvPr>
            <p:ph type="ctrTitle"/>
          </p:nvPr>
        </p:nvSpPr>
        <p:spPr>
          <a:xfrm>
            <a:off x="997527" y="83199"/>
            <a:ext cx="9975272" cy="1108219"/>
          </a:xfrm>
          <a:solidFill>
            <a:schemeClr val="accent6">
              <a:lumMod val="20000"/>
              <a:lumOff val="80000"/>
            </a:schemeClr>
          </a:solidFill>
        </p:spPr>
        <p:txBody>
          <a:bodyPr>
            <a:normAutofit/>
          </a:bodyPr>
          <a:lstStyle/>
          <a:p>
            <a:r>
              <a:rPr lang="fr-FR" sz="6600" dirty="0"/>
              <a:t>PLAN</a:t>
            </a:r>
          </a:p>
        </p:txBody>
      </p:sp>
      <p:sp>
        <p:nvSpPr>
          <p:cNvPr id="3" name="Sous-titre 2">
            <a:extLst>
              <a:ext uri="{FF2B5EF4-FFF2-40B4-BE49-F238E27FC236}">
                <a16:creationId xmlns:a16="http://schemas.microsoft.com/office/drawing/2014/main" id="{798869E3-930D-86BD-0619-7331BF644CC1}"/>
              </a:ext>
            </a:extLst>
          </p:cNvPr>
          <p:cNvSpPr>
            <a:spLocks noGrp="1"/>
          </p:cNvSpPr>
          <p:nvPr>
            <p:ph type="subTitle" idx="1"/>
          </p:nvPr>
        </p:nvSpPr>
        <p:spPr>
          <a:xfrm>
            <a:off x="249382" y="1066800"/>
            <a:ext cx="11942618" cy="5708001"/>
          </a:xfrm>
        </p:spPr>
        <p:txBody>
          <a:bodyPr>
            <a:noAutofit/>
          </a:bodyPr>
          <a:lstStyle/>
          <a:p>
            <a:pPr algn="l">
              <a:lnSpc>
                <a:spcPct val="150000"/>
              </a:lnSpc>
            </a:pPr>
            <a:r>
              <a:rPr lang="fr-FR" sz="2800" dirty="0"/>
              <a:t>I.DEFINITIO N</a:t>
            </a:r>
          </a:p>
          <a:p>
            <a:pPr algn="l">
              <a:lnSpc>
                <a:spcPct val="150000"/>
              </a:lnSpc>
            </a:pPr>
            <a:r>
              <a:rPr lang="fr-FR" sz="2800" b="1" dirty="0">
                <a:effectLst/>
                <a:latin typeface="Times New Roman" panose="02020603050405020304" pitchFamily="18" charset="0"/>
                <a:ea typeface="Times New Roman" panose="02020603050405020304" pitchFamily="18" charset="0"/>
              </a:rPr>
              <a:t>II.CONTENU DU CARNET DE SANTE MERE-ENFANT</a:t>
            </a:r>
            <a:endParaRPr lang="fr-FR" sz="2800" dirty="0">
              <a:effectLst/>
              <a:latin typeface="Times New Roman" panose="02020603050405020304" pitchFamily="18" charset="0"/>
              <a:ea typeface="Times New Roman" panose="02020603050405020304" pitchFamily="18" charset="0"/>
            </a:endParaRPr>
          </a:p>
          <a:p>
            <a:pPr algn="l">
              <a:lnSpc>
                <a:spcPct val="150000"/>
              </a:lnSpc>
            </a:pPr>
            <a:r>
              <a:rPr lang="fr-FR" sz="2800" b="1" dirty="0">
                <a:effectLst/>
                <a:latin typeface="Times New Roman" panose="02020603050405020304" pitchFamily="18" charset="0"/>
                <a:ea typeface="Times New Roman" panose="02020603050405020304" pitchFamily="18" charset="0"/>
              </a:rPr>
              <a:t>III.INTERPRETATION DES INFORMATIONS DU CARNET DE SANTE-MERE</a:t>
            </a:r>
          </a:p>
          <a:p>
            <a:pPr algn="l">
              <a:lnSpc>
                <a:spcPct val="150000"/>
              </a:lnSpc>
            </a:pPr>
            <a:r>
              <a:rPr lang="fr-FR" sz="2800" b="1" dirty="0">
                <a:effectLst/>
                <a:latin typeface="Times New Roman" panose="02020603050405020304" pitchFamily="18" charset="0"/>
                <a:ea typeface="Times New Roman" panose="02020603050405020304" pitchFamily="18" charset="0"/>
              </a:rPr>
              <a:t>IV.PRINCIPES DU REMPLISSAGE DU CARNET DE </a:t>
            </a:r>
            <a:r>
              <a:rPr lang="fr-FR" sz="2800" b="1" dirty="0">
                <a:latin typeface="Times New Roman" panose="02020603050405020304" pitchFamily="18" charset="0"/>
                <a:ea typeface="Times New Roman" panose="02020603050405020304" pitchFamily="18" charset="0"/>
              </a:rPr>
              <a:t>SANTE-MERE ENFANTENFANTIV</a:t>
            </a:r>
          </a:p>
          <a:p>
            <a:pPr algn="l">
              <a:lnSpc>
                <a:spcPct val="150000"/>
              </a:lnSpc>
            </a:pPr>
            <a:r>
              <a:rPr lang="fr-FR" sz="2800" b="1" dirty="0">
                <a:effectLst/>
                <a:latin typeface="Times New Roman" panose="02020603050405020304" pitchFamily="18" charset="0"/>
                <a:ea typeface="Times New Roman" panose="02020603050405020304" pitchFamily="18" charset="0"/>
              </a:rPr>
              <a:t>V.PROBLEMES RELATIFS AU CARNET DE SANTE-MERE </a:t>
            </a:r>
            <a:r>
              <a:rPr lang="fr-FR" sz="3200" b="1" dirty="0">
                <a:effectLst/>
                <a:latin typeface="Times New Roman" panose="02020603050405020304" pitchFamily="18" charset="0"/>
                <a:ea typeface="Times New Roman" panose="02020603050405020304" pitchFamily="18" charset="0"/>
              </a:rPr>
              <a:t>ENFANT</a:t>
            </a:r>
            <a:endParaRPr lang="fr-FR" sz="3200" dirty="0">
              <a:effectLst/>
              <a:latin typeface="Times New Roman" panose="02020603050405020304" pitchFamily="18" charset="0"/>
              <a:ea typeface="Times New Roman" panose="02020603050405020304" pitchFamily="18" charset="0"/>
            </a:endParaRPr>
          </a:p>
          <a:p>
            <a:pPr algn="l"/>
            <a:endParaRPr lang="fr-FR" sz="3600" b="1" dirty="0">
              <a:latin typeface="Times New Roman" panose="02020603050405020304" pitchFamily="18" charset="0"/>
              <a:ea typeface="Times New Roman" panose="02020603050405020304" pitchFamily="18" charset="0"/>
            </a:endParaRPr>
          </a:p>
          <a:p>
            <a:pPr algn="l"/>
            <a:endParaRPr lang="fr-FR" sz="3600" dirty="0">
              <a:effectLst/>
              <a:latin typeface="Times New Roman" panose="02020603050405020304" pitchFamily="18" charset="0"/>
              <a:ea typeface="Times New Roman" panose="02020603050405020304" pitchFamily="18" charset="0"/>
            </a:endParaRPr>
          </a:p>
          <a:p>
            <a:pPr algn="l"/>
            <a:endParaRPr lang="fr-FR" sz="3600" dirty="0">
              <a:effectLst/>
              <a:latin typeface="Times New Roman" panose="02020603050405020304" pitchFamily="18" charset="0"/>
              <a:ea typeface="Times New Roman" panose="02020603050405020304" pitchFamily="18" charset="0"/>
            </a:endParaRPr>
          </a:p>
          <a:p>
            <a:pPr marL="857250" indent="-857250" algn="l">
              <a:buAutoNum type="romanUcPeriod"/>
            </a:pPr>
            <a:endParaRPr lang="fr-FR" sz="3600" dirty="0"/>
          </a:p>
          <a:p>
            <a:pPr marL="857250" indent="-857250">
              <a:buAutoNum type="romanUcPeriod"/>
            </a:pPr>
            <a:endParaRPr lang="fr-FR" sz="3600" dirty="0"/>
          </a:p>
        </p:txBody>
      </p:sp>
    </p:spTree>
    <p:extLst>
      <p:ext uri="{BB962C8B-B14F-4D97-AF65-F5344CB8AC3E}">
        <p14:creationId xmlns:p14="http://schemas.microsoft.com/office/powerpoint/2010/main" val="3896779838"/>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82602B9-0DF3-D671-EBDF-AD397634F8AA}"/>
              </a:ext>
            </a:extLst>
          </p:cNvPr>
          <p:cNvSpPr>
            <a:spLocks noGrp="1"/>
          </p:cNvSpPr>
          <p:nvPr>
            <p:ph type="ctrTitle"/>
          </p:nvPr>
        </p:nvSpPr>
        <p:spPr>
          <a:xfrm>
            <a:off x="938463" y="160421"/>
            <a:ext cx="10315073" cy="766763"/>
          </a:xfrm>
          <a:solidFill>
            <a:schemeClr val="accent4">
              <a:lumMod val="40000"/>
              <a:lumOff val="60000"/>
            </a:schemeClr>
          </a:solidFill>
        </p:spPr>
        <p:txBody>
          <a:bodyPr>
            <a:noAutofit/>
          </a:bodyPr>
          <a:lstStyle/>
          <a:p>
            <a:pPr algn="l">
              <a:lnSpc>
                <a:spcPct val="107000"/>
              </a:lnSpc>
              <a:spcAft>
                <a:spcPts val="800"/>
              </a:spcAft>
              <a:tabLst>
                <a:tab pos="694690" algn="l"/>
                <a:tab pos="5502275" algn="l"/>
              </a:tabLst>
            </a:pPr>
            <a:r>
              <a:rPr lang="fr-FR" sz="4800" b="1" dirty="0">
                <a:effectLst/>
                <a:latin typeface="Times New Roman" panose="02020603050405020304" pitchFamily="18" charset="0"/>
                <a:ea typeface="Calibri" panose="020F0502020204030204" pitchFamily="34" charset="0"/>
              </a:rPr>
              <a:t>Développement langagier 4 -6 MOIS :</a:t>
            </a:r>
            <a:endParaRPr lang="fr-FR" sz="4800" dirty="0"/>
          </a:p>
        </p:txBody>
      </p:sp>
      <p:sp>
        <p:nvSpPr>
          <p:cNvPr id="3" name="Sous-titre 2">
            <a:extLst>
              <a:ext uri="{FF2B5EF4-FFF2-40B4-BE49-F238E27FC236}">
                <a16:creationId xmlns:a16="http://schemas.microsoft.com/office/drawing/2014/main" id="{B13D032E-83A6-39CF-494E-E6F7369B504B}"/>
              </a:ext>
            </a:extLst>
          </p:cNvPr>
          <p:cNvSpPr>
            <a:spLocks noGrp="1"/>
          </p:cNvSpPr>
          <p:nvPr>
            <p:ph type="subTitle" idx="1"/>
          </p:nvPr>
        </p:nvSpPr>
        <p:spPr>
          <a:xfrm>
            <a:off x="160421" y="1331495"/>
            <a:ext cx="11919284" cy="4957010"/>
          </a:xfrm>
        </p:spPr>
        <p:txBody>
          <a:bodyPr>
            <a:normAutofit/>
          </a:bodyPr>
          <a:lstStyle/>
          <a:p>
            <a:pPr marL="342900" lvl="0" indent="-342900" algn="l">
              <a:lnSpc>
                <a:spcPct val="107000"/>
              </a:lnSpc>
              <a:buFont typeface="Times New Roman" panose="02020603050405020304" pitchFamily="18" charset="0"/>
              <a:buChar char="-"/>
              <a:tabLst>
                <a:tab pos="694690" algn="l"/>
                <a:tab pos="5502275" algn="l"/>
              </a:tabLst>
            </a:pPr>
            <a:endParaRPr lang="fr-FR" sz="3600" dirty="0">
              <a:effectLst/>
              <a:latin typeface="Times New Roman" panose="02020603050405020304" pitchFamily="18" charset="0"/>
              <a:ea typeface="Trebuchet MS" panose="020B0603020202020204" pitchFamily="34" charset="0"/>
            </a:endParaRPr>
          </a:p>
          <a:p>
            <a:pPr marL="342900" lvl="0" indent="-342900" algn="l">
              <a:lnSpc>
                <a:spcPct val="107000"/>
              </a:lnSpc>
              <a:buFont typeface="Times New Roman" panose="02020603050405020304" pitchFamily="18" charset="0"/>
              <a:buChar char="-"/>
              <a:tabLst>
                <a:tab pos="694690" algn="l"/>
                <a:tab pos="5502275" algn="l"/>
              </a:tabLst>
            </a:pPr>
            <a:r>
              <a:rPr lang="fr-FR" sz="3600" dirty="0">
                <a:effectLst/>
                <a:latin typeface="Times New Roman" panose="02020603050405020304" pitchFamily="18" charset="0"/>
                <a:ea typeface="Trebuchet MS" panose="020B0603020202020204" pitchFamily="34" charset="0"/>
              </a:rPr>
              <a:t>Le bébé s’exprime en gémissant, en pleurant, en montrant du doigt, en faisant des gestes</a:t>
            </a:r>
          </a:p>
          <a:p>
            <a:pPr marL="342900" lvl="0" indent="-342900" algn="l">
              <a:lnSpc>
                <a:spcPct val="107000"/>
              </a:lnSpc>
              <a:buFont typeface="Times New Roman" panose="02020603050405020304" pitchFamily="18" charset="0"/>
              <a:buChar char="-"/>
              <a:tabLst>
                <a:tab pos="694690" algn="l"/>
                <a:tab pos="5502275" algn="l"/>
              </a:tabLst>
            </a:pPr>
            <a:r>
              <a:rPr lang="fr-FR" sz="3600" dirty="0">
                <a:effectLst/>
                <a:latin typeface="Times New Roman" panose="02020603050405020304" pitchFamily="18" charset="0"/>
                <a:ea typeface="Trebuchet MS" panose="020B0603020202020204" pitchFamily="34" charset="0"/>
              </a:rPr>
              <a:t>Il utilise parfois des mots incompréhensibles (il jase) : “</a:t>
            </a:r>
            <a:r>
              <a:rPr lang="fr-FR" sz="3600" dirty="0" err="1">
                <a:effectLst/>
                <a:latin typeface="Times New Roman" panose="02020603050405020304" pitchFamily="18" charset="0"/>
                <a:ea typeface="Trebuchet MS" panose="020B0603020202020204" pitchFamily="34" charset="0"/>
              </a:rPr>
              <a:t>gagaahga</a:t>
            </a:r>
            <a:r>
              <a:rPr lang="fr-FR" sz="3600" dirty="0">
                <a:effectLst/>
                <a:latin typeface="Times New Roman" panose="02020603050405020304" pitchFamily="18" charset="0"/>
                <a:ea typeface="Trebuchet MS" panose="020B0603020202020204" pitchFamily="34" charset="0"/>
              </a:rPr>
              <a:t>”, “</a:t>
            </a:r>
            <a:r>
              <a:rPr lang="fr-FR" sz="3600" dirty="0" err="1">
                <a:effectLst/>
                <a:latin typeface="Times New Roman" panose="02020603050405020304" pitchFamily="18" charset="0"/>
                <a:ea typeface="Trebuchet MS" panose="020B0603020202020204" pitchFamily="34" charset="0"/>
              </a:rPr>
              <a:t>areuh</a:t>
            </a:r>
            <a:r>
              <a:rPr lang="fr-FR" sz="3600" dirty="0">
                <a:effectLst/>
                <a:latin typeface="Times New Roman" panose="02020603050405020304" pitchFamily="18" charset="0"/>
                <a:ea typeface="Trebuchet MS" panose="020B0603020202020204" pitchFamily="34" charset="0"/>
              </a:rPr>
              <a:t>”</a:t>
            </a:r>
          </a:p>
          <a:p>
            <a:pPr marL="457200" algn="just">
              <a:lnSpc>
                <a:spcPct val="107000"/>
              </a:lnSpc>
              <a:tabLst>
                <a:tab pos="694690" algn="l"/>
                <a:tab pos="5502275" algn="l"/>
              </a:tabLst>
            </a:pPr>
            <a:endParaRPr lang="fr-FR" sz="1800" dirty="0">
              <a:latin typeface="Times New Roman" panose="02020603050405020304" pitchFamily="18" charset="0"/>
              <a:ea typeface="Times New Roman" panose="02020603050405020304" pitchFamily="18" charset="0"/>
            </a:endParaRPr>
          </a:p>
          <a:p>
            <a:pPr marL="457200" algn="just">
              <a:lnSpc>
                <a:spcPct val="107000"/>
              </a:lnSpc>
              <a:tabLst>
                <a:tab pos="694690" algn="l"/>
                <a:tab pos="5502275" algn="l"/>
              </a:tabLst>
            </a:pPr>
            <a:endParaRPr lang="fr-FR" sz="1800" dirty="0">
              <a:effectLst/>
              <a:latin typeface="Times New Roman" panose="02020603050405020304" pitchFamily="18" charset="0"/>
              <a:ea typeface="Times New Roman" panose="02020603050405020304" pitchFamily="18" charset="0"/>
            </a:endParaRPr>
          </a:p>
          <a:p>
            <a:pPr marL="457200" algn="just">
              <a:lnSpc>
                <a:spcPct val="107000"/>
              </a:lnSpc>
              <a:tabLst>
                <a:tab pos="694690" algn="l"/>
                <a:tab pos="5502275" algn="l"/>
              </a:tabLst>
            </a:pPr>
            <a:endParaRPr lang="fr-FR" sz="1800" dirty="0">
              <a:effectLst/>
              <a:latin typeface="Times New Roman" panose="02020603050405020304" pitchFamily="18" charset="0"/>
              <a:ea typeface="Times New Roman" panose="02020603050405020304" pitchFamily="18" charset="0"/>
            </a:endParaRPr>
          </a:p>
          <a:p>
            <a:pPr marL="457200" algn="l">
              <a:lnSpc>
                <a:spcPct val="107000"/>
              </a:lnSpc>
              <a:tabLst>
                <a:tab pos="694690" algn="l"/>
                <a:tab pos="5502275" algn="l"/>
              </a:tabLst>
            </a:pPr>
            <a:endParaRPr lang="fr-FR" sz="1800" dirty="0">
              <a:effectLst/>
              <a:latin typeface="Times New Roman" panose="02020603050405020304" pitchFamily="18" charset="0"/>
              <a:ea typeface="Times New Roman" panose="02020603050405020304" pitchFamily="18" charset="0"/>
            </a:endParaRPr>
          </a:p>
          <a:p>
            <a:endParaRPr lang="fr-FR" dirty="0"/>
          </a:p>
        </p:txBody>
      </p:sp>
      <p:pic>
        <p:nvPicPr>
          <p:cNvPr id="4" name="Image 3">
            <a:extLst>
              <a:ext uri="{FF2B5EF4-FFF2-40B4-BE49-F238E27FC236}">
                <a16:creationId xmlns:a16="http://schemas.microsoft.com/office/drawing/2014/main" id="{B761E42A-5CA0-C3A7-3E8E-1940830FC1E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87263" y="4075946"/>
            <a:ext cx="2219325" cy="2095500"/>
          </a:xfrm>
          <a:prstGeom prst="rect">
            <a:avLst/>
          </a:prstGeom>
        </p:spPr>
      </p:pic>
    </p:spTree>
    <p:extLst>
      <p:ext uri="{BB962C8B-B14F-4D97-AF65-F5344CB8AC3E}">
        <p14:creationId xmlns:p14="http://schemas.microsoft.com/office/powerpoint/2010/main" val="836412332"/>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D7886F4-F8B7-A506-A173-FCDB25EAA168}"/>
              </a:ext>
            </a:extLst>
          </p:cNvPr>
          <p:cNvSpPr>
            <a:spLocks noGrp="1"/>
          </p:cNvSpPr>
          <p:nvPr>
            <p:ph type="ctrTitle"/>
          </p:nvPr>
        </p:nvSpPr>
        <p:spPr>
          <a:xfrm>
            <a:off x="935789" y="177354"/>
            <a:ext cx="10218821" cy="608709"/>
          </a:xfrm>
          <a:solidFill>
            <a:schemeClr val="accent4">
              <a:lumMod val="40000"/>
              <a:lumOff val="60000"/>
            </a:schemeClr>
          </a:solidFill>
        </p:spPr>
        <p:txBody>
          <a:bodyPr>
            <a:normAutofit fontScale="90000"/>
          </a:bodyPr>
          <a:lstStyle/>
          <a:p>
            <a:pPr>
              <a:lnSpc>
                <a:spcPct val="107000"/>
              </a:lnSpc>
              <a:spcAft>
                <a:spcPts val="800"/>
              </a:spcAft>
              <a:tabLst>
                <a:tab pos="694690" algn="l"/>
                <a:tab pos="5502275" algn="l"/>
              </a:tabLst>
            </a:pPr>
            <a:r>
              <a:rPr lang="fr-FR" sz="4800" b="1" dirty="0">
                <a:effectLst/>
                <a:latin typeface="Times New Roman" panose="02020603050405020304" pitchFamily="18" charset="0"/>
                <a:ea typeface="Calibri" panose="020F0502020204030204" pitchFamily="34" charset="0"/>
              </a:rPr>
              <a:t>Développement affectif et social 4-6 </a:t>
            </a:r>
            <a:r>
              <a:rPr lang="fr-FR" sz="4000" b="1" dirty="0">
                <a:effectLst/>
                <a:latin typeface="Times New Roman" panose="02020603050405020304" pitchFamily="18" charset="0"/>
                <a:ea typeface="Calibri" panose="020F0502020204030204" pitchFamily="34" charset="0"/>
              </a:rPr>
              <a:t>MOIS :</a:t>
            </a:r>
            <a:endParaRPr lang="fr-FR" sz="4800" dirty="0"/>
          </a:p>
        </p:txBody>
      </p:sp>
      <p:sp>
        <p:nvSpPr>
          <p:cNvPr id="3" name="Sous-titre 2">
            <a:extLst>
              <a:ext uri="{FF2B5EF4-FFF2-40B4-BE49-F238E27FC236}">
                <a16:creationId xmlns:a16="http://schemas.microsoft.com/office/drawing/2014/main" id="{919E9318-DAE6-9D92-9003-3F898EF9E0FC}"/>
              </a:ext>
            </a:extLst>
          </p:cNvPr>
          <p:cNvSpPr>
            <a:spLocks noGrp="1"/>
          </p:cNvSpPr>
          <p:nvPr>
            <p:ph type="subTitle" idx="1"/>
          </p:nvPr>
        </p:nvSpPr>
        <p:spPr>
          <a:xfrm>
            <a:off x="118533" y="1054629"/>
            <a:ext cx="11853334" cy="5176838"/>
          </a:xfrm>
        </p:spPr>
        <p:txBody>
          <a:bodyPr>
            <a:noAutofit/>
          </a:bodyPr>
          <a:lstStyle/>
          <a:p>
            <a:pPr marL="342900" lvl="0" indent="-342900" algn="l">
              <a:lnSpc>
                <a:spcPct val="107000"/>
              </a:lnSpc>
              <a:buFont typeface="Times New Roman" panose="02020603050405020304" pitchFamily="18" charset="0"/>
              <a:buChar char="-"/>
              <a:tabLst>
                <a:tab pos="694690" algn="l"/>
                <a:tab pos="5502275" algn="l"/>
              </a:tabLst>
            </a:pPr>
            <a:r>
              <a:rPr lang="fr-FR" sz="4400" dirty="0">
                <a:effectLst/>
                <a:latin typeface="Times New Roman" panose="02020603050405020304" pitchFamily="18" charset="0"/>
                <a:ea typeface="Trebuchet MS" panose="020B0603020202020204" pitchFamily="34" charset="0"/>
              </a:rPr>
              <a:t>Le bébé découvre le plaisir de l’échange par des vocalises, les sourires-réponses</a:t>
            </a:r>
          </a:p>
          <a:p>
            <a:pPr marL="342900" lvl="0" indent="-342900" algn="l">
              <a:lnSpc>
                <a:spcPct val="107000"/>
              </a:lnSpc>
              <a:buFont typeface="Times New Roman" panose="02020603050405020304" pitchFamily="18" charset="0"/>
              <a:buChar char="-"/>
              <a:tabLst>
                <a:tab pos="694690" algn="l"/>
                <a:tab pos="5502275" algn="l"/>
              </a:tabLst>
            </a:pPr>
            <a:r>
              <a:rPr lang="fr-FR" sz="4400" dirty="0">
                <a:effectLst/>
                <a:latin typeface="Times New Roman" panose="02020603050405020304" pitchFamily="18" charset="0"/>
                <a:ea typeface="Trebuchet MS" panose="020B0603020202020204" pitchFamily="34" charset="0"/>
              </a:rPr>
              <a:t>Il rit aux éclats avec les personnes de son entourage</a:t>
            </a:r>
          </a:p>
          <a:p>
            <a:pPr algn="l"/>
            <a:r>
              <a:rPr lang="fr-FR" sz="4400" dirty="0">
                <a:effectLst/>
                <a:latin typeface="Times New Roman" panose="02020603050405020304" pitchFamily="18" charset="0"/>
                <a:ea typeface="Times New Roman" panose="02020603050405020304" pitchFamily="18" charset="0"/>
              </a:rPr>
              <a:t>S’intéresse à la personne qui le porte et différencie sa mère, son père, une personne familière d’un inconnu</a:t>
            </a:r>
            <a:endParaRPr lang="fr-FR" sz="4400" dirty="0"/>
          </a:p>
        </p:txBody>
      </p:sp>
    </p:spTree>
    <p:extLst>
      <p:ext uri="{BB962C8B-B14F-4D97-AF65-F5344CB8AC3E}">
        <p14:creationId xmlns:p14="http://schemas.microsoft.com/office/powerpoint/2010/main" val="957626575"/>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A010919-E349-20BD-5E9E-7D0A2F6FABB7}"/>
              </a:ext>
            </a:extLst>
          </p:cNvPr>
          <p:cNvSpPr>
            <a:spLocks noGrp="1"/>
          </p:cNvSpPr>
          <p:nvPr>
            <p:ph type="ctrTitle"/>
          </p:nvPr>
        </p:nvSpPr>
        <p:spPr>
          <a:xfrm>
            <a:off x="1171073" y="163472"/>
            <a:ext cx="9849853" cy="827880"/>
          </a:xfrm>
          <a:solidFill>
            <a:schemeClr val="accent4">
              <a:lumMod val="40000"/>
              <a:lumOff val="60000"/>
            </a:schemeClr>
          </a:solidFill>
        </p:spPr>
        <p:txBody>
          <a:bodyPr>
            <a:normAutofit/>
          </a:bodyPr>
          <a:lstStyle/>
          <a:p>
            <a:pPr algn="l">
              <a:tabLst>
                <a:tab pos="694690" algn="l"/>
                <a:tab pos="5502275" algn="l"/>
              </a:tabLst>
            </a:pPr>
            <a:r>
              <a:rPr lang="fr-FR" sz="4800" b="1" dirty="0">
                <a:effectLst/>
                <a:latin typeface="Times New Roman" panose="02020603050405020304" pitchFamily="18" charset="0"/>
                <a:ea typeface="Calibri" panose="020F0502020204030204" pitchFamily="34" charset="0"/>
              </a:rPr>
              <a:t>Développement physique 7-9 mois :</a:t>
            </a:r>
            <a:endParaRPr lang="fr-FR" dirty="0"/>
          </a:p>
        </p:txBody>
      </p:sp>
      <p:sp>
        <p:nvSpPr>
          <p:cNvPr id="3" name="Sous-titre 2">
            <a:extLst>
              <a:ext uri="{FF2B5EF4-FFF2-40B4-BE49-F238E27FC236}">
                <a16:creationId xmlns:a16="http://schemas.microsoft.com/office/drawing/2014/main" id="{C7B4EF79-53EE-3E97-BC32-8EA964E13BE0}"/>
              </a:ext>
            </a:extLst>
          </p:cNvPr>
          <p:cNvSpPr>
            <a:spLocks noGrp="1"/>
          </p:cNvSpPr>
          <p:nvPr>
            <p:ph type="subTitle" idx="1"/>
          </p:nvPr>
        </p:nvSpPr>
        <p:spPr>
          <a:xfrm>
            <a:off x="264694" y="1267325"/>
            <a:ext cx="11927305" cy="5264677"/>
          </a:xfrm>
        </p:spPr>
        <p:txBody>
          <a:bodyPr>
            <a:normAutofit/>
          </a:bodyPr>
          <a:lstStyle/>
          <a:p>
            <a:pPr algn="just">
              <a:tabLst>
                <a:tab pos="694690" algn="l"/>
                <a:tab pos="5502275" algn="l"/>
              </a:tabLst>
            </a:pPr>
            <a:r>
              <a:rPr lang="fr-FR" sz="1800" b="1" dirty="0">
                <a:solidFill>
                  <a:srgbClr val="4472C4"/>
                </a:solidFill>
                <a:effectLst/>
                <a:latin typeface="Times New Roman" panose="02020603050405020304" pitchFamily="18" charset="0"/>
                <a:ea typeface="Calibri" panose="020F0502020204030204" pitchFamily="34" charset="0"/>
              </a:rPr>
              <a:t> </a:t>
            </a:r>
            <a:endParaRPr lang="fr-FR" sz="1800" dirty="0">
              <a:effectLst/>
              <a:latin typeface="Times New Roman" panose="02020603050405020304" pitchFamily="18" charset="0"/>
              <a:ea typeface="Times New Roman" panose="02020603050405020304" pitchFamily="18" charset="0"/>
            </a:endParaRPr>
          </a:p>
          <a:p>
            <a:pPr marL="342900" lvl="0" indent="-342900" algn="just">
              <a:buFont typeface="Times New Roman" panose="02020603050405020304" pitchFamily="18" charset="0"/>
              <a:buChar char="-"/>
              <a:tabLst>
                <a:tab pos="694690" algn="l"/>
                <a:tab pos="5502275" algn="l"/>
              </a:tabLst>
            </a:pPr>
            <a:r>
              <a:rPr lang="fr-FR" sz="4000" dirty="0">
                <a:effectLst/>
                <a:latin typeface="Times New Roman" panose="02020603050405020304" pitchFamily="18" charset="0"/>
                <a:ea typeface="Trebuchet MS" panose="020B0603020202020204" pitchFamily="34" charset="0"/>
              </a:rPr>
              <a:t>Le bébé reste assis sans soutien, mains en avant</a:t>
            </a:r>
          </a:p>
          <a:p>
            <a:pPr marL="342900" lvl="0" indent="-342900" algn="just">
              <a:buFont typeface="Times New Roman" panose="02020603050405020304" pitchFamily="18" charset="0"/>
              <a:buChar char="-"/>
              <a:tabLst>
                <a:tab pos="694690" algn="l"/>
                <a:tab pos="5502275" algn="l"/>
              </a:tabLst>
            </a:pPr>
            <a:r>
              <a:rPr lang="fr-FR" sz="4000" dirty="0">
                <a:effectLst/>
                <a:latin typeface="Times New Roman" panose="02020603050405020304" pitchFamily="18" charset="0"/>
                <a:ea typeface="Trebuchet MS" panose="020B0603020202020204" pitchFamily="34" charset="0"/>
              </a:rPr>
              <a:t>Il aime jouer avec ses pieds et les porter à sa bouche</a:t>
            </a:r>
          </a:p>
          <a:p>
            <a:pPr marL="342900" lvl="0" indent="-342900" algn="just">
              <a:buFont typeface="Times New Roman" panose="02020603050405020304" pitchFamily="18" charset="0"/>
              <a:buChar char="-"/>
              <a:tabLst>
                <a:tab pos="694690" algn="l"/>
                <a:tab pos="5502275" algn="l"/>
              </a:tabLst>
            </a:pPr>
            <a:r>
              <a:rPr lang="fr-FR" sz="4000" dirty="0">
                <a:effectLst/>
                <a:latin typeface="Times New Roman" panose="02020603050405020304" pitchFamily="18" charset="0"/>
                <a:ea typeface="Trebuchet MS" panose="020B0603020202020204" pitchFamily="34" charset="0"/>
              </a:rPr>
              <a:t>Couché, il peut se soulever et s’asseoir</a:t>
            </a:r>
          </a:p>
          <a:p>
            <a:pPr marL="342900" lvl="0" indent="-342900" algn="just">
              <a:buFont typeface="Times New Roman" panose="02020603050405020304" pitchFamily="18" charset="0"/>
              <a:buChar char="-"/>
              <a:tabLst>
                <a:tab pos="694690" algn="l"/>
                <a:tab pos="5502275" algn="l"/>
              </a:tabLst>
            </a:pPr>
            <a:r>
              <a:rPr lang="fr-FR" sz="4000" dirty="0">
                <a:effectLst/>
                <a:latin typeface="Times New Roman" panose="02020603050405020304" pitchFamily="18" charset="0"/>
                <a:ea typeface="Trebuchet MS" panose="020B0603020202020204" pitchFamily="34" charset="0"/>
              </a:rPr>
              <a:t>Assis, il peut s’abaisser et ramasser un objet</a:t>
            </a:r>
          </a:p>
          <a:p>
            <a:pPr marL="342900" lvl="0" indent="-342900" algn="just">
              <a:buFont typeface="Times New Roman" panose="02020603050405020304" pitchFamily="18" charset="0"/>
              <a:buChar char="-"/>
              <a:tabLst>
                <a:tab pos="694690" algn="l"/>
                <a:tab pos="5502275" algn="l"/>
              </a:tabLst>
            </a:pPr>
            <a:r>
              <a:rPr lang="fr-FR" sz="4000" dirty="0">
                <a:effectLst/>
                <a:latin typeface="Times New Roman" panose="02020603050405020304" pitchFamily="18" charset="0"/>
                <a:ea typeface="Trebuchet MS" panose="020B0603020202020204" pitchFamily="34" charset="0"/>
              </a:rPr>
              <a:t>Il prend les objets avec le pouce et les autres doigts et les déplace d’une main à l’autre</a:t>
            </a:r>
          </a:p>
          <a:p>
            <a:pPr marL="342900" lvl="0" indent="-342900" algn="just">
              <a:buFont typeface="Times New Roman" panose="02020603050405020304" pitchFamily="18" charset="0"/>
              <a:buChar char="-"/>
              <a:tabLst>
                <a:tab pos="694690" algn="l"/>
                <a:tab pos="5502275" algn="l"/>
              </a:tabLst>
            </a:pPr>
            <a:r>
              <a:rPr lang="fr-FR" sz="4000" dirty="0">
                <a:effectLst/>
                <a:latin typeface="Times New Roman" panose="02020603050405020304" pitchFamily="18" charset="0"/>
                <a:ea typeface="Trebuchet MS" panose="020B0603020202020204" pitchFamily="34" charset="0"/>
              </a:rPr>
              <a:t>A 9 mois, il se déplace à quatre pattes maladroitement</a:t>
            </a:r>
          </a:p>
          <a:p>
            <a:endParaRPr lang="fr-FR" dirty="0"/>
          </a:p>
        </p:txBody>
      </p:sp>
      <p:pic>
        <p:nvPicPr>
          <p:cNvPr id="4" name="Image 3">
            <a:extLst>
              <a:ext uri="{FF2B5EF4-FFF2-40B4-BE49-F238E27FC236}">
                <a16:creationId xmlns:a16="http://schemas.microsoft.com/office/drawing/2014/main" id="{AF2316FD-E43A-07B1-0C33-C820F158D675}"/>
              </a:ext>
            </a:extLst>
          </p:cNvPr>
          <p:cNvPicPr>
            <a:picLocks noChangeAspect="1"/>
          </p:cNvPicPr>
          <p:nvPr/>
        </p:nvPicPr>
        <p:blipFill>
          <a:blip r:embed="rId2"/>
          <a:stretch>
            <a:fillRect/>
          </a:stretch>
        </p:blipFill>
        <p:spPr>
          <a:xfrm>
            <a:off x="9839893" y="2711883"/>
            <a:ext cx="1957602" cy="1234475"/>
          </a:xfrm>
          <a:prstGeom prst="rect">
            <a:avLst/>
          </a:prstGeom>
        </p:spPr>
      </p:pic>
      <p:pic>
        <p:nvPicPr>
          <p:cNvPr id="6" name="Image 5">
            <a:extLst>
              <a:ext uri="{FF2B5EF4-FFF2-40B4-BE49-F238E27FC236}">
                <a16:creationId xmlns:a16="http://schemas.microsoft.com/office/drawing/2014/main" id="{8CFD7336-5357-2EBB-2EB3-8A252EE63E91}"/>
              </a:ext>
            </a:extLst>
          </p:cNvPr>
          <p:cNvPicPr>
            <a:picLocks noChangeAspect="1"/>
          </p:cNvPicPr>
          <p:nvPr/>
        </p:nvPicPr>
        <p:blipFill>
          <a:blip r:embed="rId3"/>
          <a:stretch>
            <a:fillRect/>
          </a:stretch>
        </p:blipFill>
        <p:spPr>
          <a:xfrm>
            <a:off x="7658167" y="4857895"/>
            <a:ext cx="1894840" cy="890905"/>
          </a:xfrm>
          <a:prstGeom prst="rect">
            <a:avLst/>
          </a:prstGeom>
        </p:spPr>
      </p:pic>
    </p:spTree>
    <p:extLst>
      <p:ext uri="{BB962C8B-B14F-4D97-AF65-F5344CB8AC3E}">
        <p14:creationId xmlns:p14="http://schemas.microsoft.com/office/powerpoint/2010/main" val="839272395"/>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7D44CBE-D23B-B5CE-E628-4104664E0E74}"/>
              </a:ext>
            </a:extLst>
          </p:cNvPr>
          <p:cNvSpPr>
            <a:spLocks noGrp="1"/>
          </p:cNvSpPr>
          <p:nvPr>
            <p:ph type="ctrTitle"/>
          </p:nvPr>
        </p:nvSpPr>
        <p:spPr>
          <a:xfrm>
            <a:off x="978569" y="0"/>
            <a:ext cx="10234862" cy="786062"/>
          </a:xfrm>
          <a:solidFill>
            <a:schemeClr val="accent4">
              <a:lumMod val="40000"/>
              <a:lumOff val="60000"/>
            </a:schemeClr>
          </a:solidFill>
        </p:spPr>
        <p:txBody>
          <a:bodyPr>
            <a:normAutofit fontScale="90000"/>
          </a:bodyPr>
          <a:lstStyle/>
          <a:p>
            <a:pPr algn="l">
              <a:tabLst>
                <a:tab pos="694690" algn="l"/>
                <a:tab pos="5502275" algn="l"/>
              </a:tabLst>
            </a:pPr>
            <a:r>
              <a:rPr lang="fr-FR" sz="5400" b="1" dirty="0">
                <a:effectLst/>
                <a:latin typeface="Times New Roman" panose="02020603050405020304" pitchFamily="18" charset="0"/>
                <a:ea typeface="Calibri" panose="020F0502020204030204" pitchFamily="34" charset="0"/>
              </a:rPr>
              <a:t>Développement cognitif 7-9mois :</a:t>
            </a:r>
            <a:endParaRPr lang="fr-FR" sz="5400" dirty="0"/>
          </a:p>
        </p:txBody>
      </p:sp>
      <p:sp>
        <p:nvSpPr>
          <p:cNvPr id="3" name="Sous-titre 2">
            <a:extLst>
              <a:ext uri="{FF2B5EF4-FFF2-40B4-BE49-F238E27FC236}">
                <a16:creationId xmlns:a16="http://schemas.microsoft.com/office/drawing/2014/main" id="{2FD1E4F7-2B21-1ADA-478F-79531124F42C}"/>
              </a:ext>
            </a:extLst>
          </p:cNvPr>
          <p:cNvSpPr>
            <a:spLocks noGrp="1"/>
          </p:cNvSpPr>
          <p:nvPr>
            <p:ph type="subTitle" idx="1"/>
          </p:nvPr>
        </p:nvSpPr>
        <p:spPr>
          <a:xfrm>
            <a:off x="449179" y="1732547"/>
            <a:ext cx="11486147" cy="4058653"/>
          </a:xfrm>
        </p:spPr>
        <p:txBody>
          <a:bodyPr>
            <a:normAutofit/>
          </a:bodyPr>
          <a:lstStyle/>
          <a:p>
            <a:pPr algn="just">
              <a:tabLst>
                <a:tab pos="694690" algn="l"/>
                <a:tab pos="5502275" algn="l"/>
              </a:tabLst>
            </a:pPr>
            <a:r>
              <a:rPr lang="fr-FR" sz="1800" b="1" dirty="0">
                <a:solidFill>
                  <a:srgbClr val="4472C4"/>
                </a:solidFill>
                <a:effectLst/>
                <a:latin typeface="Times New Roman" panose="02020603050405020304" pitchFamily="18" charset="0"/>
                <a:ea typeface="Calibri" panose="020F0502020204030204" pitchFamily="34" charset="0"/>
              </a:rPr>
              <a:t> </a:t>
            </a:r>
            <a:endParaRPr lang="fr-FR" sz="1800" dirty="0">
              <a:effectLst/>
              <a:latin typeface="Times New Roman" panose="02020603050405020304" pitchFamily="18" charset="0"/>
              <a:ea typeface="Times New Roman" panose="02020603050405020304" pitchFamily="18" charset="0"/>
            </a:endParaRPr>
          </a:p>
          <a:p>
            <a:pPr marL="342900" lvl="0" indent="-342900" algn="just">
              <a:buFont typeface="Times New Roman" panose="02020603050405020304" pitchFamily="18" charset="0"/>
              <a:buChar char="-"/>
              <a:tabLst>
                <a:tab pos="694690" algn="l"/>
                <a:tab pos="5502275" algn="l"/>
              </a:tabLst>
            </a:pPr>
            <a:r>
              <a:rPr lang="fr-FR" sz="4000" dirty="0">
                <a:effectLst/>
                <a:latin typeface="Times New Roman" panose="02020603050405020304" pitchFamily="18" charset="0"/>
                <a:ea typeface="Trebuchet MS" panose="020B0603020202020204" pitchFamily="34" charset="0"/>
              </a:rPr>
              <a:t>Il connait son nom et comprend le sens du “non”</a:t>
            </a:r>
          </a:p>
          <a:p>
            <a:pPr marL="342900" lvl="0" indent="-342900" algn="just">
              <a:buFont typeface="Times New Roman" panose="02020603050405020304" pitchFamily="18" charset="0"/>
              <a:buChar char="-"/>
              <a:tabLst>
                <a:tab pos="694690" algn="l"/>
                <a:tab pos="5502275" algn="l"/>
              </a:tabLst>
            </a:pPr>
            <a:r>
              <a:rPr lang="fr-FR" sz="4000" dirty="0">
                <a:effectLst/>
                <a:latin typeface="Times New Roman" panose="02020603050405020304" pitchFamily="18" charset="0"/>
                <a:ea typeface="Trebuchet MS" panose="020B0603020202020204" pitchFamily="34" charset="0"/>
              </a:rPr>
              <a:t>Il comprend des ordres simples “viens”</a:t>
            </a:r>
          </a:p>
          <a:p>
            <a:pPr marL="342900" lvl="0" indent="-342900" algn="just">
              <a:buFont typeface="Times New Roman" panose="02020603050405020304" pitchFamily="18" charset="0"/>
              <a:buChar char="-"/>
              <a:tabLst>
                <a:tab pos="694690" algn="l"/>
                <a:tab pos="5502275" algn="l"/>
              </a:tabLst>
            </a:pPr>
            <a:r>
              <a:rPr lang="fr-FR" sz="4000" dirty="0">
                <a:effectLst/>
                <a:latin typeface="Times New Roman" panose="02020603050405020304" pitchFamily="18" charset="0"/>
                <a:ea typeface="Trebuchet MS" panose="020B0603020202020204" pitchFamily="34" charset="0"/>
              </a:rPr>
              <a:t>Il joue avec des objets</a:t>
            </a:r>
          </a:p>
          <a:p>
            <a:endParaRPr lang="fr-FR" dirty="0"/>
          </a:p>
        </p:txBody>
      </p:sp>
      <p:pic>
        <p:nvPicPr>
          <p:cNvPr id="4" name="Image 3">
            <a:extLst>
              <a:ext uri="{FF2B5EF4-FFF2-40B4-BE49-F238E27FC236}">
                <a16:creationId xmlns:a16="http://schemas.microsoft.com/office/drawing/2014/main" id="{D866B482-718E-47A4-382C-448B69538E88}"/>
              </a:ext>
            </a:extLst>
          </p:cNvPr>
          <p:cNvPicPr>
            <a:picLocks noChangeAspect="1"/>
          </p:cNvPicPr>
          <p:nvPr/>
        </p:nvPicPr>
        <p:blipFill>
          <a:blip r:embed="rId2"/>
          <a:stretch>
            <a:fillRect/>
          </a:stretch>
        </p:blipFill>
        <p:spPr>
          <a:xfrm>
            <a:off x="7301670" y="3429000"/>
            <a:ext cx="4312814" cy="2745467"/>
          </a:xfrm>
          <a:prstGeom prst="rect">
            <a:avLst/>
          </a:prstGeom>
        </p:spPr>
      </p:pic>
      <p:pic>
        <p:nvPicPr>
          <p:cNvPr id="5" name="Image 4">
            <a:extLst>
              <a:ext uri="{FF2B5EF4-FFF2-40B4-BE49-F238E27FC236}">
                <a16:creationId xmlns:a16="http://schemas.microsoft.com/office/drawing/2014/main" id="{550870D3-A7CA-4918-2333-A1EEAD4161B0}"/>
              </a:ext>
            </a:extLst>
          </p:cNvPr>
          <p:cNvPicPr>
            <a:picLocks noChangeAspect="1"/>
          </p:cNvPicPr>
          <p:nvPr/>
        </p:nvPicPr>
        <p:blipFill>
          <a:blip r:embed="rId3"/>
          <a:stretch>
            <a:fillRect/>
          </a:stretch>
        </p:blipFill>
        <p:spPr>
          <a:xfrm>
            <a:off x="889337" y="4027730"/>
            <a:ext cx="3827042" cy="2513518"/>
          </a:xfrm>
          <a:prstGeom prst="rect">
            <a:avLst/>
          </a:prstGeom>
        </p:spPr>
      </p:pic>
    </p:spTree>
    <p:extLst>
      <p:ext uri="{BB962C8B-B14F-4D97-AF65-F5344CB8AC3E}">
        <p14:creationId xmlns:p14="http://schemas.microsoft.com/office/powerpoint/2010/main" val="1392622738"/>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4808AF9-BAE1-21ED-443A-5CB6EF292523}"/>
              </a:ext>
            </a:extLst>
          </p:cNvPr>
          <p:cNvSpPr>
            <a:spLocks noGrp="1"/>
          </p:cNvSpPr>
          <p:nvPr>
            <p:ph type="ctrTitle"/>
          </p:nvPr>
        </p:nvSpPr>
        <p:spPr>
          <a:xfrm>
            <a:off x="762000" y="705100"/>
            <a:ext cx="10668000" cy="895100"/>
          </a:xfrm>
          <a:solidFill>
            <a:schemeClr val="accent4">
              <a:lumMod val="40000"/>
              <a:lumOff val="60000"/>
            </a:schemeClr>
          </a:solidFill>
        </p:spPr>
        <p:txBody>
          <a:bodyPr>
            <a:normAutofit/>
          </a:bodyPr>
          <a:lstStyle/>
          <a:p>
            <a:pPr algn="l">
              <a:tabLst>
                <a:tab pos="694690" algn="l"/>
                <a:tab pos="5502275" algn="l"/>
              </a:tabLst>
            </a:pPr>
            <a:r>
              <a:rPr lang="fr-FR" sz="5400" b="1" dirty="0">
                <a:effectLst/>
                <a:latin typeface="Times New Roman" panose="02020603050405020304" pitchFamily="18" charset="0"/>
                <a:ea typeface="Calibri" panose="020F0502020204030204" pitchFamily="34" charset="0"/>
              </a:rPr>
              <a:t>Développement langagier 7-9 mois </a:t>
            </a:r>
            <a:endParaRPr lang="fr-FR" sz="5400" dirty="0"/>
          </a:p>
        </p:txBody>
      </p:sp>
      <p:sp>
        <p:nvSpPr>
          <p:cNvPr id="3" name="Sous-titre 2">
            <a:extLst>
              <a:ext uri="{FF2B5EF4-FFF2-40B4-BE49-F238E27FC236}">
                <a16:creationId xmlns:a16="http://schemas.microsoft.com/office/drawing/2014/main" id="{64411CB6-8DFE-70DC-F6FC-7951D9A90234}"/>
              </a:ext>
            </a:extLst>
          </p:cNvPr>
          <p:cNvSpPr>
            <a:spLocks noGrp="1"/>
          </p:cNvSpPr>
          <p:nvPr>
            <p:ph type="subTitle" idx="1"/>
          </p:nvPr>
        </p:nvSpPr>
        <p:spPr>
          <a:xfrm>
            <a:off x="144379" y="2326105"/>
            <a:ext cx="11903242" cy="3826795"/>
          </a:xfrm>
        </p:spPr>
        <p:txBody>
          <a:bodyPr>
            <a:normAutofit/>
          </a:bodyPr>
          <a:lstStyle/>
          <a:p>
            <a:pPr algn="just">
              <a:tabLst>
                <a:tab pos="694690" algn="l"/>
                <a:tab pos="5502275" algn="l"/>
              </a:tabLst>
            </a:pPr>
            <a:endParaRPr lang="fr-FR" sz="1800" dirty="0">
              <a:effectLst/>
              <a:latin typeface="Times New Roman" panose="02020603050405020304" pitchFamily="18" charset="0"/>
              <a:ea typeface="Times New Roman" panose="02020603050405020304" pitchFamily="18" charset="0"/>
            </a:endParaRPr>
          </a:p>
          <a:p>
            <a:pPr algn="just">
              <a:tabLst>
                <a:tab pos="694690" algn="l"/>
                <a:tab pos="5502275" algn="l"/>
              </a:tabLst>
            </a:pPr>
            <a:r>
              <a:rPr lang="fr-FR" sz="1800" b="1" dirty="0">
                <a:solidFill>
                  <a:srgbClr val="4472C4"/>
                </a:solidFill>
                <a:effectLst/>
                <a:latin typeface="Times New Roman" panose="02020603050405020304" pitchFamily="18" charset="0"/>
                <a:ea typeface="Calibri" panose="020F0502020204030204" pitchFamily="34" charset="0"/>
              </a:rPr>
              <a:t> </a:t>
            </a:r>
            <a:endParaRPr lang="fr-FR" sz="1800" dirty="0">
              <a:effectLst/>
              <a:latin typeface="Times New Roman" panose="02020603050405020304" pitchFamily="18" charset="0"/>
              <a:ea typeface="Times New Roman" panose="02020603050405020304" pitchFamily="18" charset="0"/>
            </a:endParaRPr>
          </a:p>
          <a:p>
            <a:pPr marL="342900" lvl="0" indent="-342900" algn="l">
              <a:buFont typeface="Times New Roman" panose="02020603050405020304" pitchFamily="18" charset="0"/>
              <a:buChar char="-"/>
              <a:tabLst>
                <a:tab pos="694690" algn="l"/>
                <a:tab pos="5502275" algn="l"/>
              </a:tabLst>
            </a:pPr>
            <a:r>
              <a:rPr lang="fr-FR" sz="5400" dirty="0">
                <a:effectLst/>
                <a:latin typeface="Times New Roman" panose="02020603050405020304" pitchFamily="18" charset="0"/>
                <a:ea typeface="Trebuchet MS" panose="020B0603020202020204" pitchFamily="34" charset="0"/>
              </a:rPr>
              <a:t>Le bébé s’exprime avec plusieurs syllabes “tatatata” “</a:t>
            </a:r>
            <a:r>
              <a:rPr lang="fr-FR" sz="5400" dirty="0" err="1">
                <a:effectLst/>
                <a:latin typeface="Times New Roman" panose="02020603050405020304" pitchFamily="18" charset="0"/>
                <a:ea typeface="Trebuchet MS" panose="020B0603020202020204" pitchFamily="34" charset="0"/>
              </a:rPr>
              <a:t>papapa</a:t>
            </a:r>
            <a:r>
              <a:rPr lang="fr-FR" sz="5400" dirty="0">
                <a:effectLst/>
                <a:latin typeface="Times New Roman" panose="02020603050405020304" pitchFamily="18" charset="0"/>
                <a:ea typeface="Trebuchet MS" panose="020B0603020202020204" pitchFamily="34" charset="0"/>
              </a:rPr>
              <a:t>” “</a:t>
            </a:r>
            <a:r>
              <a:rPr lang="fr-FR" sz="5400" dirty="0" err="1">
                <a:effectLst/>
                <a:latin typeface="Times New Roman" panose="02020603050405020304" pitchFamily="18" charset="0"/>
                <a:ea typeface="Trebuchet MS" panose="020B0603020202020204" pitchFamily="34" charset="0"/>
              </a:rPr>
              <a:t>mamama</a:t>
            </a:r>
            <a:r>
              <a:rPr lang="fr-FR" sz="5400" dirty="0">
                <a:effectLst/>
                <a:latin typeface="Times New Roman" panose="02020603050405020304" pitchFamily="18" charset="0"/>
                <a:ea typeface="Trebuchet MS" panose="020B0603020202020204" pitchFamily="34" charset="0"/>
              </a:rPr>
              <a:t>”</a:t>
            </a:r>
          </a:p>
          <a:p>
            <a:pPr marL="457200" algn="just">
              <a:tabLst>
                <a:tab pos="694690" algn="l"/>
                <a:tab pos="5502275" algn="l"/>
              </a:tabLst>
            </a:pPr>
            <a:r>
              <a:rPr lang="fr-FR" sz="1800" dirty="0">
                <a:effectLst/>
                <a:latin typeface="Times New Roman" panose="02020603050405020304" pitchFamily="18" charset="0"/>
                <a:ea typeface="Times New Roman" panose="02020603050405020304" pitchFamily="18" charset="0"/>
              </a:rPr>
              <a:t> </a:t>
            </a:r>
          </a:p>
          <a:p>
            <a:endParaRPr lang="fr-FR" dirty="0"/>
          </a:p>
        </p:txBody>
      </p:sp>
    </p:spTree>
    <p:extLst>
      <p:ext uri="{BB962C8B-B14F-4D97-AF65-F5344CB8AC3E}">
        <p14:creationId xmlns:p14="http://schemas.microsoft.com/office/powerpoint/2010/main" val="3508160162"/>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69534A0-539D-86C1-C01A-26C4350D5B8D}"/>
              </a:ext>
            </a:extLst>
          </p:cNvPr>
          <p:cNvSpPr>
            <a:spLocks noGrp="1"/>
          </p:cNvSpPr>
          <p:nvPr>
            <p:ph type="ctrTitle"/>
          </p:nvPr>
        </p:nvSpPr>
        <p:spPr>
          <a:xfrm>
            <a:off x="168442" y="914399"/>
            <a:ext cx="11855116" cy="963695"/>
          </a:xfrm>
          <a:solidFill>
            <a:schemeClr val="accent4">
              <a:lumMod val="40000"/>
              <a:lumOff val="60000"/>
            </a:schemeClr>
          </a:solidFill>
        </p:spPr>
        <p:txBody>
          <a:bodyPr>
            <a:noAutofit/>
          </a:bodyPr>
          <a:lstStyle/>
          <a:p>
            <a:pPr algn="l">
              <a:tabLst>
                <a:tab pos="694690" algn="l"/>
                <a:tab pos="5502275" algn="l"/>
              </a:tabLst>
            </a:pPr>
            <a:r>
              <a:rPr lang="fr-FR" sz="4800" b="1" dirty="0">
                <a:effectLst/>
                <a:latin typeface="Times New Roman" panose="02020603050405020304" pitchFamily="18" charset="0"/>
                <a:ea typeface="Calibri" panose="020F0502020204030204" pitchFamily="34" charset="0"/>
              </a:rPr>
              <a:t>Développement</a:t>
            </a:r>
            <a:r>
              <a:rPr lang="fr-FR" sz="5400" b="1" dirty="0">
                <a:effectLst/>
                <a:latin typeface="Times New Roman" panose="02020603050405020304" pitchFamily="18" charset="0"/>
                <a:ea typeface="Calibri" panose="020F0502020204030204" pitchFamily="34" charset="0"/>
              </a:rPr>
              <a:t> affectif et social 7-9 mois </a:t>
            </a:r>
            <a:endParaRPr lang="fr-FR" sz="5400" dirty="0"/>
          </a:p>
        </p:txBody>
      </p:sp>
      <p:sp>
        <p:nvSpPr>
          <p:cNvPr id="3" name="Sous-titre 2">
            <a:extLst>
              <a:ext uri="{FF2B5EF4-FFF2-40B4-BE49-F238E27FC236}">
                <a16:creationId xmlns:a16="http://schemas.microsoft.com/office/drawing/2014/main" id="{F669A66F-3E16-FE91-A557-BBD5A2B76CEA}"/>
              </a:ext>
            </a:extLst>
          </p:cNvPr>
          <p:cNvSpPr>
            <a:spLocks noGrp="1"/>
          </p:cNvSpPr>
          <p:nvPr>
            <p:ph type="subTitle" idx="1"/>
          </p:nvPr>
        </p:nvSpPr>
        <p:spPr>
          <a:xfrm>
            <a:off x="208547" y="2342147"/>
            <a:ext cx="11855116" cy="3729789"/>
          </a:xfrm>
        </p:spPr>
        <p:txBody>
          <a:bodyPr>
            <a:normAutofit/>
          </a:bodyPr>
          <a:lstStyle/>
          <a:p>
            <a:pPr>
              <a:tabLst>
                <a:tab pos="694690" algn="l"/>
                <a:tab pos="5502275" algn="l"/>
              </a:tabLst>
            </a:pPr>
            <a:r>
              <a:rPr lang="fr-FR" sz="1800" b="1" dirty="0">
                <a:solidFill>
                  <a:srgbClr val="4472C4"/>
                </a:solidFill>
                <a:effectLst/>
                <a:latin typeface="Times New Roman" panose="02020603050405020304" pitchFamily="18" charset="0"/>
                <a:ea typeface="Calibri" panose="020F0502020204030204" pitchFamily="34" charset="0"/>
              </a:rPr>
              <a:t> </a:t>
            </a:r>
            <a:endParaRPr lang="fr-FR" sz="1800" dirty="0">
              <a:effectLst/>
              <a:latin typeface="Times New Roman" panose="02020603050405020304" pitchFamily="18" charset="0"/>
              <a:ea typeface="Times New Roman" panose="02020603050405020304" pitchFamily="18" charset="0"/>
            </a:endParaRPr>
          </a:p>
          <a:p>
            <a:pPr marL="342900" lvl="0" indent="-342900" algn="l">
              <a:buFont typeface="Times New Roman" panose="02020603050405020304" pitchFamily="18" charset="0"/>
              <a:buChar char="-"/>
              <a:tabLst>
                <a:tab pos="694690" algn="l"/>
                <a:tab pos="5502275" algn="l"/>
              </a:tabLst>
            </a:pPr>
            <a:r>
              <a:rPr lang="fr-FR" sz="5400" dirty="0">
                <a:effectLst/>
                <a:latin typeface="Times New Roman" panose="02020603050405020304" pitchFamily="18" charset="0"/>
                <a:ea typeface="Trebuchet MS" panose="020B0603020202020204" pitchFamily="34" charset="0"/>
              </a:rPr>
              <a:t>Le bébé à peur des inconnus</a:t>
            </a:r>
          </a:p>
          <a:p>
            <a:pPr lvl="0" algn="l">
              <a:tabLst>
                <a:tab pos="694690" algn="l"/>
                <a:tab pos="5502275" algn="l"/>
              </a:tabLst>
            </a:pPr>
            <a:endParaRPr lang="fr-FR" sz="5400" dirty="0">
              <a:effectLst/>
              <a:latin typeface="Times New Roman" panose="02020603050405020304" pitchFamily="18" charset="0"/>
              <a:ea typeface="Trebuchet MS" panose="020B0603020202020204" pitchFamily="34" charset="0"/>
            </a:endParaRPr>
          </a:p>
          <a:p>
            <a:pPr marL="342900" lvl="0" indent="-342900" algn="l">
              <a:buFont typeface="Times New Roman" panose="02020603050405020304" pitchFamily="18" charset="0"/>
              <a:buChar char="-"/>
              <a:tabLst>
                <a:tab pos="694690" algn="l"/>
                <a:tab pos="5502275" algn="l"/>
              </a:tabLst>
            </a:pPr>
            <a:r>
              <a:rPr lang="fr-FR" sz="5400" dirty="0">
                <a:effectLst/>
                <a:latin typeface="Times New Roman" panose="02020603050405020304" pitchFamily="18" charset="0"/>
                <a:ea typeface="Trebuchet MS" panose="020B0603020202020204" pitchFamily="34" charset="0"/>
              </a:rPr>
              <a:t>Il peut mal réagir quand il est séparé de ses parents en particulier sa mère</a:t>
            </a:r>
          </a:p>
          <a:p>
            <a:endParaRPr lang="fr-FR" dirty="0"/>
          </a:p>
        </p:txBody>
      </p:sp>
    </p:spTree>
    <p:extLst>
      <p:ext uri="{BB962C8B-B14F-4D97-AF65-F5344CB8AC3E}">
        <p14:creationId xmlns:p14="http://schemas.microsoft.com/office/powerpoint/2010/main" val="3831893686"/>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2B0F7AC-7865-1377-FA02-9C8D78593494}"/>
              </a:ext>
            </a:extLst>
          </p:cNvPr>
          <p:cNvSpPr>
            <a:spLocks noGrp="1"/>
          </p:cNvSpPr>
          <p:nvPr>
            <p:ph type="ctrTitle"/>
          </p:nvPr>
        </p:nvSpPr>
        <p:spPr>
          <a:xfrm>
            <a:off x="577517" y="818147"/>
            <a:ext cx="11421978" cy="753979"/>
          </a:xfrm>
          <a:solidFill>
            <a:schemeClr val="accent4">
              <a:lumMod val="40000"/>
              <a:lumOff val="60000"/>
            </a:schemeClr>
          </a:solidFill>
        </p:spPr>
        <p:txBody>
          <a:bodyPr>
            <a:noAutofit/>
          </a:bodyPr>
          <a:lstStyle/>
          <a:p>
            <a:pPr algn="l">
              <a:tabLst>
                <a:tab pos="694690" algn="l"/>
                <a:tab pos="5502275" algn="l"/>
              </a:tabLst>
            </a:pPr>
            <a:r>
              <a:rPr lang="fr-FR" sz="5400" b="1" dirty="0">
                <a:effectLst/>
                <a:latin typeface="Times New Roman" panose="02020603050405020304" pitchFamily="18" charset="0"/>
                <a:ea typeface="Calibri" panose="020F0502020204030204" pitchFamily="34" charset="0"/>
              </a:rPr>
              <a:t>Développement physique 10-12 mois:</a:t>
            </a:r>
            <a:endParaRPr lang="fr-FR" sz="5400" dirty="0"/>
          </a:p>
        </p:txBody>
      </p:sp>
      <p:sp>
        <p:nvSpPr>
          <p:cNvPr id="3" name="Sous-titre 2">
            <a:extLst>
              <a:ext uri="{FF2B5EF4-FFF2-40B4-BE49-F238E27FC236}">
                <a16:creationId xmlns:a16="http://schemas.microsoft.com/office/drawing/2014/main" id="{4B1A80DE-56F7-E16E-792A-075DE3306AD6}"/>
              </a:ext>
            </a:extLst>
          </p:cNvPr>
          <p:cNvSpPr>
            <a:spLocks noGrp="1"/>
          </p:cNvSpPr>
          <p:nvPr>
            <p:ph type="subTitle" idx="1"/>
          </p:nvPr>
        </p:nvSpPr>
        <p:spPr>
          <a:xfrm>
            <a:off x="0" y="2596981"/>
            <a:ext cx="11999495" cy="4013492"/>
          </a:xfrm>
        </p:spPr>
        <p:txBody>
          <a:bodyPr>
            <a:normAutofit/>
          </a:bodyPr>
          <a:lstStyle/>
          <a:p>
            <a:pPr marL="342900" lvl="0" indent="-342900" algn="l">
              <a:buFont typeface="Times New Roman" panose="02020603050405020304" pitchFamily="18" charset="0"/>
              <a:buChar char="-"/>
              <a:tabLst>
                <a:tab pos="694690" algn="l"/>
                <a:tab pos="5502275" algn="l"/>
              </a:tabLst>
            </a:pPr>
            <a:r>
              <a:rPr lang="fr-FR" sz="4400" dirty="0">
                <a:effectLst/>
                <a:latin typeface="Times New Roman" panose="02020603050405020304" pitchFamily="18" charset="0"/>
                <a:ea typeface="Trebuchet MS" panose="020B0603020202020204" pitchFamily="34" charset="0"/>
              </a:rPr>
              <a:t>Se déplace à quatre pattes et se met debout avec appui puis sans appui</a:t>
            </a:r>
          </a:p>
          <a:p>
            <a:pPr marL="342900" lvl="0" indent="-342900" algn="l">
              <a:buFont typeface="Times New Roman" panose="02020603050405020304" pitchFamily="18" charset="0"/>
              <a:buChar char="-"/>
              <a:tabLst>
                <a:tab pos="694690" algn="l"/>
                <a:tab pos="5502275" algn="l"/>
              </a:tabLst>
            </a:pPr>
            <a:r>
              <a:rPr lang="fr-FR" sz="4400" dirty="0">
                <a:effectLst/>
                <a:latin typeface="Times New Roman" panose="02020603050405020304" pitchFamily="18" charset="0"/>
                <a:ea typeface="Trebuchet MS" panose="020B0603020202020204" pitchFamily="34" charset="0"/>
              </a:rPr>
              <a:t>Il commence à marcher avec soutien, tenu par la main</a:t>
            </a:r>
          </a:p>
          <a:p>
            <a:pPr marL="457200" algn="l">
              <a:tabLst>
                <a:tab pos="694690" algn="l"/>
                <a:tab pos="5502275" algn="l"/>
              </a:tabLst>
            </a:pPr>
            <a:r>
              <a:rPr lang="fr-FR" sz="1800" dirty="0">
                <a:effectLst/>
                <a:latin typeface="Times New Roman" panose="02020603050405020304" pitchFamily="18" charset="0"/>
                <a:ea typeface="Times New Roman" panose="02020603050405020304" pitchFamily="18" charset="0"/>
              </a:rPr>
              <a:t> </a:t>
            </a:r>
          </a:p>
          <a:p>
            <a:endParaRPr lang="fr-FR" dirty="0"/>
          </a:p>
        </p:txBody>
      </p:sp>
      <p:pic>
        <p:nvPicPr>
          <p:cNvPr id="4" name="Image 3">
            <a:extLst>
              <a:ext uri="{FF2B5EF4-FFF2-40B4-BE49-F238E27FC236}">
                <a16:creationId xmlns:a16="http://schemas.microsoft.com/office/drawing/2014/main" id="{590710E1-F4E5-0562-5D51-8143E395238D}"/>
              </a:ext>
            </a:extLst>
          </p:cNvPr>
          <p:cNvPicPr>
            <a:picLocks noChangeAspect="1"/>
          </p:cNvPicPr>
          <p:nvPr/>
        </p:nvPicPr>
        <p:blipFill>
          <a:blip r:embed="rId2"/>
          <a:stretch>
            <a:fillRect/>
          </a:stretch>
        </p:blipFill>
        <p:spPr>
          <a:xfrm>
            <a:off x="2646947" y="4603727"/>
            <a:ext cx="2245895" cy="1892761"/>
          </a:xfrm>
          <a:prstGeom prst="rect">
            <a:avLst/>
          </a:prstGeom>
        </p:spPr>
      </p:pic>
      <p:pic>
        <p:nvPicPr>
          <p:cNvPr id="5" name="Image 4">
            <a:extLst>
              <a:ext uri="{FF2B5EF4-FFF2-40B4-BE49-F238E27FC236}">
                <a16:creationId xmlns:a16="http://schemas.microsoft.com/office/drawing/2014/main" id="{97B12F6E-CC41-F124-962F-B46FA31CD60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989343" y="4646202"/>
            <a:ext cx="1935330" cy="1979215"/>
          </a:xfrm>
          <a:prstGeom prst="rect">
            <a:avLst/>
          </a:prstGeom>
        </p:spPr>
      </p:pic>
    </p:spTree>
    <p:extLst>
      <p:ext uri="{BB962C8B-B14F-4D97-AF65-F5344CB8AC3E}">
        <p14:creationId xmlns:p14="http://schemas.microsoft.com/office/powerpoint/2010/main" val="1952041775"/>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CB995CF-584F-5818-2662-494AF4F98CCA}"/>
              </a:ext>
            </a:extLst>
          </p:cNvPr>
          <p:cNvSpPr>
            <a:spLocks noGrp="1"/>
          </p:cNvSpPr>
          <p:nvPr>
            <p:ph type="ctrTitle"/>
          </p:nvPr>
        </p:nvSpPr>
        <p:spPr>
          <a:xfrm>
            <a:off x="352926" y="914400"/>
            <a:ext cx="11486147" cy="923005"/>
          </a:xfrm>
          <a:solidFill>
            <a:schemeClr val="accent4">
              <a:lumMod val="40000"/>
              <a:lumOff val="60000"/>
            </a:schemeClr>
          </a:solidFill>
        </p:spPr>
        <p:txBody>
          <a:bodyPr>
            <a:noAutofit/>
          </a:bodyPr>
          <a:lstStyle/>
          <a:p>
            <a:pPr algn="l">
              <a:tabLst>
                <a:tab pos="694690" algn="l"/>
                <a:tab pos="5502275" algn="l"/>
              </a:tabLst>
            </a:pPr>
            <a:r>
              <a:rPr lang="fr-FR" sz="5400" b="1" dirty="0">
                <a:effectLst/>
                <a:latin typeface="Times New Roman" panose="02020603050405020304" pitchFamily="18" charset="0"/>
                <a:ea typeface="Calibri" panose="020F0502020204030204" pitchFamily="34" charset="0"/>
              </a:rPr>
              <a:t>Développement cognitif 10-12mois:</a:t>
            </a:r>
            <a:endParaRPr lang="fr-FR" sz="5400" dirty="0"/>
          </a:p>
        </p:txBody>
      </p:sp>
      <p:sp>
        <p:nvSpPr>
          <p:cNvPr id="3" name="Sous-titre 2">
            <a:extLst>
              <a:ext uri="{FF2B5EF4-FFF2-40B4-BE49-F238E27FC236}">
                <a16:creationId xmlns:a16="http://schemas.microsoft.com/office/drawing/2014/main" id="{00917DBD-D111-752F-A3DD-B694C0B7DAE4}"/>
              </a:ext>
            </a:extLst>
          </p:cNvPr>
          <p:cNvSpPr>
            <a:spLocks noGrp="1"/>
          </p:cNvSpPr>
          <p:nvPr>
            <p:ph type="subTitle" idx="1"/>
          </p:nvPr>
        </p:nvSpPr>
        <p:spPr>
          <a:xfrm>
            <a:off x="128337" y="2197768"/>
            <a:ext cx="12031577" cy="4058652"/>
          </a:xfrm>
        </p:spPr>
        <p:txBody>
          <a:bodyPr>
            <a:normAutofit/>
          </a:bodyPr>
          <a:lstStyle/>
          <a:p>
            <a:pPr marL="342900" lvl="0" indent="-342900" algn="just">
              <a:buFont typeface="Times New Roman" panose="02020603050405020304" pitchFamily="18" charset="0"/>
              <a:buChar char="-"/>
              <a:tabLst>
                <a:tab pos="694690" algn="l"/>
                <a:tab pos="5502275" algn="l"/>
              </a:tabLst>
            </a:pPr>
            <a:r>
              <a:rPr lang="fr-FR" sz="4800" dirty="0">
                <a:effectLst/>
                <a:latin typeface="Times New Roman" panose="02020603050405020304" pitchFamily="18" charset="0"/>
                <a:ea typeface="Trebuchet MS" panose="020B0603020202020204" pitchFamily="34" charset="0"/>
              </a:rPr>
              <a:t>Il montre du doigt ce qui l’intéresse</a:t>
            </a:r>
          </a:p>
          <a:p>
            <a:pPr marL="342900" lvl="0" indent="-342900" algn="just">
              <a:buFont typeface="Times New Roman" panose="02020603050405020304" pitchFamily="18" charset="0"/>
              <a:buChar char="-"/>
              <a:tabLst>
                <a:tab pos="694690" algn="l"/>
                <a:tab pos="5502275" algn="l"/>
              </a:tabLst>
            </a:pPr>
            <a:r>
              <a:rPr lang="fr-FR" sz="4800" dirty="0">
                <a:effectLst/>
                <a:latin typeface="Times New Roman" panose="02020603050405020304" pitchFamily="18" charset="0"/>
                <a:ea typeface="Trebuchet MS" panose="020B0603020202020204" pitchFamily="34" charset="0"/>
              </a:rPr>
              <a:t>Il est capable de rechercher et retrouver un objet caché</a:t>
            </a:r>
          </a:p>
          <a:p>
            <a:pPr marL="342900" lvl="0" indent="-342900" algn="just">
              <a:buFont typeface="Times New Roman" panose="02020603050405020304" pitchFamily="18" charset="0"/>
              <a:buChar char="-"/>
              <a:tabLst>
                <a:tab pos="694690" algn="l"/>
                <a:tab pos="5502275" algn="l"/>
              </a:tabLst>
            </a:pPr>
            <a:r>
              <a:rPr lang="fr-FR" sz="4800" dirty="0">
                <a:effectLst/>
                <a:latin typeface="Times New Roman" panose="02020603050405020304" pitchFamily="18" charset="0"/>
                <a:ea typeface="Trebuchet MS" panose="020B0603020202020204" pitchFamily="34" charset="0"/>
              </a:rPr>
              <a:t>Il peut remettre un rond dans le trou correspondant après démonstration de l’adulte</a:t>
            </a:r>
          </a:p>
          <a:p>
            <a:endParaRPr lang="fr-FR" dirty="0"/>
          </a:p>
        </p:txBody>
      </p:sp>
    </p:spTree>
    <p:extLst>
      <p:ext uri="{BB962C8B-B14F-4D97-AF65-F5344CB8AC3E}">
        <p14:creationId xmlns:p14="http://schemas.microsoft.com/office/powerpoint/2010/main" val="1057744295"/>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B67F3EC-B5B1-91D1-D6C1-01E3329A3517}"/>
              </a:ext>
            </a:extLst>
          </p:cNvPr>
          <p:cNvSpPr>
            <a:spLocks noGrp="1"/>
          </p:cNvSpPr>
          <p:nvPr>
            <p:ph type="ctrTitle"/>
          </p:nvPr>
        </p:nvSpPr>
        <p:spPr>
          <a:xfrm>
            <a:off x="963386" y="0"/>
            <a:ext cx="10194471" cy="1191985"/>
          </a:xfrm>
          <a:solidFill>
            <a:schemeClr val="accent4">
              <a:lumMod val="40000"/>
              <a:lumOff val="60000"/>
            </a:schemeClr>
          </a:solidFill>
        </p:spPr>
        <p:txBody>
          <a:bodyPr>
            <a:normAutofit fontScale="90000"/>
          </a:bodyPr>
          <a:lstStyle/>
          <a:p>
            <a:pPr algn="l">
              <a:tabLst>
                <a:tab pos="694690" algn="l"/>
                <a:tab pos="5502275" algn="l"/>
              </a:tabLst>
            </a:pPr>
            <a:br>
              <a:rPr lang="fr-FR" sz="1800" b="1" dirty="0">
                <a:effectLst/>
                <a:latin typeface="Times New Roman" panose="02020603050405020304" pitchFamily="18" charset="0"/>
                <a:ea typeface="Calibri" panose="020F0502020204030204" pitchFamily="34" charset="0"/>
              </a:rPr>
            </a:br>
            <a:br>
              <a:rPr lang="fr-FR" sz="1800" b="1" dirty="0">
                <a:effectLst/>
                <a:latin typeface="Times New Roman" panose="02020603050405020304" pitchFamily="18" charset="0"/>
                <a:ea typeface="Calibri" panose="020F0502020204030204" pitchFamily="34" charset="0"/>
              </a:rPr>
            </a:br>
            <a:br>
              <a:rPr lang="fr-FR" sz="1800" b="1" dirty="0">
                <a:effectLst/>
                <a:latin typeface="Times New Roman" panose="02020603050405020304" pitchFamily="18" charset="0"/>
                <a:ea typeface="Calibri" panose="020F0502020204030204" pitchFamily="34" charset="0"/>
              </a:rPr>
            </a:br>
            <a:br>
              <a:rPr lang="fr-FR" sz="1800" b="1" dirty="0">
                <a:effectLst/>
                <a:latin typeface="Times New Roman" panose="02020603050405020304" pitchFamily="18" charset="0"/>
                <a:ea typeface="Calibri" panose="020F0502020204030204" pitchFamily="34" charset="0"/>
              </a:rPr>
            </a:br>
            <a:br>
              <a:rPr lang="fr-FR" sz="1800" b="1" dirty="0">
                <a:effectLst/>
                <a:latin typeface="Times New Roman" panose="02020603050405020304" pitchFamily="18" charset="0"/>
                <a:ea typeface="Calibri" panose="020F0502020204030204" pitchFamily="34" charset="0"/>
              </a:rPr>
            </a:br>
            <a:r>
              <a:rPr lang="fr-FR" sz="5300" b="1" dirty="0">
                <a:effectLst/>
                <a:latin typeface="Times New Roman" panose="02020603050405020304" pitchFamily="18" charset="0"/>
                <a:ea typeface="Calibri" panose="020F0502020204030204" pitchFamily="34" charset="0"/>
              </a:rPr>
              <a:t>Développement langagier 10-12mois</a:t>
            </a:r>
            <a:endParaRPr lang="fr-FR" sz="5300" dirty="0"/>
          </a:p>
        </p:txBody>
      </p:sp>
      <p:sp>
        <p:nvSpPr>
          <p:cNvPr id="3" name="Sous-titre 2">
            <a:extLst>
              <a:ext uri="{FF2B5EF4-FFF2-40B4-BE49-F238E27FC236}">
                <a16:creationId xmlns:a16="http://schemas.microsoft.com/office/drawing/2014/main" id="{8A31D216-D48B-F83B-B8CE-EF7CA152B45A}"/>
              </a:ext>
            </a:extLst>
          </p:cNvPr>
          <p:cNvSpPr>
            <a:spLocks noGrp="1"/>
          </p:cNvSpPr>
          <p:nvPr>
            <p:ph type="subTitle" idx="1"/>
          </p:nvPr>
        </p:nvSpPr>
        <p:spPr>
          <a:xfrm>
            <a:off x="359229" y="1796143"/>
            <a:ext cx="11625941" cy="4229100"/>
          </a:xfrm>
        </p:spPr>
        <p:txBody>
          <a:bodyPr>
            <a:normAutofit/>
          </a:bodyPr>
          <a:lstStyle/>
          <a:p>
            <a:pPr algn="just">
              <a:tabLst>
                <a:tab pos="694690" algn="l"/>
                <a:tab pos="5502275" algn="l"/>
              </a:tabLst>
            </a:pPr>
            <a:endParaRPr lang="fr-FR" sz="1800" dirty="0">
              <a:effectLst/>
              <a:latin typeface="Times New Roman" panose="02020603050405020304" pitchFamily="18" charset="0"/>
              <a:ea typeface="Times New Roman" panose="02020603050405020304" pitchFamily="18" charset="0"/>
            </a:endParaRPr>
          </a:p>
          <a:p>
            <a:pPr algn="just">
              <a:tabLst>
                <a:tab pos="694690" algn="l"/>
                <a:tab pos="5502275" algn="l"/>
              </a:tabLst>
            </a:pPr>
            <a:r>
              <a:rPr lang="fr-FR" sz="1800" b="1" dirty="0">
                <a:solidFill>
                  <a:srgbClr val="4472C4"/>
                </a:solidFill>
                <a:effectLst/>
                <a:latin typeface="Times New Roman" panose="02020603050405020304" pitchFamily="18" charset="0"/>
                <a:ea typeface="Calibri" panose="020F0502020204030204" pitchFamily="34" charset="0"/>
              </a:rPr>
              <a:t> </a:t>
            </a:r>
            <a:endParaRPr lang="fr-FR" sz="1800" dirty="0">
              <a:effectLst/>
              <a:latin typeface="Times New Roman" panose="02020603050405020304" pitchFamily="18" charset="0"/>
              <a:ea typeface="Times New Roman" panose="02020603050405020304" pitchFamily="18" charset="0"/>
            </a:endParaRPr>
          </a:p>
          <a:p>
            <a:pPr marL="342900" lvl="0" indent="-342900" algn="l">
              <a:buFont typeface="Times New Roman" panose="02020603050405020304" pitchFamily="18" charset="0"/>
              <a:buChar char="-"/>
              <a:tabLst>
                <a:tab pos="694690" algn="l"/>
                <a:tab pos="5502275" algn="l"/>
              </a:tabLst>
            </a:pPr>
            <a:r>
              <a:rPr lang="fr-FR" sz="4800" dirty="0">
                <a:effectLst/>
                <a:latin typeface="Times New Roman" panose="02020603050405020304" pitchFamily="18" charset="0"/>
                <a:ea typeface="Trebuchet MS" panose="020B0603020202020204" pitchFamily="34" charset="0"/>
              </a:rPr>
              <a:t>Le bébé dit clairement maman et papa</a:t>
            </a:r>
          </a:p>
          <a:p>
            <a:pPr marL="342900" lvl="0" indent="-342900" algn="l">
              <a:buFont typeface="Times New Roman" panose="02020603050405020304" pitchFamily="18" charset="0"/>
              <a:buChar char="-"/>
              <a:tabLst>
                <a:tab pos="694690" algn="l"/>
                <a:tab pos="5502275" algn="l"/>
              </a:tabLst>
            </a:pPr>
            <a:r>
              <a:rPr lang="fr-FR" sz="4800" dirty="0">
                <a:effectLst/>
                <a:latin typeface="Times New Roman" panose="02020603050405020304" pitchFamily="18" charset="0"/>
                <a:ea typeface="Trebuchet MS" panose="020B0603020202020204" pitchFamily="34" charset="0"/>
              </a:rPr>
              <a:t>Il prononce de plus en plus de syllabes </a:t>
            </a:r>
          </a:p>
          <a:p>
            <a:pPr marL="342900" lvl="0" indent="-342900" algn="l">
              <a:buFont typeface="Times New Roman" panose="02020603050405020304" pitchFamily="18" charset="0"/>
              <a:buChar char="-"/>
              <a:tabLst>
                <a:tab pos="694690" algn="l"/>
                <a:tab pos="5502275" algn="l"/>
              </a:tabLst>
            </a:pPr>
            <a:r>
              <a:rPr lang="fr-FR" sz="4800" dirty="0">
                <a:effectLst/>
                <a:latin typeface="Times New Roman" panose="02020603050405020304" pitchFamily="18" charset="0"/>
                <a:ea typeface="Trebuchet MS" panose="020B0603020202020204" pitchFamily="34" charset="0"/>
              </a:rPr>
              <a:t> dit quelques mots</a:t>
            </a:r>
          </a:p>
          <a:p>
            <a:endParaRPr lang="fr-FR" dirty="0"/>
          </a:p>
        </p:txBody>
      </p:sp>
    </p:spTree>
    <p:extLst>
      <p:ext uri="{BB962C8B-B14F-4D97-AF65-F5344CB8AC3E}">
        <p14:creationId xmlns:p14="http://schemas.microsoft.com/office/powerpoint/2010/main" val="4202686441"/>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FDFB618-D49A-EA2B-5D68-D98CD80E0C10}"/>
              </a:ext>
            </a:extLst>
          </p:cNvPr>
          <p:cNvSpPr>
            <a:spLocks noGrp="1"/>
          </p:cNvSpPr>
          <p:nvPr>
            <p:ph type="ctrTitle"/>
          </p:nvPr>
        </p:nvSpPr>
        <p:spPr>
          <a:xfrm>
            <a:off x="152400" y="930442"/>
            <a:ext cx="11887199" cy="958516"/>
          </a:xfrm>
          <a:solidFill>
            <a:schemeClr val="accent4">
              <a:lumMod val="40000"/>
              <a:lumOff val="60000"/>
            </a:schemeClr>
          </a:solidFill>
        </p:spPr>
        <p:txBody>
          <a:bodyPr>
            <a:normAutofit fontScale="90000"/>
          </a:bodyPr>
          <a:lstStyle/>
          <a:p>
            <a:pPr algn="l">
              <a:tabLst>
                <a:tab pos="694690" algn="l"/>
                <a:tab pos="5502275" algn="l"/>
              </a:tabLst>
            </a:pPr>
            <a:r>
              <a:rPr lang="fr-FR" sz="5400" b="1" dirty="0">
                <a:effectLst/>
                <a:latin typeface="Times New Roman" panose="02020603050405020304" pitchFamily="18" charset="0"/>
                <a:ea typeface="Calibri" panose="020F0502020204030204" pitchFamily="34" charset="0"/>
              </a:rPr>
              <a:t>Développement affectif et social 10-12 mois:</a:t>
            </a:r>
            <a:endParaRPr lang="fr-FR" sz="5400" dirty="0"/>
          </a:p>
        </p:txBody>
      </p:sp>
      <p:sp>
        <p:nvSpPr>
          <p:cNvPr id="3" name="Sous-titre 2">
            <a:extLst>
              <a:ext uri="{FF2B5EF4-FFF2-40B4-BE49-F238E27FC236}">
                <a16:creationId xmlns:a16="http://schemas.microsoft.com/office/drawing/2014/main" id="{1772E921-3219-4195-28CD-1AEBE516882A}"/>
              </a:ext>
            </a:extLst>
          </p:cNvPr>
          <p:cNvSpPr>
            <a:spLocks noGrp="1"/>
          </p:cNvSpPr>
          <p:nvPr>
            <p:ph type="subTitle" idx="1"/>
          </p:nvPr>
        </p:nvSpPr>
        <p:spPr>
          <a:xfrm>
            <a:off x="152399" y="1888959"/>
            <a:ext cx="11887199" cy="4463716"/>
          </a:xfrm>
        </p:spPr>
        <p:txBody>
          <a:bodyPr>
            <a:normAutofit/>
          </a:bodyPr>
          <a:lstStyle/>
          <a:p>
            <a:pPr marL="342900" lvl="0" indent="-342900" algn="l">
              <a:buFont typeface="Times New Roman" panose="02020603050405020304" pitchFamily="18" charset="0"/>
              <a:buChar char="-"/>
              <a:tabLst>
                <a:tab pos="694690" algn="l"/>
                <a:tab pos="5502275" algn="l"/>
              </a:tabLst>
            </a:pPr>
            <a:r>
              <a:rPr lang="fr-FR" sz="4800" dirty="0">
                <a:effectLst/>
                <a:latin typeface="Times New Roman" panose="02020603050405020304" pitchFamily="18" charset="0"/>
                <a:ea typeface="Trebuchet MS" panose="020B0603020202020204" pitchFamily="34" charset="0"/>
              </a:rPr>
              <a:t>Le bébé essaye d’imiter ce qu’il observe (aurevoir)</a:t>
            </a:r>
          </a:p>
          <a:p>
            <a:pPr marL="342900" lvl="0" indent="-342900" algn="l">
              <a:buFont typeface="Times New Roman" panose="02020603050405020304" pitchFamily="18" charset="0"/>
              <a:buChar char="-"/>
              <a:tabLst>
                <a:tab pos="694690" algn="l"/>
                <a:tab pos="5502275" algn="l"/>
              </a:tabLst>
            </a:pPr>
            <a:r>
              <a:rPr lang="fr-FR" sz="4800" dirty="0">
                <a:effectLst/>
                <a:latin typeface="Times New Roman" panose="02020603050405020304" pitchFamily="18" charset="0"/>
                <a:ea typeface="Trebuchet MS" panose="020B0603020202020204" pitchFamily="34" charset="0"/>
              </a:rPr>
              <a:t>Le moindre objet se transforme en jouet ; il aime jeter les objets</a:t>
            </a:r>
          </a:p>
          <a:p>
            <a:pPr marL="342900" lvl="0" indent="-342900" algn="l">
              <a:buFont typeface="Times New Roman" panose="02020603050405020304" pitchFamily="18" charset="0"/>
              <a:buChar char="-"/>
              <a:tabLst>
                <a:tab pos="694690" algn="l"/>
                <a:tab pos="5502275" algn="l"/>
              </a:tabLst>
            </a:pPr>
            <a:r>
              <a:rPr lang="fr-FR" sz="4800" dirty="0">
                <a:effectLst/>
                <a:latin typeface="Times New Roman" panose="02020603050405020304" pitchFamily="18" charset="0"/>
                <a:ea typeface="Trebuchet MS" panose="020B0603020202020204" pitchFamily="34" charset="0"/>
              </a:rPr>
              <a:t>Il recherche le regard bienveillant de ses parents</a:t>
            </a:r>
          </a:p>
          <a:p>
            <a:endParaRPr lang="fr-FR" dirty="0"/>
          </a:p>
        </p:txBody>
      </p:sp>
      <p:pic>
        <p:nvPicPr>
          <p:cNvPr id="5" name="Image 4">
            <a:extLst>
              <a:ext uri="{FF2B5EF4-FFF2-40B4-BE49-F238E27FC236}">
                <a16:creationId xmlns:a16="http://schemas.microsoft.com/office/drawing/2014/main" id="{A4C97E02-F22A-3466-236D-57C299C9C7BF}"/>
              </a:ext>
            </a:extLst>
          </p:cNvPr>
          <p:cNvPicPr>
            <a:picLocks noChangeAspect="1"/>
          </p:cNvPicPr>
          <p:nvPr/>
        </p:nvPicPr>
        <p:blipFill>
          <a:blip r:embed="rId2"/>
          <a:stretch>
            <a:fillRect/>
          </a:stretch>
        </p:blipFill>
        <p:spPr>
          <a:xfrm>
            <a:off x="10509305" y="4120817"/>
            <a:ext cx="1706691" cy="1140994"/>
          </a:xfrm>
          <a:prstGeom prst="rect">
            <a:avLst/>
          </a:prstGeom>
        </p:spPr>
      </p:pic>
    </p:spTree>
    <p:extLst>
      <p:ext uri="{BB962C8B-B14F-4D97-AF65-F5344CB8AC3E}">
        <p14:creationId xmlns:p14="http://schemas.microsoft.com/office/powerpoint/2010/main" val="14812492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5BD3459-A901-DDBB-F0B0-51B5A41CEAD7}"/>
              </a:ext>
            </a:extLst>
          </p:cNvPr>
          <p:cNvSpPr>
            <a:spLocks noGrp="1"/>
          </p:cNvSpPr>
          <p:nvPr>
            <p:ph type="ctrTitle"/>
          </p:nvPr>
        </p:nvSpPr>
        <p:spPr>
          <a:xfrm>
            <a:off x="872836" y="256309"/>
            <a:ext cx="10196945" cy="1101436"/>
          </a:xfrm>
          <a:solidFill>
            <a:schemeClr val="accent6">
              <a:lumMod val="20000"/>
              <a:lumOff val="80000"/>
            </a:schemeClr>
          </a:solidFill>
        </p:spPr>
        <p:txBody>
          <a:bodyPr>
            <a:normAutofit/>
          </a:bodyPr>
          <a:lstStyle/>
          <a:p>
            <a:r>
              <a:rPr lang="fr-FR" sz="6000" dirty="0"/>
              <a:t>I.DEFINITION</a:t>
            </a:r>
            <a:endParaRPr lang="fr-FR" dirty="0"/>
          </a:p>
        </p:txBody>
      </p:sp>
      <p:sp>
        <p:nvSpPr>
          <p:cNvPr id="3" name="Sous-titre 2">
            <a:extLst>
              <a:ext uri="{FF2B5EF4-FFF2-40B4-BE49-F238E27FC236}">
                <a16:creationId xmlns:a16="http://schemas.microsoft.com/office/drawing/2014/main" id="{7F604908-4D5D-1DC4-66E3-12B3E4BC031F}"/>
              </a:ext>
            </a:extLst>
          </p:cNvPr>
          <p:cNvSpPr>
            <a:spLocks noGrp="1"/>
          </p:cNvSpPr>
          <p:nvPr>
            <p:ph type="subTitle" idx="1"/>
          </p:nvPr>
        </p:nvSpPr>
        <p:spPr>
          <a:xfrm>
            <a:off x="108488" y="1487837"/>
            <a:ext cx="11917257" cy="4959457"/>
          </a:xfrm>
        </p:spPr>
        <p:txBody>
          <a:bodyPr>
            <a:normAutofit fontScale="62500" lnSpcReduction="20000"/>
          </a:bodyPr>
          <a:lstStyle/>
          <a:p>
            <a:pPr indent="449580" algn="l">
              <a:lnSpc>
                <a:spcPct val="115000"/>
              </a:lnSpc>
            </a:pPr>
            <a:r>
              <a:rPr lang="fr-FR" sz="4000" dirty="0">
                <a:effectLst/>
                <a:latin typeface="Times New Roman" panose="02020603050405020304" pitchFamily="18" charset="0"/>
                <a:ea typeface="Times New Roman" panose="02020603050405020304" pitchFamily="18" charset="0"/>
              </a:rPr>
              <a:t>Le carnet de santé est un </a:t>
            </a:r>
            <a:r>
              <a:rPr lang="fr-FR" sz="4000" b="1" dirty="0">
                <a:effectLst/>
                <a:latin typeface="Times New Roman" panose="02020603050405020304" pitchFamily="18" charset="0"/>
                <a:ea typeface="Times New Roman" panose="02020603050405020304" pitchFamily="18" charset="0"/>
              </a:rPr>
              <a:t>document médico – légal pour le couple mère-enfant depuis la grossesse, le travail d’accouchement, la naissance et le suivi de l’enfant jusqu’à 18 ans;  </a:t>
            </a:r>
          </a:p>
          <a:p>
            <a:pPr indent="449580" algn="l">
              <a:lnSpc>
                <a:spcPct val="115000"/>
              </a:lnSpc>
            </a:pPr>
            <a:r>
              <a:rPr lang="fr-FR" sz="4000" dirty="0">
                <a:effectLst/>
                <a:latin typeface="Times New Roman" panose="02020603050405020304" pitchFamily="18" charset="0"/>
                <a:ea typeface="Times New Roman" panose="02020603050405020304" pitchFamily="18" charset="0"/>
              </a:rPr>
              <a:t> </a:t>
            </a:r>
            <a:r>
              <a:rPr lang="fr-FR" sz="4000" b="1" dirty="0">
                <a:latin typeface="Times New Roman" panose="02020603050405020304" pitchFamily="18" charset="0"/>
                <a:ea typeface="Times New Roman" panose="02020603050405020304" pitchFamily="18" charset="0"/>
              </a:rPr>
              <a:t> I</a:t>
            </a:r>
            <a:r>
              <a:rPr lang="fr-FR" sz="4000" b="1" dirty="0">
                <a:effectLst/>
                <a:latin typeface="Times New Roman" panose="02020603050405020304" pitchFamily="18" charset="0"/>
                <a:ea typeface="Times New Roman" panose="02020603050405020304" pitchFamily="18" charset="0"/>
              </a:rPr>
              <a:t>nstrument de liaison</a:t>
            </a:r>
            <a:r>
              <a:rPr lang="fr-FR" sz="4000" dirty="0">
                <a:effectLst/>
                <a:latin typeface="Times New Roman" panose="02020603050405020304" pitchFamily="18" charset="0"/>
                <a:ea typeface="Times New Roman" panose="02020603050405020304" pitchFamily="18" charset="0"/>
              </a:rPr>
              <a:t> entre les différents praticiens de la santé de l’enfant, la gestion du carnet est confiée aux parents; </a:t>
            </a:r>
          </a:p>
          <a:p>
            <a:pPr indent="449580" algn="l">
              <a:lnSpc>
                <a:spcPct val="115000"/>
              </a:lnSpc>
            </a:pPr>
            <a:r>
              <a:rPr lang="fr-FR" sz="4000" dirty="0">
                <a:effectLst/>
                <a:latin typeface="Times New Roman" panose="02020603050405020304" pitchFamily="18" charset="0"/>
                <a:ea typeface="Times New Roman" panose="02020603050405020304" pitchFamily="18" charset="0"/>
              </a:rPr>
              <a:t>depuis 2018 la Cote d’Ivoire s’est dotée du nouveau carnet dont l’usage révèle un triple intérêt   . </a:t>
            </a:r>
            <a:endParaRPr lang="fr-FR" sz="1800" dirty="0">
              <a:effectLst/>
              <a:latin typeface="Times New Roman" panose="02020603050405020304" pitchFamily="18" charset="0"/>
              <a:ea typeface="Times New Roman" panose="02020603050405020304" pitchFamily="18" charset="0"/>
            </a:endParaRPr>
          </a:p>
          <a:p>
            <a:pPr algn="just">
              <a:lnSpc>
                <a:spcPct val="115000"/>
              </a:lnSpc>
            </a:pPr>
            <a:r>
              <a:rPr lang="fr-FR" sz="2900" b="1" dirty="0">
                <a:effectLst/>
                <a:latin typeface="Times New Roman" panose="02020603050405020304" pitchFamily="18" charset="0"/>
                <a:ea typeface="Times New Roman" panose="02020603050405020304" pitchFamily="18" charset="0"/>
              </a:rPr>
              <a:t> </a:t>
            </a:r>
            <a:r>
              <a:rPr lang="fr-FR" sz="4500" b="1" dirty="0">
                <a:effectLst/>
                <a:latin typeface="Times New Roman" panose="02020603050405020304" pitchFamily="18" charset="0"/>
                <a:ea typeface="Times New Roman" panose="02020603050405020304" pitchFamily="18" charset="0"/>
              </a:rPr>
              <a:t>Intérêt</a:t>
            </a:r>
          </a:p>
          <a:p>
            <a:pPr marL="342900" lvl="0" indent="-342900" algn="just">
              <a:lnSpc>
                <a:spcPct val="115000"/>
              </a:lnSpc>
              <a:buFont typeface="Courier New" panose="02070309020205020404" pitchFamily="49" charset="0"/>
              <a:buChar char="­"/>
            </a:pPr>
            <a:r>
              <a:rPr lang="fr-FR" sz="2600"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Médical : permet </a:t>
            </a:r>
            <a:r>
              <a:rPr lang="fr-FR" sz="2600"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l</a:t>
            </a:r>
            <a:r>
              <a:rPr lang="fr-FR" sz="2600"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e suivi de la santé de l’enfant.  </a:t>
            </a:r>
          </a:p>
          <a:p>
            <a:pPr marL="342900" lvl="0" indent="-342900" algn="just">
              <a:lnSpc>
                <a:spcPct val="115000"/>
              </a:lnSpc>
              <a:buFont typeface="Courier New" panose="02070309020205020404" pitchFamily="49" charset="0"/>
              <a:buChar char="­"/>
            </a:pPr>
            <a:r>
              <a:rPr lang="fr-FR" sz="2600"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Médico-légal : </a:t>
            </a:r>
            <a:r>
              <a:rPr lang="fr-FR" sz="2600"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l</a:t>
            </a:r>
            <a:r>
              <a:rPr lang="fr-FR" sz="2600"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es informations médicales  engagent la responsabilité des praticiens.</a:t>
            </a:r>
          </a:p>
          <a:p>
            <a:pPr marL="342900" lvl="0" indent="-342900" algn="just">
              <a:lnSpc>
                <a:spcPct val="115000"/>
              </a:lnSpc>
              <a:buFont typeface="Courier New" panose="02070309020205020404" pitchFamily="49" charset="0"/>
              <a:buChar char="­"/>
            </a:pPr>
            <a:r>
              <a:rPr lang="fr-FR" sz="2600"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Social : Il sert à l’établissement de document socio-administratif : l’extrait d’acte de naissance, les certificats médicaux (certificat de vaccination</a:t>
            </a:r>
            <a:r>
              <a:rPr lang="fr-FR" sz="2600" dirty="0">
                <a:effectLst/>
                <a:latin typeface="Times New Roman" panose="02020603050405020304" pitchFamily="18" charset="0"/>
                <a:ea typeface="Times New Roman" panose="02020603050405020304" pitchFamily="18" charset="0"/>
                <a:cs typeface="Times New Roman" panose="02020603050405020304" pitchFamily="18" charset="0"/>
              </a:rPr>
              <a:t>).</a:t>
            </a:r>
          </a:p>
          <a:p>
            <a:endParaRPr lang="fr-FR" dirty="0"/>
          </a:p>
        </p:txBody>
      </p:sp>
    </p:spTree>
    <p:extLst>
      <p:ext uri="{BB962C8B-B14F-4D97-AF65-F5344CB8AC3E}">
        <p14:creationId xmlns:p14="http://schemas.microsoft.com/office/powerpoint/2010/main" val="2273334427"/>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85C4B19-6B8D-09E5-95E7-0CA6DDBD50D5}"/>
              </a:ext>
            </a:extLst>
          </p:cNvPr>
          <p:cNvSpPr>
            <a:spLocks noGrp="1"/>
          </p:cNvSpPr>
          <p:nvPr>
            <p:ph type="ctrTitle"/>
          </p:nvPr>
        </p:nvSpPr>
        <p:spPr>
          <a:xfrm>
            <a:off x="524933" y="965201"/>
            <a:ext cx="11413068" cy="875769"/>
          </a:xfrm>
          <a:solidFill>
            <a:schemeClr val="accent4">
              <a:lumMod val="40000"/>
              <a:lumOff val="60000"/>
            </a:schemeClr>
          </a:solidFill>
        </p:spPr>
        <p:txBody>
          <a:bodyPr>
            <a:normAutofit fontScale="90000"/>
          </a:bodyPr>
          <a:lstStyle/>
          <a:p>
            <a:pPr algn="l">
              <a:tabLst>
                <a:tab pos="694690" algn="l"/>
                <a:tab pos="5502275" algn="l"/>
              </a:tabLst>
            </a:pPr>
            <a:r>
              <a:rPr lang="fr-FR" sz="5400" b="1" dirty="0">
                <a:effectLst/>
                <a:latin typeface="Times New Roman" panose="02020603050405020304" pitchFamily="18" charset="0"/>
                <a:ea typeface="Calibri" panose="020F0502020204030204" pitchFamily="34" charset="0"/>
              </a:rPr>
              <a:t>Développement physique de 13 à 18 mois </a:t>
            </a:r>
            <a:endParaRPr lang="fr-FR" dirty="0"/>
          </a:p>
        </p:txBody>
      </p:sp>
      <p:sp>
        <p:nvSpPr>
          <p:cNvPr id="3" name="Sous-titre 2">
            <a:extLst>
              <a:ext uri="{FF2B5EF4-FFF2-40B4-BE49-F238E27FC236}">
                <a16:creationId xmlns:a16="http://schemas.microsoft.com/office/drawing/2014/main" id="{7E3BB0E1-60D9-CF25-ECC9-F7FB97F269B1}"/>
              </a:ext>
            </a:extLst>
          </p:cNvPr>
          <p:cNvSpPr>
            <a:spLocks noGrp="1"/>
          </p:cNvSpPr>
          <p:nvPr>
            <p:ph type="subTitle" idx="1"/>
          </p:nvPr>
        </p:nvSpPr>
        <p:spPr>
          <a:xfrm>
            <a:off x="0" y="1981200"/>
            <a:ext cx="12191999" cy="4588933"/>
          </a:xfrm>
        </p:spPr>
        <p:txBody>
          <a:bodyPr>
            <a:normAutofit/>
          </a:bodyPr>
          <a:lstStyle/>
          <a:p>
            <a:pPr algn="just">
              <a:tabLst>
                <a:tab pos="694690" algn="l"/>
                <a:tab pos="5502275" algn="l"/>
              </a:tabLst>
            </a:pPr>
            <a:endParaRPr lang="fr-FR" sz="1800" dirty="0">
              <a:effectLst/>
              <a:latin typeface="Times New Roman" panose="02020603050405020304" pitchFamily="18" charset="0"/>
              <a:ea typeface="Times New Roman" panose="02020603050405020304" pitchFamily="18" charset="0"/>
            </a:endParaRPr>
          </a:p>
          <a:p>
            <a:pPr marL="342900" lvl="0" indent="-342900" algn="just">
              <a:buFont typeface="Times New Roman" panose="02020603050405020304" pitchFamily="18" charset="0"/>
              <a:buChar char="-"/>
              <a:tabLst>
                <a:tab pos="694690" algn="l"/>
                <a:tab pos="5502275" algn="l"/>
              </a:tabLst>
            </a:pPr>
            <a:r>
              <a:rPr lang="fr-FR" sz="3600" dirty="0">
                <a:effectLst/>
                <a:latin typeface="Times New Roman" panose="02020603050405020304" pitchFamily="18" charset="0"/>
                <a:ea typeface="Trebuchet MS" panose="020B0603020202020204" pitchFamily="34" charset="0"/>
              </a:rPr>
              <a:t>L’enfant marche seul, monte les escaliers</a:t>
            </a:r>
          </a:p>
          <a:p>
            <a:pPr marL="342900" lvl="0" indent="-342900" algn="just">
              <a:buFont typeface="Times New Roman" panose="02020603050405020304" pitchFamily="18" charset="0"/>
              <a:buChar char="-"/>
              <a:tabLst>
                <a:tab pos="694690" algn="l"/>
                <a:tab pos="5502275" algn="l"/>
              </a:tabLst>
            </a:pPr>
            <a:r>
              <a:rPr lang="fr-FR" sz="3600" dirty="0">
                <a:effectLst/>
                <a:latin typeface="Times New Roman" panose="02020603050405020304" pitchFamily="18" charset="0"/>
                <a:ea typeface="Trebuchet MS" panose="020B0603020202020204" pitchFamily="34" charset="0"/>
              </a:rPr>
              <a:t>Il s’agenouille sans aide. Il peut se mettre debout sans aide mais son équilibre est insuffisant, il tombe.</a:t>
            </a:r>
          </a:p>
          <a:p>
            <a:pPr marL="342900" lvl="0" indent="-342900" algn="just">
              <a:buFont typeface="Times New Roman" panose="02020603050405020304" pitchFamily="18" charset="0"/>
              <a:buChar char="-"/>
              <a:tabLst>
                <a:tab pos="694690" algn="l"/>
                <a:tab pos="5502275" algn="l"/>
              </a:tabLst>
            </a:pPr>
            <a:r>
              <a:rPr lang="fr-FR" sz="3600" dirty="0">
                <a:effectLst/>
                <a:latin typeface="Times New Roman" panose="02020603050405020304" pitchFamily="18" charset="0"/>
                <a:ea typeface="Trebuchet MS" panose="020B0603020202020204" pitchFamily="34" charset="0"/>
              </a:rPr>
              <a:t>Vers 15 mois, il peut tenir une tasse et boire seul.</a:t>
            </a:r>
          </a:p>
          <a:p>
            <a:pPr marL="457200" algn="just">
              <a:tabLst>
                <a:tab pos="694690" algn="l"/>
                <a:tab pos="5502275" algn="l"/>
              </a:tabLst>
            </a:pPr>
            <a:r>
              <a:rPr lang="fr-FR" sz="3600" dirty="0">
                <a:effectLst/>
                <a:latin typeface="Times New Roman" panose="02020603050405020304" pitchFamily="18" charset="0"/>
                <a:ea typeface="Times New Roman" panose="02020603050405020304" pitchFamily="18" charset="0"/>
              </a:rPr>
              <a:t> </a:t>
            </a:r>
          </a:p>
          <a:p>
            <a:endParaRPr lang="fr-FR" dirty="0"/>
          </a:p>
        </p:txBody>
      </p:sp>
      <p:pic>
        <p:nvPicPr>
          <p:cNvPr id="4" name="Image 3">
            <a:extLst>
              <a:ext uri="{FF2B5EF4-FFF2-40B4-BE49-F238E27FC236}">
                <a16:creationId xmlns:a16="http://schemas.microsoft.com/office/drawing/2014/main" id="{62504365-14D9-E7B0-83A4-C77584C646D7}"/>
              </a:ext>
            </a:extLst>
          </p:cNvPr>
          <p:cNvPicPr>
            <a:picLocks noChangeAspect="1"/>
          </p:cNvPicPr>
          <p:nvPr/>
        </p:nvPicPr>
        <p:blipFill>
          <a:blip r:embed="rId2"/>
          <a:stretch>
            <a:fillRect/>
          </a:stretch>
        </p:blipFill>
        <p:spPr>
          <a:xfrm>
            <a:off x="9855200" y="3596387"/>
            <a:ext cx="2206519" cy="2431878"/>
          </a:xfrm>
          <a:prstGeom prst="rect">
            <a:avLst/>
          </a:prstGeom>
        </p:spPr>
      </p:pic>
    </p:spTree>
    <p:extLst>
      <p:ext uri="{BB962C8B-B14F-4D97-AF65-F5344CB8AC3E}">
        <p14:creationId xmlns:p14="http://schemas.microsoft.com/office/powerpoint/2010/main" val="1442553067"/>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E50188C-F161-8EC3-3BE0-6BA274FF4F38}"/>
              </a:ext>
            </a:extLst>
          </p:cNvPr>
          <p:cNvSpPr>
            <a:spLocks noGrp="1"/>
          </p:cNvSpPr>
          <p:nvPr>
            <p:ph type="ctrTitle"/>
          </p:nvPr>
        </p:nvSpPr>
        <p:spPr>
          <a:xfrm>
            <a:off x="228599" y="948267"/>
            <a:ext cx="11734801" cy="914400"/>
          </a:xfrm>
          <a:solidFill>
            <a:schemeClr val="accent4">
              <a:lumMod val="40000"/>
              <a:lumOff val="60000"/>
            </a:schemeClr>
          </a:solidFill>
        </p:spPr>
        <p:txBody>
          <a:bodyPr>
            <a:noAutofit/>
          </a:bodyPr>
          <a:lstStyle/>
          <a:p>
            <a:pPr algn="l">
              <a:tabLst>
                <a:tab pos="694690" algn="l"/>
                <a:tab pos="5502275" algn="l"/>
              </a:tabLst>
            </a:pPr>
            <a:r>
              <a:rPr lang="fr-FR" sz="5400" b="1" dirty="0">
                <a:effectLst/>
                <a:latin typeface="Times New Roman" panose="02020603050405020304" pitchFamily="18" charset="0"/>
                <a:ea typeface="Calibri" panose="020F0502020204030204" pitchFamily="34" charset="0"/>
              </a:rPr>
              <a:t>Développement cognitif de 13 à 18 mois </a:t>
            </a:r>
            <a:endParaRPr lang="fr-FR" sz="5400" dirty="0"/>
          </a:p>
        </p:txBody>
      </p:sp>
      <p:sp>
        <p:nvSpPr>
          <p:cNvPr id="3" name="Sous-titre 2">
            <a:extLst>
              <a:ext uri="{FF2B5EF4-FFF2-40B4-BE49-F238E27FC236}">
                <a16:creationId xmlns:a16="http://schemas.microsoft.com/office/drawing/2014/main" id="{CBDE0574-D52D-84D0-3DDD-7FC04AFBB05E}"/>
              </a:ext>
            </a:extLst>
          </p:cNvPr>
          <p:cNvSpPr>
            <a:spLocks noGrp="1"/>
          </p:cNvSpPr>
          <p:nvPr>
            <p:ph type="subTitle" idx="1"/>
          </p:nvPr>
        </p:nvSpPr>
        <p:spPr>
          <a:xfrm>
            <a:off x="440267" y="2065867"/>
            <a:ext cx="11523133" cy="4250267"/>
          </a:xfrm>
        </p:spPr>
        <p:txBody>
          <a:bodyPr>
            <a:normAutofit/>
          </a:bodyPr>
          <a:lstStyle/>
          <a:p>
            <a:pPr algn="just">
              <a:tabLst>
                <a:tab pos="694690" algn="l"/>
                <a:tab pos="5502275" algn="l"/>
              </a:tabLst>
            </a:pPr>
            <a:r>
              <a:rPr lang="fr-FR" sz="1800" b="1" dirty="0">
                <a:solidFill>
                  <a:srgbClr val="4472C4"/>
                </a:solidFill>
                <a:effectLst/>
                <a:latin typeface="Times New Roman" panose="02020603050405020304" pitchFamily="18" charset="0"/>
                <a:ea typeface="Calibri" panose="020F0502020204030204" pitchFamily="34" charset="0"/>
              </a:rPr>
              <a:t> </a:t>
            </a:r>
            <a:endParaRPr lang="fr-FR" sz="1800" dirty="0">
              <a:effectLst/>
              <a:latin typeface="Times New Roman" panose="02020603050405020304" pitchFamily="18" charset="0"/>
              <a:ea typeface="Times New Roman" panose="02020603050405020304" pitchFamily="18" charset="0"/>
            </a:endParaRPr>
          </a:p>
          <a:p>
            <a:pPr marL="342900" lvl="0" indent="-342900" algn="just">
              <a:buFont typeface="Times New Roman" panose="02020603050405020304" pitchFamily="18" charset="0"/>
              <a:buChar char="-"/>
              <a:tabLst>
                <a:tab pos="694690" algn="l"/>
                <a:tab pos="5502275" algn="l"/>
              </a:tabLst>
            </a:pPr>
            <a:r>
              <a:rPr lang="fr-FR" sz="4000" dirty="0">
                <a:effectLst/>
                <a:latin typeface="Times New Roman" panose="02020603050405020304" pitchFamily="18" charset="0"/>
                <a:ea typeface="Trebuchet MS" panose="020B0603020202020204" pitchFamily="34" charset="0"/>
              </a:rPr>
              <a:t>Il montre les parties de son visage et de son corps à la demande</a:t>
            </a:r>
          </a:p>
          <a:p>
            <a:pPr marL="342900" lvl="0" indent="-342900" algn="just">
              <a:buFont typeface="Times New Roman" panose="02020603050405020304" pitchFamily="18" charset="0"/>
              <a:buChar char="-"/>
              <a:tabLst>
                <a:tab pos="694690" algn="l"/>
                <a:tab pos="5502275" algn="l"/>
              </a:tabLst>
            </a:pPr>
            <a:r>
              <a:rPr lang="fr-FR" sz="4000" dirty="0">
                <a:effectLst/>
                <a:latin typeface="Times New Roman" panose="02020603050405020304" pitchFamily="18" charset="0"/>
                <a:ea typeface="Trebuchet MS" panose="020B0603020202020204" pitchFamily="34" charset="0"/>
              </a:rPr>
              <a:t>Il peut tenir un crayon pour imiter les adultes </a:t>
            </a:r>
          </a:p>
          <a:p>
            <a:pPr algn="just">
              <a:tabLst>
                <a:tab pos="694690" algn="l"/>
                <a:tab pos="5502275" algn="l"/>
              </a:tabLst>
            </a:pPr>
            <a:r>
              <a:rPr lang="fr-FR" sz="3600" dirty="0">
                <a:effectLst/>
                <a:latin typeface="Times New Roman" panose="02020603050405020304" pitchFamily="18" charset="0"/>
                <a:ea typeface="Calibri" panose="020F0502020204030204" pitchFamily="34" charset="0"/>
              </a:rPr>
              <a:t> </a:t>
            </a:r>
            <a:endParaRPr lang="fr-FR" sz="3600" dirty="0">
              <a:effectLst/>
              <a:latin typeface="Times New Roman" panose="02020603050405020304" pitchFamily="18" charset="0"/>
              <a:ea typeface="Times New Roman" panose="02020603050405020304" pitchFamily="18" charset="0"/>
            </a:endParaRPr>
          </a:p>
          <a:p>
            <a:endParaRPr lang="fr-FR" dirty="0"/>
          </a:p>
        </p:txBody>
      </p:sp>
      <p:pic>
        <p:nvPicPr>
          <p:cNvPr id="4" name="Image 3">
            <a:extLst>
              <a:ext uri="{FF2B5EF4-FFF2-40B4-BE49-F238E27FC236}">
                <a16:creationId xmlns:a16="http://schemas.microsoft.com/office/drawing/2014/main" id="{D4C3D39B-5B5A-FF1B-4C13-04AC6A33AE89}"/>
              </a:ext>
            </a:extLst>
          </p:cNvPr>
          <p:cNvPicPr>
            <a:picLocks noChangeAspect="1"/>
          </p:cNvPicPr>
          <p:nvPr/>
        </p:nvPicPr>
        <p:blipFill>
          <a:blip r:embed="rId2"/>
          <a:stretch>
            <a:fillRect/>
          </a:stretch>
        </p:blipFill>
        <p:spPr>
          <a:xfrm>
            <a:off x="8213195" y="4656667"/>
            <a:ext cx="2689387" cy="1659467"/>
          </a:xfrm>
          <a:prstGeom prst="rect">
            <a:avLst/>
          </a:prstGeom>
        </p:spPr>
      </p:pic>
    </p:spTree>
    <p:extLst>
      <p:ext uri="{BB962C8B-B14F-4D97-AF65-F5344CB8AC3E}">
        <p14:creationId xmlns:p14="http://schemas.microsoft.com/office/powerpoint/2010/main" val="4016102465"/>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1575C6F-273F-A7A8-A1A9-0C3DD9EABF73}"/>
              </a:ext>
            </a:extLst>
          </p:cNvPr>
          <p:cNvSpPr>
            <a:spLocks noGrp="1"/>
          </p:cNvSpPr>
          <p:nvPr>
            <p:ph type="ctrTitle"/>
          </p:nvPr>
        </p:nvSpPr>
        <p:spPr>
          <a:xfrm>
            <a:off x="1032933" y="625078"/>
            <a:ext cx="9872134" cy="1655761"/>
          </a:xfrm>
          <a:solidFill>
            <a:schemeClr val="accent4">
              <a:lumMod val="40000"/>
              <a:lumOff val="60000"/>
            </a:schemeClr>
          </a:solidFill>
        </p:spPr>
        <p:txBody>
          <a:bodyPr>
            <a:noAutofit/>
          </a:bodyPr>
          <a:lstStyle/>
          <a:p>
            <a:pPr>
              <a:tabLst>
                <a:tab pos="694690" algn="l"/>
                <a:tab pos="5502275" algn="l"/>
              </a:tabLst>
            </a:pPr>
            <a:r>
              <a:rPr lang="fr-FR" sz="5400" b="1" dirty="0">
                <a:effectLst/>
                <a:latin typeface="Times New Roman" panose="02020603050405020304" pitchFamily="18" charset="0"/>
                <a:ea typeface="Calibri" panose="020F0502020204030204" pitchFamily="34" charset="0"/>
              </a:rPr>
              <a:t>Développement langagier de     13 à 18 mois</a:t>
            </a:r>
            <a:endParaRPr lang="fr-FR" sz="5400" dirty="0"/>
          </a:p>
        </p:txBody>
      </p:sp>
      <p:sp>
        <p:nvSpPr>
          <p:cNvPr id="3" name="Sous-titre 2">
            <a:extLst>
              <a:ext uri="{FF2B5EF4-FFF2-40B4-BE49-F238E27FC236}">
                <a16:creationId xmlns:a16="http://schemas.microsoft.com/office/drawing/2014/main" id="{806607DA-A574-0380-F81B-03E775750BA6}"/>
              </a:ext>
            </a:extLst>
          </p:cNvPr>
          <p:cNvSpPr>
            <a:spLocks noGrp="1"/>
          </p:cNvSpPr>
          <p:nvPr>
            <p:ph type="subTitle" idx="1"/>
          </p:nvPr>
        </p:nvSpPr>
        <p:spPr>
          <a:xfrm>
            <a:off x="177799" y="2280839"/>
            <a:ext cx="11836401" cy="3952083"/>
          </a:xfrm>
        </p:spPr>
        <p:txBody>
          <a:bodyPr>
            <a:noAutofit/>
          </a:bodyPr>
          <a:lstStyle/>
          <a:p>
            <a:pPr algn="just">
              <a:tabLst>
                <a:tab pos="694690" algn="l"/>
                <a:tab pos="5502275" algn="l"/>
              </a:tabLst>
            </a:pPr>
            <a:r>
              <a:rPr lang="fr-FR" sz="4800" b="1" dirty="0">
                <a:solidFill>
                  <a:srgbClr val="4472C4"/>
                </a:solidFill>
                <a:effectLst/>
                <a:latin typeface="Times New Roman" panose="02020603050405020304" pitchFamily="18" charset="0"/>
                <a:ea typeface="Calibri" panose="020F0502020204030204" pitchFamily="34" charset="0"/>
              </a:rPr>
              <a:t> </a:t>
            </a:r>
            <a:endParaRPr lang="fr-FR" sz="4800" dirty="0">
              <a:effectLst/>
              <a:latin typeface="Times New Roman" panose="02020603050405020304" pitchFamily="18" charset="0"/>
              <a:ea typeface="Times New Roman" panose="02020603050405020304" pitchFamily="18" charset="0"/>
            </a:endParaRPr>
          </a:p>
          <a:p>
            <a:pPr marL="342900" lvl="0" indent="-342900" algn="l">
              <a:buFont typeface="Times New Roman" panose="02020603050405020304" pitchFamily="18" charset="0"/>
              <a:buChar char="-"/>
              <a:tabLst>
                <a:tab pos="694690" algn="l"/>
                <a:tab pos="5502275" algn="l"/>
              </a:tabLst>
            </a:pPr>
            <a:r>
              <a:rPr lang="fr-FR" sz="4800" dirty="0">
                <a:effectLst/>
                <a:latin typeface="Times New Roman" panose="02020603050405020304" pitchFamily="18" charset="0"/>
                <a:ea typeface="Trebuchet MS" panose="020B0603020202020204" pitchFamily="34" charset="0"/>
              </a:rPr>
              <a:t>Le bébé dit quelques mots et peut associer 2 mots à partir de 18 mois</a:t>
            </a:r>
          </a:p>
          <a:p>
            <a:endParaRPr lang="fr-FR" sz="4800" dirty="0"/>
          </a:p>
        </p:txBody>
      </p:sp>
      <p:pic>
        <p:nvPicPr>
          <p:cNvPr id="4" name="Image 3">
            <a:extLst>
              <a:ext uri="{FF2B5EF4-FFF2-40B4-BE49-F238E27FC236}">
                <a16:creationId xmlns:a16="http://schemas.microsoft.com/office/drawing/2014/main" id="{DC460E0E-A033-E3F9-E885-9D9982B3DE76}"/>
              </a:ext>
            </a:extLst>
          </p:cNvPr>
          <p:cNvPicPr>
            <a:picLocks noChangeAspect="1"/>
          </p:cNvPicPr>
          <p:nvPr/>
        </p:nvPicPr>
        <p:blipFill>
          <a:blip r:embed="rId2"/>
          <a:stretch>
            <a:fillRect/>
          </a:stretch>
        </p:blipFill>
        <p:spPr>
          <a:xfrm>
            <a:off x="8641503" y="3759200"/>
            <a:ext cx="2263564" cy="2436335"/>
          </a:xfrm>
          <a:prstGeom prst="rect">
            <a:avLst/>
          </a:prstGeom>
        </p:spPr>
      </p:pic>
      <p:sp>
        <p:nvSpPr>
          <p:cNvPr id="6" name="Bulle narrative : rectangle 5">
            <a:extLst>
              <a:ext uri="{FF2B5EF4-FFF2-40B4-BE49-F238E27FC236}">
                <a16:creationId xmlns:a16="http://schemas.microsoft.com/office/drawing/2014/main" id="{62BDBF0B-B96E-0981-93AA-116D04106AFD}"/>
              </a:ext>
            </a:extLst>
          </p:cNvPr>
          <p:cNvSpPr>
            <a:spLocks noChangeArrowheads="1"/>
          </p:cNvSpPr>
          <p:nvPr/>
        </p:nvSpPr>
        <p:spPr bwMode="auto">
          <a:xfrm>
            <a:off x="10498666" y="4097867"/>
            <a:ext cx="1032933" cy="508000"/>
          </a:xfrm>
          <a:prstGeom prst="wedgeRectCallout">
            <a:avLst>
              <a:gd name="adj1" fmla="val -15935"/>
              <a:gd name="adj2" fmla="val 70000"/>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gn="ctr"/>
            <a:r>
              <a:rPr lang="fr-FR" sz="2000" dirty="0">
                <a:effectLst/>
                <a:latin typeface="Times New Roman" panose="02020603050405020304" pitchFamily="18" charset="0"/>
                <a:ea typeface="Times New Roman" panose="02020603050405020304" pitchFamily="18" charset="0"/>
              </a:rPr>
              <a:t>Lion</a:t>
            </a:r>
          </a:p>
        </p:txBody>
      </p:sp>
    </p:spTree>
    <p:extLst>
      <p:ext uri="{BB962C8B-B14F-4D97-AF65-F5344CB8AC3E}">
        <p14:creationId xmlns:p14="http://schemas.microsoft.com/office/powerpoint/2010/main" val="2349278318"/>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1317A10-AA61-3B86-A6E1-EFA29A1055FD}"/>
              </a:ext>
            </a:extLst>
          </p:cNvPr>
          <p:cNvSpPr>
            <a:spLocks noGrp="1"/>
          </p:cNvSpPr>
          <p:nvPr>
            <p:ph type="ctrTitle"/>
          </p:nvPr>
        </p:nvSpPr>
        <p:spPr>
          <a:xfrm>
            <a:off x="948267" y="541867"/>
            <a:ext cx="10109200" cy="1527703"/>
          </a:xfrm>
          <a:solidFill>
            <a:schemeClr val="accent4">
              <a:lumMod val="40000"/>
              <a:lumOff val="60000"/>
            </a:schemeClr>
          </a:solidFill>
        </p:spPr>
        <p:txBody>
          <a:bodyPr>
            <a:noAutofit/>
          </a:bodyPr>
          <a:lstStyle/>
          <a:p>
            <a:pPr>
              <a:tabLst>
                <a:tab pos="694690" algn="l"/>
                <a:tab pos="5502275" algn="l"/>
              </a:tabLst>
            </a:pPr>
            <a:r>
              <a:rPr lang="fr-FR" sz="5400" b="1" dirty="0">
                <a:effectLst/>
                <a:latin typeface="Times New Roman" panose="02020603050405020304" pitchFamily="18" charset="0"/>
                <a:ea typeface="Calibri" panose="020F0502020204030204" pitchFamily="34" charset="0"/>
              </a:rPr>
              <a:t>Développement affectif et social    de 13 à 18 mois :</a:t>
            </a:r>
            <a:r>
              <a:rPr lang="fr-FR" sz="5400" b="1" dirty="0">
                <a:solidFill>
                  <a:srgbClr val="4472C4"/>
                </a:solidFill>
                <a:effectLst/>
                <a:latin typeface="Times New Roman" panose="02020603050405020304" pitchFamily="18" charset="0"/>
                <a:ea typeface="Calibri" panose="020F0502020204030204" pitchFamily="34" charset="0"/>
              </a:rPr>
              <a:t> </a:t>
            </a:r>
            <a:endParaRPr lang="fr-FR" sz="5400" dirty="0"/>
          </a:p>
        </p:txBody>
      </p:sp>
      <p:sp>
        <p:nvSpPr>
          <p:cNvPr id="3" name="Sous-titre 2">
            <a:extLst>
              <a:ext uri="{FF2B5EF4-FFF2-40B4-BE49-F238E27FC236}">
                <a16:creationId xmlns:a16="http://schemas.microsoft.com/office/drawing/2014/main" id="{A62A2384-DD13-5AD6-6315-147163A29428}"/>
              </a:ext>
            </a:extLst>
          </p:cNvPr>
          <p:cNvSpPr>
            <a:spLocks noGrp="1"/>
          </p:cNvSpPr>
          <p:nvPr>
            <p:ph type="subTitle" idx="1"/>
          </p:nvPr>
        </p:nvSpPr>
        <p:spPr>
          <a:xfrm>
            <a:off x="0" y="2252133"/>
            <a:ext cx="12073467" cy="4064000"/>
          </a:xfrm>
        </p:spPr>
        <p:txBody>
          <a:bodyPr>
            <a:normAutofit/>
          </a:bodyPr>
          <a:lstStyle/>
          <a:p>
            <a:pPr>
              <a:tabLst>
                <a:tab pos="694690" algn="l"/>
                <a:tab pos="5502275" algn="l"/>
              </a:tabLst>
            </a:pPr>
            <a:r>
              <a:rPr lang="fr-FR" sz="1800" b="1" dirty="0">
                <a:solidFill>
                  <a:srgbClr val="4472C4"/>
                </a:solidFill>
                <a:effectLst/>
                <a:latin typeface="Times New Roman" panose="02020603050405020304" pitchFamily="18" charset="0"/>
                <a:ea typeface="Calibri" panose="020F0502020204030204" pitchFamily="34" charset="0"/>
              </a:rPr>
              <a:t> </a:t>
            </a:r>
            <a:endParaRPr lang="fr-FR" sz="1800" dirty="0">
              <a:effectLst/>
              <a:latin typeface="Times New Roman" panose="02020603050405020304" pitchFamily="18" charset="0"/>
              <a:ea typeface="Times New Roman" panose="02020603050405020304" pitchFamily="18" charset="0"/>
            </a:endParaRPr>
          </a:p>
          <a:p>
            <a:pPr marL="342900" lvl="0" indent="-342900" algn="just">
              <a:buFont typeface="Times New Roman" panose="02020603050405020304" pitchFamily="18" charset="0"/>
              <a:buChar char="-"/>
              <a:tabLst>
                <a:tab pos="694690" algn="l"/>
                <a:tab pos="5502275" algn="l"/>
              </a:tabLst>
            </a:pPr>
            <a:r>
              <a:rPr lang="fr-FR" sz="4000" dirty="0">
                <a:effectLst/>
                <a:latin typeface="Times New Roman" panose="02020603050405020304" pitchFamily="18" charset="0"/>
                <a:ea typeface="Trebuchet MS" panose="020B0603020202020204" pitchFamily="34" charset="0"/>
              </a:rPr>
              <a:t>Le bébé aime les jeux avec les adultes</a:t>
            </a:r>
          </a:p>
          <a:p>
            <a:pPr marL="342900" lvl="0" indent="-342900" algn="just">
              <a:buFont typeface="Times New Roman" panose="02020603050405020304" pitchFamily="18" charset="0"/>
              <a:buChar char="-"/>
              <a:tabLst>
                <a:tab pos="694690" algn="l"/>
                <a:tab pos="5502275" algn="l"/>
              </a:tabLst>
            </a:pPr>
            <a:r>
              <a:rPr lang="fr-FR" sz="4000" dirty="0">
                <a:effectLst/>
                <a:latin typeface="Times New Roman" panose="02020603050405020304" pitchFamily="18" charset="0"/>
                <a:ea typeface="Trebuchet MS" panose="020B0603020202020204" pitchFamily="34" charset="0"/>
              </a:rPr>
              <a:t>Il commence à s’intéresser aux autres enfants : ils jouent les uns à côté des autres</a:t>
            </a:r>
          </a:p>
          <a:p>
            <a:pPr marL="342900" lvl="0" indent="-342900" algn="just">
              <a:buFont typeface="Times New Roman" panose="02020603050405020304" pitchFamily="18" charset="0"/>
              <a:buChar char="-"/>
              <a:tabLst>
                <a:tab pos="694690" algn="l"/>
                <a:tab pos="5502275" algn="l"/>
              </a:tabLst>
            </a:pPr>
            <a:r>
              <a:rPr lang="fr-FR" sz="4000" dirty="0">
                <a:effectLst/>
                <a:latin typeface="Times New Roman" panose="02020603050405020304" pitchFamily="18" charset="0"/>
                <a:ea typeface="Trebuchet MS" panose="020B0603020202020204" pitchFamily="34" charset="0"/>
              </a:rPr>
              <a:t>Il reconnaît toutes les personnes de son entourage</a:t>
            </a:r>
          </a:p>
          <a:p>
            <a:pPr marL="342900" lvl="0" indent="-342900" algn="just">
              <a:buFont typeface="Times New Roman" panose="02020603050405020304" pitchFamily="18" charset="0"/>
              <a:buChar char="-"/>
              <a:tabLst>
                <a:tab pos="694690" algn="l"/>
                <a:tab pos="5502275" algn="l"/>
              </a:tabLst>
            </a:pPr>
            <a:r>
              <a:rPr lang="fr-FR" sz="4000" dirty="0">
                <a:effectLst/>
                <a:latin typeface="Times New Roman" panose="02020603050405020304" pitchFamily="18" charset="0"/>
                <a:ea typeface="Trebuchet MS" panose="020B0603020202020204" pitchFamily="34" charset="0"/>
              </a:rPr>
              <a:t>C’est l’âge du “non” l’enfant s’oppose à tout</a:t>
            </a:r>
          </a:p>
          <a:p>
            <a:endParaRPr lang="fr-FR" dirty="0"/>
          </a:p>
        </p:txBody>
      </p:sp>
    </p:spTree>
    <p:extLst>
      <p:ext uri="{BB962C8B-B14F-4D97-AF65-F5344CB8AC3E}">
        <p14:creationId xmlns:p14="http://schemas.microsoft.com/office/powerpoint/2010/main" val="2983272151"/>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2D0DCAC-F7FC-54E4-EFD9-8882D4949E43}"/>
              </a:ext>
            </a:extLst>
          </p:cNvPr>
          <p:cNvSpPr>
            <a:spLocks noGrp="1"/>
          </p:cNvSpPr>
          <p:nvPr>
            <p:ph type="ctrTitle"/>
          </p:nvPr>
        </p:nvSpPr>
        <p:spPr>
          <a:xfrm>
            <a:off x="846667" y="163286"/>
            <a:ext cx="10156067" cy="716094"/>
          </a:xfrm>
          <a:solidFill>
            <a:schemeClr val="accent4">
              <a:lumMod val="40000"/>
              <a:lumOff val="60000"/>
            </a:schemeClr>
          </a:solidFill>
        </p:spPr>
        <p:txBody>
          <a:bodyPr>
            <a:normAutofit fontScale="90000"/>
          </a:bodyPr>
          <a:lstStyle/>
          <a:p>
            <a:pPr algn="l">
              <a:tabLst>
                <a:tab pos="694690" algn="l"/>
                <a:tab pos="5502275" algn="l"/>
              </a:tabLst>
            </a:pPr>
            <a:br>
              <a:rPr lang="fr-FR" sz="5400" b="1" dirty="0">
                <a:effectLst/>
                <a:latin typeface="Times New Roman" panose="02020603050405020304" pitchFamily="18" charset="0"/>
                <a:ea typeface="Calibri" panose="020F0502020204030204" pitchFamily="34" charset="0"/>
              </a:rPr>
            </a:br>
            <a:br>
              <a:rPr lang="fr-FR" sz="5400" b="1" dirty="0">
                <a:effectLst/>
                <a:latin typeface="Times New Roman" panose="02020603050405020304" pitchFamily="18" charset="0"/>
                <a:ea typeface="Calibri" panose="020F0502020204030204" pitchFamily="34" charset="0"/>
              </a:rPr>
            </a:br>
            <a:br>
              <a:rPr lang="fr-FR" sz="5400" b="1" dirty="0">
                <a:effectLst/>
                <a:latin typeface="Times New Roman" panose="02020603050405020304" pitchFamily="18" charset="0"/>
                <a:ea typeface="Calibri" panose="020F0502020204030204" pitchFamily="34" charset="0"/>
              </a:rPr>
            </a:br>
            <a:r>
              <a:rPr lang="fr-FR" sz="5400" b="1" dirty="0">
                <a:effectLst/>
                <a:latin typeface="Times New Roman" panose="02020603050405020304" pitchFamily="18" charset="0"/>
                <a:ea typeface="Calibri" panose="020F0502020204030204" pitchFamily="34" charset="0"/>
              </a:rPr>
              <a:t>Développement physiqu</a:t>
            </a:r>
            <a:r>
              <a:rPr lang="fr-FR" sz="4900" b="1" dirty="0">
                <a:latin typeface="Times New Roman" panose="02020603050405020304" pitchFamily="18" charset="0"/>
                <a:ea typeface="Calibri" panose="020F0502020204030204" pitchFamily="34" charset="0"/>
              </a:rPr>
              <a:t>d</a:t>
            </a:r>
            <a:r>
              <a:rPr lang="fr-FR" sz="4900" b="1" dirty="0">
                <a:effectLst/>
                <a:latin typeface="Times New Roman" panose="02020603050405020304" pitchFamily="18" charset="0"/>
                <a:ea typeface="Calibri" panose="020F0502020204030204" pitchFamily="34" charset="0"/>
              </a:rPr>
              <a:t>e9 à 24 mois </a:t>
            </a:r>
            <a:r>
              <a:rPr lang="fr-FR" sz="1800" b="1" dirty="0">
                <a:effectLst/>
                <a:latin typeface="Times New Roman" panose="02020603050405020304" pitchFamily="18" charset="0"/>
                <a:ea typeface="Calibri" panose="020F0502020204030204" pitchFamily="34" charset="0"/>
              </a:rPr>
              <a:t>:</a:t>
            </a:r>
            <a:endParaRPr lang="fr-FR" dirty="0"/>
          </a:p>
        </p:txBody>
      </p:sp>
      <p:sp>
        <p:nvSpPr>
          <p:cNvPr id="3" name="Sous-titre 2">
            <a:extLst>
              <a:ext uri="{FF2B5EF4-FFF2-40B4-BE49-F238E27FC236}">
                <a16:creationId xmlns:a16="http://schemas.microsoft.com/office/drawing/2014/main" id="{5F5C3680-5602-910F-8A9C-A6D82827B994}"/>
              </a:ext>
            </a:extLst>
          </p:cNvPr>
          <p:cNvSpPr>
            <a:spLocks noGrp="1"/>
          </p:cNvSpPr>
          <p:nvPr>
            <p:ph type="subTitle" idx="1"/>
          </p:nvPr>
        </p:nvSpPr>
        <p:spPr>
          <a:xfrm>
            <a:off x="141514" y="1208310"/>
            <a:ext cx="11908972" cy="5486404"/>
          </a:xfrm>
        </p:spPr>
        <p:txBody>
          <a:bodyPr>
            <a:normAutofit/>
          </a:bodyPr>
          <a:lstStyle/>
          <a:p>
            <a:pPr algn="just">
              <a:tabLst>
                <a:tab pos="694690" algn="l"/>
                <a:tab pos="5502275" algn="l"/>
              </a:tabLst>
            </a:pPr>
            <a:r>
              <a:rPr lang="fr-FR" sz="1800" b="1" dirty="0">
                <a:solidFill>
                  <a:srgbClr val="4472C4"/>
                </a:solidFill>
                <a:effectLst/>
                <a:latin typeface="Times New Roman" panose="02020603050405020304" pitchFamily="18" charset="0"/>
                <a:ea typeface="Calibri" panose="020F0502020204030204" pitchFamily="34" charset="0"/>
              </a:rPr>
              <a:t> </a:t>
            </a:r>
            <a:endParaRPr lang="fr-FR" sz="1800" dirty="0">
              <a:effectLst/>
              <a:latin typeface="Times New Roman" panose="02020603050405020304" pitchFamily="18" charset="0"/>
              <a:ea typeface="Times New Roman" panose="02020603050405020304" pitchFamily="18" charset="0"/>
            </a:endParaRPr>
          </a:p>
          <a:p>
            <a:pPr marL="342900" lvl="0" indent="-342900" algn="l">
              <a:buFont typeface="Times New Roman" panose="02020603050405020304" pitchFamily="18" charset="0"/>
              <a:buChar char="-"/>
              <a:tabLst>
                <a:tab pos="694690" algn="l"/>
                <a:tab pos="5502275" algn="l"/>
              </a:tabLst>
            </a:pPr>
            <a:r>
              <a:rPr lang="fr-FR" sz="5100" dirty="0">
                <a:effectLst/>
                <a:latin typeface="Times New Roman" panose="02020603050405020304" pitchFamily="18" charset="0"/>
                <a:ea typeface="Trebuchet MS" panose="020B0603020202020204" pitchFamily="34" charset="0"/>
              </a:rPr>
              <a:t>L’enfant court, grimpe, </a:t>
            </a:r>
          </a:p>
          <a:p>
            <a:pPr marL="342900" lvl="0" indent="-342900" algn="l">
              <a:buFont typeface="Times New Roman" panose="02020603050405020304" pitchFamily="18" charset="0"/>
              <a:buChar char="-"/>
              <a:tabLst>
                <a:tab pos="694690" algn="l"/>
                <a:tab pos="5502275" algn="l"/>
              </a:tabLst>
            </a:pPr>
            <a:r>
              <a:rPr lang="fr-FR" sz="5100" dirty="0">
                <a:effectLst/>
                <a:latin typeface="Times New Roman" panose="02020603050405020304" pitchFamily="18" charset="0"/>
                <a:ea typeface="Trebuchet MS" panose="020B0603020202020204" pitchFamily="34" charset="0"/>
              </a:rPr>
              <a:t>participe à son déshabillage puis à l’habillage</a:t>
            </a:r>
          </a:p>
          <a:p>
            <a:pPr marL="342900" lvl="0" indent="-342900" algn="l">
              <a:buFont typeface="Times New Roman" panose="02020603050405020304" pitchFamily="18" charset="0"/>
              <a:buChar char="-"/>
              <a:tabLst>
                <a:tab pos="694690" algn="l"/>
                <a:tab pos="5502275" algn="l"/>
              </a:tabLst>
            </a:pPr>
            <a:r>
              <a:rPr lang="fr-FR" sz="5100" dirty="0">
                <a:effectLst/>
                <a:latin typeface="Times New Roman" panose="02020603050405020304" pitchFamily="18" charset="0"/>
                <a:ea typeface="Trebuchet MS" panose="020B0603020202020204" pitchFamily="34" charset="0"/>
              </a:rPr>
              <a:t>Ramasse des objets</a:t>
            </a:r>
          </a:p>
          <a:p>
            <a:pPr marL="342900" lvl="0" indent="-342900" algn="l">
              <a:buFont typeface="Times New Roman" panose="02020603050405020304" pitchFamily="18" charset="0"/>
              <a:buChar char="-"/>
              <a:tabLst>
                <a:tab pos="694690" algn="l"/>
                <a:tab pos="5502275" algn="l"/>
              </a:tabLst>
            </a:pPr>
            <a:r>
              <a:rPr lang="fr-FR" sz="5100" dirty="0">
                <a:effectLst/>
                <a:latin typeface="Times New Roman" panose="02020603050405020304" pitchFamily="18" charset="0"/>
                <a:ea typeface="Trebuchet MS" panose="020B0603020202020204" pitchFamily="34" charset="0"/>
              </a:rPr>
              <a:t>Il fait l’apprentissage de la propreté</a:t>
            </a:r>
          </a:p>
          <a:p>
            <a:pPr algn="l">
              <a:tabLst>
                <a:tab pos="694690" algn="l"/>
                <a:tab pos="5502275" algn="l"/>
              </a:tabLst>
            </a:pPr>
            <a:r>
              <a:rPr lang="fr-FR" sz="5100" dirty="0">
                <a:effectLst/>
                <a:latin typeface="Times New Roman" panose="02020603050405020304" pitchFamily="18" charset="0"/>
                <a:ea typeface="Calibri" panose="020F0502020204030204" pitchFamily="34" charset="0"/>
              </a:rPr>
              <a:t> </a:t>
            </a:r>
            <a:endParaRPr lang="fr-FR" sz="5100" dirty="0">
              <a:effectLst/>
              <a:latin typeface="Times New Roman" panose="02020603050405020304" pitchFamily="18" charset="0"/>
              <a:ea typeface="Times New Roman" panose="02020603050405020304" pitchFamily="18" charset="0"/>
            </a:endParaRPr>
          </a:p>
          <a:p>
            <a:endParaRPr lang="fr-FR" dirty="0"/>
          </a:p>
        </p:txBody>
      </p:sp>
      <p:pic>
        <p:nvPicPr>
          <p:cNvPr id="4" name="Image 3">
            <a:extLst>
              <a:ext uri="{FF2B5EF4-FFF2-40B4-BE49-F238E27FC236}">
                <a16:creationId xmlns:a16="http://schemas.microsoft.com/office/drawing/2014/main" id="{5379BDB6-5ECD-049F-23E7-C33860E731DC}"/>
              </a:ext>
            </a:extLst>
          </p:cNvPr>
          <p:cNvPicPr>
            <a:picLocks noChangeAspect="1"/>
          </p:cNvPicPr>
          <p:nvPr/>
        </p:nvPicPr>
        <p:blipFill>
          <a:blip r:embed="rId2"/>
          <a:stretch>
            <a:fillRect/>
          </a:stretch>
        </p:blipFill>
        <p:spPr>
          <a:xfrm>
            <a:off x="9954984" y="1208310"/>
            <a:ext cx="2095502" cy="2226707"/>
          </a:xfrm>
          <a:prstGeom prst="rect">
            <a:avLst/>
          </a:prstGeom>
        </p:spPr>
      </p:pic>
      <p:pic>
        <p:nvPicPr>
          <p:cNvPr id="5" name="Image 4">
            <a:extLst>
              <a:ext uri="{FF2B5EF4-FFF2-40B4-BE49-F238E27FC236}">
                <a16:creationId xmlns:a16="http://schemas.microsoft.com/office/drawing/2014/main" id="{418F4871-FEFC-27C4-862A-3AFB79B560AE}"/>
              </a:ext>
            </a:extLst>
          </p:cNvPr>
          <p:cNvPicPr>
            <a:picLocks noChangeAspect="1"/>
          </p:cNvPicPr>
          <p:nvPr/>
        </p:nvPicPr>
        <p:blipFill>
          <a:blip r:embed="rId3"/>
          <a:stretch>
            <a:fillRect/>
          </a:stretch>
        </p:blipFill>
        <p:spPr>
          <a:xfrm>
            <a:off x="10278427" y="3749961"/>
            <a:ext cx="1772059" cy="2318194"/>
          </a:xfrm>
          <a:prstGeom prst="rect">
            <a:avLst/>
          </a:prstGeom>
        </p:spPr>
      </p:pic>
    </p:spTree>
    <p:extLst>
      <p:ext uri="{BB962C8B-B14F-4D97-AF65-F5344CB8AC3E}">
        <p14:creationId xmlns:p14="http://schemas.microsoft.com/office/powerpoint/2010/main" val="714450124"/>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58AA31A-7B27-CF61-5022-074748E669AD}"/>
              </a:ext>
            </a:extLst>
          </p:cNvPr>
          <p:cNvSpPr>
            <a:spLocks noGrp="1"/>
          </p:cNvSpPr>
          <p:nvPr>
            <p:ph type="ctrTitle"/>
          </p:nvPr>
        </p:nvSpPr>
        <p:spPr>
          <a:xfrm>
            <a:off x="1066799" y="186266"/>
            <a:ext cx="10058401" cy="745067"/>
          </a:xfrm>
          <a:solidFill>
            <a:schemeClr val="accent4">
              <a:lumMod val="40000"/>
              <a:lumOff val="60000"/>
            </a:schemeClr>
          </a:solidFill>
        </p:spPr>
        <p:txBody>
          <a:bodyPr>
            <a:normAutofit fontScale="90000"/>
          </a:bodyPr>
          <a:lstStyle/>
          <a:p>
            <a:pPr algn="l">
              <a:tabLst>
                <a:tab pos="694690" algn="l"/>
                <a:tab pos="5502275" algn="l"/>
              </a:tabLst>
            </a:pPr>
            <a:r>
              <a:rPr lang="fr-FR" sz="5400" b="1" dirty="0">
                <a:effectLst/>
                <a:latin typeface="Times New Roman" panose="02020603050405020304" pitchFamily="18" charset="0"/>
                <a:ea typeface="Calibri" panose="020F0502020204030204" pitchFamily="34" charset="0"/>
              </a:rPr>
              <a:t>Développement cognitive 9 à 24 mois</a:t>
            </a:r>
            <a:endParaRPr lang="fr-FR" sz="5400" dirty="0"/>
          </a:p>
        </p:txBody>
      </p:sp>
      <p:sp>
        <p:nvSpPr>
          <p:cNvPr id="3" name="Sous-titre 2">
            <a:extLst>
              <a:ext uri="{FF2B5EF4-FFF2-40B4-BE49-F238E27FC236}">
                <a16:creationId xmlns:a16="http://schemas.microsoft.com/office/drawing/2014/main" id="{32CD4088-B249-891E-9153-4D8AD7A33B9E}"/>
              </a:ext>
            </a:extLst>
          </p:cNvPr>
          <p:cNvSpPr>
            <a:spLocks noGrp="1"/>
          </p:cNvSpPr>
          <p:nvPr>
            <p:ph type="subTitle" idx="1"/>
          </p:nvPr>
        </p:nvSpPr>
        <p:spPr>
          <a:xfrm>
            <a:off x="575733" y="1083732"/>
            <a:ext cx="11446934" cy="5774268"/>
          </a:xfrm>
        </p:spPr>
        <p:txBody>
          <a:bodyPr>
            <a:noAutofit/>
          </a:bodyPr>
          <a:lstStyle/>
          <a:p>
            <a:pPr algn="l">
              <a:lnSpc>
                <a:spcPct val="150000"/>
              </a:lnSpc>
            </a:pPr>
            <a:r>
              <a:rPr lang="fr-FR" sz="3600" dirty="0">
                <a:effectLst/>
                <a:latin typeface="Times New Roman" panose="02020603050405020304" pitchFamily="18" charset="0"/>
                <a:ea typeface="Trebuchet MS" panose="020B0603020202020204" pitchFamily="34" charset="0"/>
              </a:rPr>
              <a:t>L’enfant comprend des ordres de plus en plus complexe,</a:t>
            </a:r>
            <a:br>
              <a:rPr lang="fr-FR" sz="3600" dirty="0">
                <a:effectLst/>
                <a:latin typeface="Times New Roman" panose="02020603050405020304" pitchFamily="18" charset="0"/>
                <a:ea typeface="Trebuchet MS" panose="020B0603020202020204" pitchFamily="34" charset="0"/>
              </a:rPr>
            </a:br>
            <a:r>
              <a:rPr lang="fr-FR" sz="3600" dirty="0">
                <a:effectLst/>
                <a:latin typeface="Times New Roman" panose="02020603050405020304" pitchFamily="18" charset="0"/>
                <a:ea typeface="Trebuchet MS" panose="020B0603020202020204" pitchFamily="34" charset="0"/>
              </a:rPr>
              <a:t>Il pointe sur les images d’un livre qu’il peut tourner maladroitement,</a:t>
            </a:r>
            <a:br>
              <a:rPr lang="fr-FR" sz="3600" dirty="0">
                <a:effectLst/>
                <a:latin typeface="Times New Roman" panose="02020603050405020304" pitchFamily="18" charset="0"/>
                <a:ea typeface="Trebuchet MS" panose="020B0603020202020204" pitchFamily="34" charset="0"/>
              </a:rPr>
            </a:br>
            <a:r>
              <a:rPr lang="fr-FR" sz="3600" dirty="0">
                <a:effectLst/>
                <a:latin typeface="Times New Roman" panose="02020603050405020304" pitchFamily="18" charset="0"/>
                <a:ea typeface="Trebuchet MS" panose="020B0603020202020204" pitchFamily="34" charset="0"/>
              </a:rPr>
              <a:t> </a:t>
            </a:r>
          </a:p>
          <a:p>
            <a:pPr algn="l">
              <a:lnSpc>
                <a:spcPct val="150000"/>
              </a:lnSpc>
            </a:pPr>
            <a:endParaRPr lang="fr-FR" sz="3600" dirty="0">
              <a:latin typeface="Times New Roman" panose="02020603050405020304" pitchFamily="18" charset="0"/>
              <a:ea typeface="Trebuchet MS" panose="020B0603020202020204" pitchFamily="34" charset="0"/>
            </a:endParaRPr>
          </a:p>
          <a:p>
            <a:pPr algn="l">
              <a:lnSpc>
                <a:spcPct val="150000"/>
              </a:lnSpc>
            </a:pPr>
            <a:r>
              <a:rPr lang="fr-FR" sz="3600" dirty="0">
                <a:effectLst/>
                <a:latin typeface="Times New Roman" panose="02020603050405020304" pitchFamily="18" charset="0"/>
                <a:ea typeface="Trebuchet MS" panose="020B0603020202020204" pitchFamily="34" charset="0"/>
              </a:rPr>
              <a:t>Il cherche à imiter les adultes en gribouillant sur une feuille.</a:t>
            </a:r>
            <a:endParaRPr lang="fr-FR" sz="3600" dirty="0"/>
          </a:p>
        </p:txBody>
      </p:sp>
      <p:pic>
        <p:nvPicPr>
          <p:cNvPr id="4" name="Image 3">
            <a:extLst>
              <a:ext uri="{FF2B5EF4-FFF2-40B4-BE49-F238E27FC236}">
                <a16:creationId xmlns:a16="http://schemas.microsoft.com/office/drawing/2014/main" id="{0B25923A-FE4F-93B6-F427-B0126429379C}"/>
              </a:ext>
            </a:extLst>
          </p:cNvPr>
          <p:cNvPicPr>
            <a:picLocks noChangeAspect="1"/>
          </p:cNvPicPr>
          <p:nvPr/>
        </p:nvPicPr>
        <p:blipFill>
          <a:blip r:embed="rId2"/>
          <a:stretch>
            <a:fillRect/>
          </a:stretch>
        </p:blipFill>
        <p:spPr>
          <a:xfrm>
            <a:off x="4368801" y="2645876"/>
            <a:ext cx="3115732" cy="3075505"/>
          </a:xfrm>
          <a:prstGeom prst="rect">
            <a:avLst/>
          </a:prstGeom>
        </p:spPr>
      </p:pic>
    </p:spTree>
    <p:extLst>
      <p:ext uri="{BB962C8B-B14F-4D97-AF65-F5344CB8AC3E}">
        <p14:creationId xmlns:p14="http://schemas.microsoft.com/office/powerpoint/2010/main" val="3727166388"/>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6C1FA42-8933-8FF6-5327-5E50995987DF}"/>
              </a:ext>
            </a:extLst>
          </p:cNvPr>
          <p:cNvSpPr>
            <a:spLocks noGrp="1"/>
          </p:cNvSpPr>
          <p:nvPr>
            <p:ph type="ctrTitle"/>
          </p:nvPr>
        </p:nvSpPr>
        <p:spPr>
          <a:xfrm>
            <a:off x="1016000" y="203199"/>
            <a:ext cx="9770533" cy="795867"/>
          </a:xfrm>
          <a:solidFill>
            <a:schemeClr val="accent4">
              <a:lumMod val="40000"/>
              <a:lumOff val="60000"/>
            </a:schemeClr>
          </a:solidFill>
        </p:spPr>
        <p:txBody>
          <a:bodyPr>
            <a:normAutofit/>
          </a:bodyPr>
          <a:lstStyle/>
          <a:p>
            <a:pPr algn="l">
              <a:tabLst>
                <a:tab pos="694690" algn="l"/>
                <a:tab pos="5502275" algn="l"/>
              </a:tabLst>
            </a:pPr>
            <a:r>
              <a:rPr lang="fr-FR" sz="4800" dirty="0">
                <a:effectLst/>
                <a:latin typeface="Times New Roman" panose="02020603050405020304" pitchFamily="18" charset="0"/>
                <a:ea typeface="Calibri" panose="020F0502020204030204" pitchFamily="34" charset="0"/>
              </a:rPr>
              <a:t>Développement langagier 9 à 24 mois</a:t>
            </a:r>
            <a:endParaRPr lang="fr-FR" dirty="0"/>
          </a:p>
        </p:txBody>
      </p:sp>
      <p:sp>
        <p:nvSpPr>
          <p:cNvPr id="3" name="Sous-titre 2">
            <a:extLst>
              <a:ext uri="{FF2B5EF4-FFF2-40B4-BE49-F238E27FC236}">
                <a16:creationId xmlns:a16="http://schemas.microsoft.com/office/drawing/2014/main" id="{07664C2A-17ED-6AAA-16B9-1DBC7C2FBC07}"/>
              </a:ext>
            </a:extLst>
          </p:cNvPr>
          <p:cNvSpPr>
            <a:spLocks noGrp="1"/>
          </p:cNvSpPr>
          <p:nvPr>
            <p:ph type="subTitle" idx="1"/>
          </p:nvPr>
        </p:nvSpPr>
        <p:spPr>
          <a:xfrm>
            <a:off x="135466" y="1718733"/>
            <a:ext cx="11921067" cy="3369734"/>
          </a:xfrm>
        </p:spPr>
        <p:txBody>
          <a:bodyPr>
            <a:noAutofit/>
          </a:bodyPr>
          <a:lstStyle/>
          <a:p>
            <a:pPr algn="l">
              <a:lnSpc>
                <a:spcPct val="200000"/>
              </a:lnSpc>
            </a:pPr>
            <a:r>
              <a:rPr lang="fr-FR" sz="3600" dirty="0">
                <a:effectLst/>
                <a:latin typeface="Times New Roman" panose="02020603050405020304" pitchFamily="18" charset="0"/>
                <a:ea typeface="Trebuchet MS" panose="020B0603020202020204" pitchFamily="34" charset="0"/>
              </a:rPr>
              <a:t>Le vocabulaire du bébé s’enrichit</a:t>
            </a:r>
            <a:br>
              <a:rPr lang="fr-FR" sz="3600" dirty="0">
                <a:effectLst/>
                <a:latin typeface="Times New Roman" panose="02020603050405020304" pitchFamily="18" charset="0"/>
                <a:ea typeface="Trebuchet MS" panose="020B0603020202020204" pitchFamily="34" charset="0"/>
              </a:rPr>
            </a:br>
            <a:r>
              <a:rPr lang="fr-FR" sz="3600" dirty="0">
                <a:effectLst/>
                <a:latin typeface="Times New Roman" panose="02020603050405020304" pitchFamily="18" charset="0"/>
                <a:ea typeface="Trebuchet MS" panose="020B0603020202020204" pitchFamily="34" charset="0"/>
              </a:rPr>
              <a:t>Il associe 2 ou 3 mots pour faire des phrases courtes plus facilement</a:t>
            </a:r>
            <a:endParaRPr lang="fr-FR" sz="3600" dirty="0"/>
          </a:p>
        </p:txBody>
      </p:sp>
    </p:spTree>
    <p:extLst>
      <p:ext uri="{BB962C8B-B14F-4D97-AF65-F5344CB8AC3E}">
        <p14:creationId xmlns:p14="http://schemas.microsoft.com/office/powerpoint/2010/main" val="1166082450"/>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9470AF6-AD2D-6F15-D979-E42FB4F4AB65}"/>
              </a:ext>
            </a:extLst>
          </p:cNvPr>
          <p:cNvSpPr>
            <a:spLocks noGrp="1"/>
          </p:cNvSpPr>
          <p:nvPr>
            <p:ph type="ctrTitle"/>
          </p:nvPr>
        </p:nvSpPr>
        <p:spPr>
          <a:xfrm>
            <a:off x="1016001" y="179922"/>
            <a:ext cx="10143066" cy="717545"/>
          </a:xfrm>
          <a:solidFill>
            <a:schemeClr val="accent4">
              <a:lumMod val="40000"/>
              <a:lumOff val="60000"/>
            </a:schemeClr>
          </a:solidFill>
        </p:spPr>
        <p:txBody>
          <a:bodyPr>
            <a:normAutofit fontScale="90000"/>
          </a:bodyPr>
          <a:lstStyle/>
          <a:p>
            <a:pPr algn="l">
              <a:tabLst>
                <a:tab pos="694690" algn="l"/>
                <a:tab pos="5502275" algn="l"/>
              </a:tabLst>
            </a:pPr>
            <a:r>
              <a:rPr lang="fr-FR" sz="4400" b="1" dirty="0">
                <a:effectLst/>
                <a:latin typeface="Times New Roman" panose="02020603050405020304" pitchFamily="18" charset="0"/>
                <a:ea typeface="Calibri" panose="020F0502020204030204" pitchFamily="34" charset="0"/>
              </a:rPr>
              <a:t>Développement affectif et social 9 à 24 mois</a:t>
            </a:r>
            <a:endParaRPr lang="fr-FR" dirty="0"/>
          </a:p>
        </p:txBody>
      </p:sp>
      <p:sp>
        <p:nvSpPr>
          <p:cNvPr id="3" name="Sous-titre 2">
            <a:extLst>
              <a:ext uri="{FF2B5EF4-FFF2-40B4-BE49-F238E27FC236}">
                <a16:creationId xmlns:a16="http://schemas.microsoft.com/office/drawing/2014/main" id="{EE2109EC-3988-F1C2-518F-8AB9AEFEC259}"/>
              </a:ext>
            </a:extLst>
          </p:cNvPr>
          <p:cNvSpPr>
            <a:spLocks noGrp="1"/>
          </p:cNvSpPr>
          <p:nvPr>
            <p:ph type="subTitle" idx="1"/>
          </p:nvPr>
        </p:nvSpPr>
        <p:spPr>
          <a:xfrm>
            <a:off x="423332" y="1794933"/>
            <a:ext cx="11616267" cy="4436534"/>
          </a:xfrm>
        </p:spPr>
        <p:txBody>
          <a:bodyPr>
            <a:normAutofit/>
          </a:bodyPr>
          <a:lstStyle/>
          <a:p>
            <a:pPr algn="l">
              <a:lnSpc>
                <a:spcPct val="200000"/>
              </a:lnSpc>
            </a:pPr>
            <a:r>
              <a:rPr lang="fr-FR" sz="4000" dirty="0">
                <a:effectLst/>
                <a:latin typeface="Times New Roman" panose="02020603050405020304" pitchFamily="18" charset="0"/>
                <a:ea typeface="Trebuchet MS" panose="020B0603020202020204" pitchFamily="34" charset="0"/>
              </a:rPr>
              <a:t>Le bébé apprécie la compagnie des autres enfants</a:t>
            </a:r>
            <a:br>
              <a:rPr lang="fr-FR" sz="4000" dirty="0">
                <a:effectLst/>
                <a:latin typeface="Times New Roman" panose="02020603050405020304" pitchFamily="18" charset="0"/>
                <a:ea typeface="Trebuchet MS" panose="020B0603020202020204" pitchFamily="34" charset="0"/>
              </a:rPr>
            </a:br>
            <a:r>
              <a:rPr lang="fr-FR" sz="4000" dirty="0">
                <a:effectLst/>
                <a:latin typeface="Times New Roman" panose="02020603050405020304" pitchFamily="18" charset="0"/>
                <a:ea typeface="Trebuchet MS" panose="020B0603020202020204" pitchFamily="34" charset="0"/>
              </a:rPr>
              <a:t>Il peut jouer au ballon</a:t>
            </a:r>
            <a:br>
              <a:rPr lang="fr-FR" sz="4000" dirty="0">
                <a:effectLst/>
                <a:latin typeface="Times New Roman" panose="02020603050405020304" pitchFamily="18" charset="0"/>
                <a:ea typeface="Trebuchet MS" panose="020B0603020202020204" pitchFamily="34" charset="0"/>
              </a:rPr>
            </a:br>
            <a:r>
              <a:rPr lang="fr-FR" sz="4000" dirty="0">
                <a:effectLst/>
                <a:latin typeface="Times New Roman" panose="02020603050405020304" pitchFamily="18" charset="0"/>
                <a:ea typeface="Trebuchet MS" panose="020B0603020202020204" pitchFamily="34" charset="0"/>
              </a:rPr>
              <a:t>Il peut empiler des objets </a:t>
            </a:r>
            <a:br>
              <a:rPr lang="fr-FR" sz="2400" dirty="0">
                <a:effectLst/>
                <a:latin typeface="Times New Roman" panose="02020603050405020304" pitchFamily="18" charset="0"/>
                <a:ea typeface="Trebuchet MS" panose="020B0603020202020204" pitchFamily="34" charset="0"/>
              </a:rPr>
            </a:br>
            <a:endParaRPr lang="fr-FR" sz="1800" dirty="0">
              <a:effectLst/>
              <a:latin typeface="Times New Roman" panose="02020603050405020304" pitchFamily="18" charset="0"/>
              <a:ea typeface="Times New Roman" panose="02020603050405020304" pitchFamily="18" charset="0"/>
            </a:endParaRPr>
          </a:p>
          <a:p>
            <a:pPr algn="l">
              <a:lnSpc>
                <a:spcPct val="200000"/>
              </a:lnSpc>
            </a:pPr>
            <a:endParaRPr lang="fr-FR" dirty="0"/>
          </a:p>
        </p:txBody>
      </p:sp>
      <p:pic>
        <p:nvPicPr>
          <p:cNvPr id="4" name="Image 3">
            <a:extLst>
              <a:ext uri="{FF2B5EF4-FFF2-40B4-BE49-F238E27FC236}">
                <a16:creationId xmlns:a16="http://schemas.microsoft.com/office/drawing/2014/main" id="{68F71099-74E0-9FED-D16C-E462A0B59DD5}"/>
              </a:ext>
            </a:extLst>
          </p:cNvPr>
          <p:cNvPicPr>
            <a:picLocks noChangeAspect="1"/>
          </p:cNvPicPr>
          <p:nvPr/>
        </p:nvPicPr>
        <p:blipFill>
          <a:blip r:embed="rId2"/>
          <a:stretch>
            <a:fillRect/>
          </a:stretch>
        </p:blipFill>
        <p:spPr>
          <a:xfrm>
            <a:off x="8500534" y="2941310"/>
            <a:ext cx="3268133" cy="2947568"/>
          </a:xfrm>
          <a:prstGeom prst="rect">
            <a:avLst/>
          </a:prstGeom>
        </p:spPr>
      </p:pic>
      <p:sp>
        <p:nvSpPr>
          <p:cNvPr id="9" name="Bulle narrative : ronde 8">
            <a:extLst>
              <a:ext uri="{FF2B5EF4-FFF2-40B4-BE49-F238E27FC236}">
                <a16:creationId xmlns:a16="http://schemas.microsoft.com/office/drawing/2014/main" id="{CD19B0F7-6EA2-8E06-B315-959B3F9E391D}"/>
              </a:ext>
            </a:extLst>
          </p:cNvPr>
          <p:cNvSpPr/>
          <p:nvPr/>
        </p:nvSpPr>
        <p:spPr>
          <a:xfrm>
            <a:off x="8703733" y="3122676"/>
            <a:ext cx="914400" cy="612648"/>
          </a:xfrm>
          <a:prstGeom prst="wedgeEllipseCallou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fr-FR" sz="1800">
                <a:effectLst/>
                <a:latin typeface="Times New Roman" panose="02020603050405020304" pitchFamily="18" charset="0"/>
                <a:ea typeface="Times New Roman" panose="02020603050405020304" pitchFamily="18" charset="0"/>
              </a:rPr>
              <a:t>Joli bébé</a:t>
            </a:r>
            <a:endParaRPr lang="fr-FR"/>
          </a:p>
        </p:txBody>
      </p:sp>
    </p:spTree>
    <p:extLst>
      <p:ext uri="{BB962C8B-B14F-4D97-AF65-F5344CB8AC3E}">
        <p14:creationId xmlns:p14="http://schemas.microsoft.com/office/powerpoint/2010/main" val="2736322430"/>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4C1CBCB-463B-2E0F-1C28-83C1C17A3BAA}"/>
              </a:ext>
            </a:extLst>
          </p:cNvPr>
          <p:cNvSpPr>
            <a:spLocks noGrp="1"/>
          </p:cNvSpPr>
          <p:nvPr>
            <p:ph type="ctrTitle"/>
          </p:nvPr>
        </p:nvSpPr>
        <p:spPr>
          <a:xfrm>
            <a:off x="897467" y="0"/>
            <a:ext cx="10151533" cy="1270000"/>
          </a:xfrm>
          <a:solidFill>
            <a:schemeClr val="accent4">
              <a:lumMod val="40000"/>
              <a:lumOff val="60000"/>
            </a:schemeClr>
          </a:solidFill>
        </p:spPr>
        <p:txBody>
          <a:bodyPr>
            <a:noAutofit/>
          </a:bodyPr>
          <a:lstStyle/>
          <a:p>
            <a:r>
              <a:rPr lang="fr-FR" sz="9600" b="1" dirty="0">
                <a:effectLst/>
                <a:latin typeface="Times New Roman" panose="02020603050405020304" pitchFamily="18" charset="0"/>
                <a:ea typeface="Calibri" panose="020F0502020204030204" pitchFamily="34" charset="0"/>
              </a:rPr>
              <a:t>De 24 à 36 mois</a:t>
            </a:r>
            <a:endParaRPr lang="fr-FR" sz="53600" b="1" dirty="0"/>
          </a:p>
        </p:txBody>
      </p:sp>
      <p:sp>
        <p:nvSpPr>
          <p:cNvPr id="3" name="Sous-titre 2">
            <a:extLst>
              <a:ext uri="{FF2B5EF4-FFF2-40B4-BE49-F238E27FC236}">
                <a16:creationId xmlns:a16="http://schemas.microsoft.com/office/drawing/2014/main" id="{07E75F00-7DF8-78B2-2BB4-7D140D83C3FD}"/>
              </a:ext>
            </a:extLst>
          </p:cNvPr>
          <p:cNvSpPr>
            <a:spLocks noGrp="1"/>
          </p:cNvSpPr>
          <p:nvPr>
            <p:ph type="subTitle" idx="1"/>
          </p:nvPr>
        </p:nvSpPr>
        <p:spPr>
          <a:xfrm>
            <a:off x="762000" y="1410229"/>
            <a:ext cx="11176000" cy="4821237"/>
          </a:xfrm>
        </p:spPr>
        <p:txBody>
          <a:bodyPr>
            <a:normAutofit/>
          </a:bodyPr>
          <a:lstStyle/>
          <a:p>
            <a:pPr algn="l">
              <a:tabLst>
                <a:tab pos="694690" algn="l"/>
                <a:tab pos="5502275" algn="l"/>
              </a:tabLst>
            </a:pPr>
            <a:r>
              <a:rPr lang="fr-FR" sz="1800" b="1" dirty="0">
                <a:effectLst/>
                <a:latin typeface="Times New Roman" panose="02020603050405020304" pitchFamily="18" charset="0"/>
                <a:ea typeface="Calibri" panose="020F0502020204030204" pitchFamily="34" charset="0"/>
              </a:rPr>
              <a:t>                               </a:t>
            </a:r>
            <a:r>
              <a:rPr lang="fr-FR" sz="4400" b="1" dirty="0">
                <a:solidFill>
                  <a:srgbClr val="FF0000"/>
                </a:solidFill>
                <a:effectLst/>
                <a:latin typeface="Times New Roman" panose="02020603050405020304" pitchFamily="18" charset="0"/>
                <a:ea typeface="Calibri" panose="020F0502020204030204" pitchFamily="34" charset="0"/>
              </a:rPr>
              <a:t>Développement physique </a:t>
            </a:r>
            <a:r>
              <a:rPr lang="fr-FR" sz="1800" b="1" dirty="0">
                <a:effectLst/>
                <a:latin typeface="Times New Roman" panose="02020603050405020304" pitchFamily="18" charset="0"/>
                <a:ea typeface="Calibri" panose="020F0502020204030204" pitchFamily="34" charset="0"/>
              </a:rPr>
              <a:t>:</a:t>
            </a:r>
            <a:endParaRPr lang="fr-FR" sz="1800" dirty="0">
              <a:effectLst/>
              <a:latin typeface="Times New Roman" panose="02020603050405020304" pitchFamily="18" charset="0"/>
              <a:ea typeface="Times New Roman" panose="02020603050405020304" pitchFamily="18" charset="0"/>
            </a:endParaRPr>
          </a:p>
          <a:p>
            <a:pPr algn="just">
              <a:tabLst>
                <a:tab pos="694690" algn="l"/>
                <a:tab pos="5502275" algn="l"/>
              </a:tabLst>
            </a:pPr>
            <a:r>
              <a:rPr lang="fr-FR" sz="1800" b="1" dirty="0">
                <a:solidFill>
                  <a:srgbClr val="4472C4"/>
                </a:solidFill>
                <a:effectLst/>
                <a:latin typeface="Times New Roman" panose="02020603050405020304" pitchFamily="18" charset="0"/>
                <a:ea typeface="Calibri" panose="020F0502020204030204" pitchFamily="34" charset="0"/>
              </a:rPr>
              <a:t> </a:t>
            </a:r>
            <a:endParaRPr lang="fr-FR" sz="1800" dirty="0">
              <a:effectLst/>
              <a:latin typeface="Times New Roman" panose="02020603050405020304" pitchFamily="18" charset="0"/>
              <a:ea typeface="Times New Roman" panose="02020603050405020304" pitchFamily="18" charset="0"/>
            </a:endParaRPr>
          </a:p>
          <a:p>
            <a:pPr marL="342900" lvl="0" indent="-342900" algn="just">
              <a:buFont typeface="Times New Roman" panose="02020603050405020304" pitchFamily="18" charset="0"/>
              <a:buChar char="-"/>
              <a:tabLst>
                <a:tab pos="694690" algn="l"/>
                <a:tab pos="5502275" algn="l"/>
              </a:tabLst>
            </a:pPr>
            <a:r>
              <a:rPr lang="fr-FR" sz="3200" dirty="0">
                <a:effectLst/>
                <a:latin typeface="Times New Roman" panose="02020603050405020304" pitchFamily="18" charset="0"/>
                <a:ea typeface="Trebuchet MS" panose="020B0603020202020204" pitchFamily="34" charset="0"/>
              </a:rPr>
              <a:t>L’enfant saute à pieds joints</a:t>
            </a:r>
          </a:p>
          <a:p>
            <a:pPr marL="342900" lvl="0" indent="-342900" algn="just">
              <a:buFont typeface="Times New Roman" panose="02020603050405020304" pitchFamily="18" charset="0"/>
              <a:buChar char="-"/>
              <a:tabLst>
                <a:tab pos="694690" algn="l"/>
                <a:tab pos="5502275" algn="l"/>
              </a:tabLst>
            </a:pPr>
            <a:r>
              <a:rPr lang="fr-FR" sz="3200" dirty="0">
                <a:effectLst/>
                <a:latin typeface="Times New Roman" panose="02020603050405020304" pitchFamily="18" charset="0"/>
                <a:ea typeface="Trebuchet MS" panose="020B0603020202020204" pitchFamily="34" charset="0"/>
              </a:rPr>
              <a:t>Monte et descend les escaliers</a:t>
            </a:r>
          </a:p>
          <a:p>
            <a:pPr marL="342900" lvl="0" indent="-342900" algn="just">
              <a:buFont typeface="Times New Roman" panose="02020603050405020304" pitchFamily="18" charset="0"/>
              <a:buChar char="-"/>
              <a:tabLst>
                <a:tab pos="694690" algn="l"/>
                <a:tab pos="5502275" algn="l"/>
              </a:tabLst>
            </a:pPr>
            <a:r>
              <a:rPr lang="fr-FR" sz="3200" dirty="0">
                <a:effectLst/>
                <a:latin typeface="Times New Roman" panose="02020603050405020304" pitchFamily="18" charset="0"/>
                <a:ea typeface="Trebuchet MS" panose="020B0603020202020204" pitchFamily="34" charset="0"/>
              </a:rPr>
              <a:t>Il mange seul</a:t>
            </a:r>
          </a:p>
          <a:p>
            <a:pPr marL="342900" lvl="0" indent="-342900" algn="just">
              <a:buFont typeface="Times New Roman" panose="02020603050405020304" pitchFamily="18" charset="0"/>
              <a:buChar char="-"/>
              <a:tabLst>
                <a:tab pos="694690" algn="l"/>
                <a:tab pos="5502275" algn="l"/>
              </a:tabLst>
            </a:pPr>
            <a:r>
              <a:rPr lang="fr-FR" sz="3200" dirty="0">
                <a:effectLst/>
                <a:latin typeface="Times New Roman" panose="02020603050405020304" pitchFamily="18" charset="0"/>
                <a:ea typeface="Trebuchet MS" panose="020B0603020202020204" pitchFamily="34" charset="0"/>
              </a:rPr>
              <a:t>S’habille et se déshabille seul</a:t>
            </a:r>
          </a:p>
          <a:p>
            <a:pPr marL="342900" lvl="0" indent="-342900" algn="just">
              <a:buFont typeface="Times New Roman" panose="02020603050405020304" pitchFamily="18" charset="0"/>
              <a:buChar char="-"/>
              <a:tabLst>
                <a:tab pos="694690" algn="l"/>
                <a:tab pos="5502275" algn="l"/>
              </a:tabLst>
            </a:pPr>
            <a:r>
              <a:rPr lang="fr-FR" sz="3200" dirty="0">
                <a:effectLst/>
                <a:latin typeface="Times New Roman" panose="02020603050405020304" pitchFamily="18" charset="0"/>
                <a:ea typeface="Trebuchet MS" panose="020B0603020202020204" pitchFamily="34" charset="0"/>
              </a:rPr>
              <a:t>Devient propre de jour puis de nuit</a:t>
            </a:r>
          </a:p>
          <a:p>
            <a:pPr algn="just">
              <a:tabLst>
                <a:tab pos="694690" algn="l"/>
                <a:tab pos="5502275" algn="l"/>
              </a:tabLst>
            </a:pPr>
            <a:r>
              <a:rPr lang="fr-FR" sz="1800" dirty="0">
                <a:effectLst/>
                <a:latin typeface="Times New Roman" panose="02020603050405020304" pitchFamily="18" charset="0"/>
                <a:ea typeface="Calibri" panose="020F0502020204030204" pitchFamily="34" charset="0"/>
              </a:rPr>
              <a:t> </a:t>
            </a:r>
            <a:endParaRPr lang="fr-FR" sz="1800" dirty="0">
              <a:effectLst/>
              <a:latin typeface="Times New Roman" panose="02020603050405020304" pitchFamily="18" charset="0"/>
              <a:ea typeface="Times New Roman" panose="02020603050405020304" pitchFamily="18" charset="0"/>
            </a:endParaRPr>
          </a:p>
          <a:p>
            <a:endParaRPr lang="fr-FR" dirty="0"/>
          </a:p>
        </p:txBody>
      </p:sp>
      <p:pic>
        <p:nvPicPr>
          <p:cNvPr id="4" name="Image 3">
            <a:extLst>
              <a:ext uri="{FF2B5EF4-FFF2-40B4-BE49-F238E27FC236}">
                <a16:creationId xmlns:a16="http://schemas.microsoft.com/office/drawing/2014/main" id="{8C590CEB-9C9B-A1C4-0854-9FD49A6E2977}"/>
              </a:ext>
            </a:extLst>
          </p:cNvPr>
          <p:cNvPicPr>
            <a:picLocks noChangeAspect="1"/>
          </p:cNvPicPr>
          <p:nvPr/>
        </p:nvPicPr>
        <p:blipFill>
          <a:blip r:embed="rId2"/>
          <a:stretch>
            <a:fillRect/>
          </a:stretch>
        </p:blipFill>
        <p:spPr>
          <a:xfrm>
            <a:off x="8805862" y="1913467"/>
            <a:ext cx="3132138" cy="3031065"/>
          </a:xfrm>
          <a:prstGeom prst="rect">
            <a:avLst/>
          </a:prstGeom>
        </p:spPr>
      </p:pic>
    </p:spTree>
    <p:extLst>
      <p:ext uri="{BB962C8B-B14F-4D97-AF65-F5344CB8AC3E}">
        <p14:creationId xmlns:p14="http://schemas.microsoft.com/office/powerpoint/2010/main" val="3703882025"/>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79A3064-6E7D-F9C0-9CA3-7F22BA3DC53B}"/>
              </a:ext>
            </a:extLst>
          </p:cNvPr>
          <p:cNvSpPr>
            <a:spLocks noGrp="1"/>
          </p:cNvSpPr>
          <p:nvPr>
            <p:ph type="ctrTitle"/>
          </p:nvPr>
        </p:nvSpPr>
        <p:spPr>
          <a:xfrm>
            <a:off x="1066801" y="338665"/>
            <a:ext cx="9939866" cy="1655761"/>
          </a:xfrm>
          <a:solidFill>
            <a:schemeClr val="accent4">
              <a:lumMod val="40000"/>
              <a:lumOff val="60000"/>
            </a:schemeClr>
          </a:solidFill>
        </p:spPr>
        <p:txBody>
          <a:bodyPr>
            <a:normAutofit fontScale="90000"/>
          </a:bodyPr>
          <a:lstStyle/>
          <a:p>
            <a:r>
              <a:rPr lang="fr-FR" sz="12500" b="1" dirty="0">
                <a:effectLst/>
                <a:latin typeface="Times New Roman" panose="02020603050405020304" pitchFamily="18" charset="0"/>
                <a:ea typeface="Calibri" panose="020F0502020204030204" pitchFamily="34" charset="0"/>
              </a:rPr>
              <a:t>De 24 à 36 mois</a:t>
            </a:r>
            <a:endParaRPr lang="fr-FR" sz="12500" dirty="0"/>
          </a:p>
        </p:txBody>
      </p:sp>
      <p:sp>
        <p:nvSpPr>
          <p:cNvPr id="3" name="Sous-titre 2">
            <a:extLst>
              <a:ext uri="{FF2B5EF4-FFF2-40B4-BE49-F238E27FC236}">
                <a16:creationId xmlns:a16="http://schemas.microsoft.com/office/drawing/2014/main" id="{61E98E6A-3318-DAFC-A192-A950BB6F89EA}"/>
              </a:ext>
            </a:extLst>
          </p:cNvPr>
          <p:cNvSpPr>
            <a:spLocks noGrp="1"/>
          </p:cNvSpPr>
          <p:nvPr>
            <p:ph type="subTitle" idx="1"/>
          </p:nvPr>
        </p:nvSpPr>
        <p:spPr>
          <a:xfrm>
            <a:off x="897466" y="2230437"/>
            <a:ext cx="9618133" cy="2633137"/>
          </a:xfrm>
        </p:spPr>
        <p:txBody>
          <a:bodyPr/>
          <a:lstStyle/>
          <a:p>
            <a:pPr algn="just">
              <a:tabLst>
                <a:tab pos="694690" algn="l"/>
                <a:tab pos="5502275" algn="l"/>
              </a:tabLst>
            </a:pPr>
            <a:r>
              <a:rPr lang="fr-FR" sz="4400" b="1" dirty="0">
                <a:solidFill>
                  <a:srgbClr val="FF0000"/>
                </a:solidFill>
                <a:effectLst/>
                <a:latin typeface="Times New Roman" panose="02020603050405020304" pitchFamily="18" charset="0"/>
                <a:ea typeface="Calibri" panose="020F0502020204030204" pitchFamily="34" charset="0"/>
              </a:rPr>
              <a:t>Développement cognitive </a:t>
            </a:r>
            <a:r>
              <a:rPr lang="fr-FR" sz="1800" b="1" dirty="0">
                <a:effectLst/>
                <a:latin typeface="Times New Roman" panose="02020603050405020304" pitchFamily="18" charset="0"/>
                <a:ea typeface="Calibri" panose="020F0502020204030204" pitchFamily="34" charset="0"/>
              </a:rPr>
              <a:t>:</a:t>
            </a:r>
            <a:endParaRPr lang="fr-FR" sz="1800" dirty="0">
              <a:effectLst/>
              <a:latin typeface="Times New Roman" panose="02020603050405020304" pitchFamily="18" charset="0"/>
              <a:ea typeface="Times New Roman" panose="02020603050405020304" pitchFamily="18" charset="0"/>
            </a:endParaRPr>
          </a:p>
          <a:p>
            <a:pPr algn="just">
              <a:tabLst>
                <a:tab pos="694690" algn="l"/>
                <a:tab pos="5502275" algn="l"/>
              </a:tabLst>
            </a:pPr>
            <a:r>
              <a:rPr lang="fr-FR" sz="1800" b="1" dirty="0">
                <a:solidFill>
                  <a:srgbClr val="4472C4"/>
                </a:solidFill>
                <a:effectLst/>
                <a:latin typeface="Times New Roman" panose="02020603050405020304" pitchFamily="18" charset="0"/>
                <a:ea typeface="Calibri" panose="020F0502020204030204" pitchFamily="34" charset="0"/>
              </a:rPr>
              <a:t> </a:t>
            </a:r>
            <a:endParaRPr lang="fr-FR" sz="1800" dirty="0">
              <a:effectLst/>
              <a:latin typeface="Times New Roman" panose="02020603050405020304" pitchFamily="18" charset="0"/>
              <a:ea typeface="Times New Roman" panose="02020603050405020304" pitchFamily="18" charset="0"/>
            </a:endParaRPr>
          </a:p>
          <a:p>
            <a:pPr marL="342900" lvl="0" indent="-342900" algn="just">
              <a:buFont typeface="Times New Roman" panose="02020603050405020304" pitchFamily="18" charset="0"/>
              <a:buChar char="-"/>
              <a:tabLst>
                <a:tab pos="694690" algn="l"/>
                <a:tab pos="5502275" algn="l"/>
              </a:tabLst>
            </a:pPr>
            <a:r>
              <a:rPr lang="fr-FR" sz="3600" dirty="0">
                <a:effectLst/>
                <a:latin typeface="Times New Roman" panose="02020603050405020304" pitchFamily="18" charset="0"/>
                <a:ea typeface="Trebuchet MS" panose="020B0603020202020204" pitchFamily="34" charset="0"/>
              </a:rPr>
              <a:t>Il dessine, imite un trait</a:t>
            </a:r>
          </a:p>
          <a:p>
            <a:pPr algn="just">
              <a:tabLst>
                <a:tab pos="694690" algn="l"/>
                <a:tab pos="5502275" algn="l"/>
              </a:tabLst>
            </a:pPr>
            <a:r>
              <a:rPr lang="fr-FR" sz="1800" dirty="0">
                <a:effectLst/>
                <a:latin typeface="Times New Roman" panose="02020603050405020304" pitchFamily="18" charset="0"/>
                <a:ea typeface="Calibri" panose="020F0502020204030204" pitchFamily="34" charset="0"/>
              </a:rPr>
              <a:t> </a:t>
            </a:r>
            <a:endParaRPr lang="fr-FR" sz="1800" dirty="0">
              <a:effectLst/>
              <a:latin typeface="Times New Roman" panose="02020603050405020304" pitchFamily="18" charset="0"/>
              <a:ea typeface="Times New Roman" panose="02020603050405020304" pitchFamily="18" charset="0"/>
            </a:endParaRPr>
          </a:p>
          <a:p>
            <a:endParaRPr lang="fr-FR" dirty="0"/>
          </a:p>
        </p:txBody>
      </p:sp>
      <p:pic>
        <p:nvPicPr>
          <p:cNvPr id="5" name="Image 4">
            <a:extLst>
              <a:ext uri="{FF2B5EF4-FFF2-40B4-BE49-F238E27FC236}">
                <a16:creationId xmlns:a16="http://schemas.microsoft.com/office/drawing/2014/main" id="{F038A3ED-C424-6B36-523A-C43E65C96EA7}"/>
              </a:ext>
            </a:extLst>
          </p:cNvPr>
          <p:cNvPicPr>
            <a:picLocks noChangeAspect="1"/>
          </p:cNvPicPr>
          <p:nvPr/>
        </p:nvPicPr>
        <p:blipFill>
          <a:blip r:embed="rId2"/>
          <a:stretch>
            <a:fillRect/>
          </a:stretch>
        </p:blipFill>
        <p:spPr>
          <a:xfrm>
            <a:off x="7130414" y="2230437"/>
            <a:ext cx="2914370" cy="2633137"/>
          </a:xfrm>
          <a:prstGeom prst="rect">
            <a:avLst/>
          </a:prstGeom>
        </p:spPr>
      </p:pic>
    </p:spTree>
    <p:extLst>
      <p:ext uri="{BB962C8B-B14F-4D97-AF65-F5344CB8AC3E}">
        <p14:creationId xmlns:p14="http://schemas.microsoft.com/office/powerpoint/2010/main" val="11056181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2D21609-9A74-74D4-4764-676520B259BB}"/>
              </a:ext>
            </a:extLst>
          </p:cNvPr>
          <p:cNvSpPr>
            <a:spLocks noGrp="1"/>
          </p:cNvSpPr>
          <p:nvPr>
            <p:ph type="ctrTitle"/>
          </p:nvPr>
        </p:nvSpPr>
        <p:spPr>
          <a:xfrm>
            <a:off x="1094509" y="0"/>
            <a:ext cx="10002981" cy="1842655"/>
          </a:xfrm>
          <a:solidFill>
            <a:schemeClr val="accent6">
              <a:lumMod val="20000"/>
              <a:lumOff val="80000"/>
            </a:schemeClr>
          </a:solidFill>
        </p:spPr>
        <p:txBody>
          <a:bodyPr>
            <a:normAutofit fontScale="90000"/>
          </a:bodyPr>
          <a:lstStyle/>
          <a:p>
            <a:pPr algn="l">
              <a:lnSpc>
                <a:spcPct val="115000"/>
              </a:lnSpc>
            </a:pPr>
            <a:r>
              <a:rPr lang="fr-FR" sz="2800" b="1" dirty="0">
                <a:effectLst/>
                <a:latin typeface="Times New Roman" panose="02020603050405020304" pitchFamily="18" charset="0"/>
                <a:ea typeface="Times New Roman" panose="02020603050405020304" pitchFamily="18" charset="0"/>
              </a:rPr>
              <a:t>  </a:t>
            </a:r>
            <a:r>
              <a:rPr lang="fr-FR" b="1" dirty="0">
                <a:effectLst/>
                <a:latin typeface="Times New Roman" panose="02020603050405020304" pitchFamily="18" charset="0"/>
                <a:ea typeface="Times New Roman" panose="02020603050405020304" pitchFamily="18" charset="0"/>
              </a:rPr>
              <a:t>II.CONTENU DU CARNET DE SANTE MERE-ENFANT</a:t>
            </a:r>
            <a:endParaRPr lang="fr-FR" b="1" dirty="0"/>
          </a:p>
        </p:txBody>
      </p:sp>
      <p:sp>
        <p:nvSpPr>
          <p:cNvPr id="3" name="Sous-titre 2">
            <a:extLst>
              <a:ext uri="{FF2B5EF4-FFF2-40B4-BE49-F238E27FC236}">
                <a16:creationId xmlns:a16="http://schemas.microsoft.com/office/drawing/2014/main" id="{CD75671C-1E93-3EBC-A12A-B3818DD03072}"/>
              </a:ext>
            </a:extLst>
          </p:cNvPr>
          <p:cNvSpPr>
            <a:spLocks noGrp="1"/>
          </p:cNvSpPr>
          <p:nvPr>
            <p:ph type="subTitle" idx="1"/>
          </p:nvPr>
        </p:nvSpPr>
        <p:spPr>
          <a:xfrm>
            <a:off x="263236" y="2022764"/>
            <a:ext cx="11707091" cy="4447308"/>
          </a:xfrm>
        </p:spPr>
        <p:txBody>
          <a:bodyPr>
            <a:normAutofit fontScale="25000" lnSpcReduction="20000"/>
          </a:bodyPr>
          <a:lstStyle/>
          <a:p>
            <a:pPr algn="l">
              <a:lnSpc>
                <a:spcPct val="150000"/>
              </a:lnSpc>
            </a:pPr>
            <a:r>
              <a:rPr lang="fr-FR" sz="16000" b="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fr-FR" sz="12800" b="1" dirty="0">
                <a:effectLst/>
                <a:latin typeface="Times New Roman" panose="02020603050405020304" pitchFamily="18" charset="0"/>
                <a:ea typeface="Times New Roman" panose="02020603050405020304" pitchFamily="18" charset="0"/>
                <a:cs typeface="Times New Roman" panose="02020603050405020304" pitchFamily="18" charset="0"/>
              </a:rPr>
              <a:t>Informations d’ordre administratif</a:t>
            </a:r>
            <a:br>
              <a:rPr lang="fr-FR" sz="12800" dirty="0">
                <a:effectLst/>
                <a:latin typeface="Times New Roman" panose="02020603050405020304" pitchFamily="18" charset="0"/>
                <a:ea typeface="Times New Roman" panose="02020603050405020304" pitchFamily="18" charset="0"/>
              </a:rPr>
            </a:br>
            <a:r>
              <a:rPr lang="fr-FR" sz="12800" b="1" dirty="0">
                <a:effectLst/>
                <a:latin typeface="Times New Roman" panose="02020603050405020304" pitchFamily="18" charset="0"/>
                <a:ea typeface="Times New Roman" panose="02020603050405020304" pitchFamily="18" charset="0"/>
                <a:cs typeface="Times New Roman" panose="02020603050405020304" pitchFamily="18" charset="0"/>
              </a:rPr>
              <a:t> - Informations sur les antécédents des parents (mère et père) et conditions socioéconomiques</a:t>
            </a:r>
            <a:br>
              <a:rPr lang="fr-FR" sz="12800" dirty="0">
                <a:effectLst/>
                <a:latin typeface="Times New Roman" panose="02020603050405020304" pitchFamily="18" charset="0"/>
                <a:ea typeface="Times New Roman" panose="02020603050405020304" pitchFamily="18" charset="0"/>
              </a:rPr>
            </a:br>
            <a:r>
              <a:rPr lang="fr-FR" sz="12800" dirty="0">
                <a:effectLst/>
                <a:latin typeface="Times New Roman" panose="02020603050405020304" pitchFamily="18" charset="0"/>
                <a:ea typeface="Times New Roman" panose="02020603050405020304" pitchFamily="18" charset="0"/>
              </a:rPr>
              <a:t>- </a:t>
            </a:r>
            <a:r>
              <a:rPr lang="fr-FR" sz="12800" b="1" dirty="0">
                <a:effectLst/>
                <a:latin typeface="Times New Roman" panose="02020603050405020304" pitchFamily="18" charset="0"/>
                <a:ea typeface="Times New Roman" panose="02020603050405020304" pitchFamily="18" charset="0"/>
                <a:cs typeface="Times New Roman" panose="02020603050405020304" pitchFamily="18" charset="0"/>
              </a:rPr>
              <a:t>Informations sur la grossesse et sa surveillance</a:t>
            </a:r>
          </a:p>
          <a:p>
            <a:pPr algn="l">
              <a:lnSpc>
                <a:spcPct val="150000"/>
              </a:lnSpc>
            </a:pPr>
            <a:r>
              <a:rPr lang="fr-FR" sz="12800" b="1" dirty="0">
                <a:effectLst/>
                <a:latin typeface="Times New Roman" panose="02020603050405020304" pitchFamily="18" charset="0"/>
                <a:ea typeface="Times New Roman" panose="02020603050405020304" pitchFamily="18" charset="0"/>
                <a:cs typeface="Times New Roman" panose="02020603050405020304" pitchFamily="18" charset="0"/>
              </a:rPr>
              <a:t>- Information sur la naissance</a:t>
            </a:r>
          </a:p>
          <a:p>
            <a:pPr algn="l">
              <a:lnSpc>
                <a:spcPct val="150000"/>
              </a:lnSpc>
            </a:pPr>
            <a:r>
              <a:rPr lang="fr-FR" sz="12800" b="1" dirty="0">
                <a:effectLst/>
                <a:latin typeface="Times New Roman" panose="02020603050405020304" pitchFamily="18" charset="0"/>
                <a:ea typeface="Times New Roman" panose="02020603050405020304" pitchFamily="18" charset="0"/>
                <a:cs typeface="Times New Roman" panose="02020603050405020304" pitchFamily="18" charset="0"/>
              </a:rPr>
              <a:t>- Informations sur le suivi médical de l’enfant</a:t>
            </a:r>
            <a:endParaRPr lang="fr-FR" sz="128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gn="l"/>
            <a:endParaRPr lang="fr-FR" sz="18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gn="l"/>
            <a:br>
              <a:rPr lang="fr-FR" sz="3200" dirty="0">
                <a:effectLst/>
                <a:latin typeface="Times New Roman" panose="02020603050405020304" pitchFamily="18" charset="0"/>
                <a:ea typeface="Times New Roman" panose="02020603050405020304" pitchFamily="18" charset="0"/>
              </a:rPr>
            </a:br>
            <a:r>
              <a:rPr lang="fr-FR" sz="2800" b="1" dirty="0">
                <a:effectLst/>
                <a:latin typeface="Times New Roman" panose="02020603050405020304" pitchFamily="18" charset="0"/>
                <a:ea typeface="Times New Roman" panose="02020603050405020304" pitchFamily="18" charset="0"/>
                <a:cs typeface="Times New Roman" panose="02020603050405020304" pitchFamily="18" charset="0"/>
              </a:rPr>
              <a:t> </a:t>
            </a:r>
            <a:br>
              <a:rPr lang="fr-FR" sz="3200" dirty="0">
                <a:effectLst/>
                <a:latin typeface="Times New Roman" panose="02020603050405020304" pitchFamily="18" charset="0"/>
                <a:ea typeface="Times New Roman" panose="02020603050405020304" pitchFamily="18" charset="0"/>
                <a:cs typeface="Times New Roman" panose="02020603050405020304" pitchFamily="18" charset="0"/>
              </a:rPr>
            </a:br>
            <a:br>
              <a:rPr lang="fr-FR" sz="2800" dirty="0">
                <a:effectLst/>
                <a:latin typeface="Times New Roman" panose="02020603050405020304" pitchFamily="18" charset="0"/>
                <a:ea typeface="Times New Roman" panose="02020603050405020304" pitchFamily="18" charset="0"/>
                <a:cs typeface="Times New Roman" panose="02020603050405020304" pitchFamily="18" charset="0"/>
              </a:rPr>
            </a:br>
            <a:endParaRPr lang="fr-FR" dirty="0"/>
          </a:p>
        </p:txBody>
      </p:sp>
    </p:spTree>
    <p:extLst>
      <p:ext uri="{BB962C8B-B14F-4D97-AF65-F5344CB8AC3E}">
        <p14:creationId xmlns:p14="http://schemas.microsoft.com/office/powerpoint/2010/main" val="1579037241"/>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D0126F7-DD6D-0A74-F05C-2C62DA58216E}"/>
              </a:ext>
            </a:extLst>
          </p:cNvPr>
          <p:cNvSpPr>
            <a:spLocks noGrp="1"/>
          </p:cNvSpPr>
          <p:nvPr>
            <p:ph type="ctrTitle"/>
          </p:nvPr>
        </p:nvSpPr>
        <p:spPr>
          <a:xfrm>
            <a:off x="1176866" y="79904"/>
            <a:ext cx="9838267" cy="1520296"/>
          </a:xfrm>
          <a:solidFill>
            <a:schemeClr val="accent4">
              <a:lumMod val="40000"/>
              <a:lumOff val="60000"/>
            </a:schemeClr>
          </a:solidFill>
        </p:spPr>
        <p:txBody>
          <a:bodyPr>
            <a:normAutofit fontScale="90000"/>
          </a:bodyPr>
          <a:lstStyle/>
          <a:p>
            <a:r>
              <a:rPr lang="fr-FR" sz="12500" b="1" dirty="0">
                <a:effectLst/>
                <a:latin typeface="Times New Roman" panose="02020603050405020304" pitchFamily="18" charset="0"/>
                <a:ea typeface="Calibri" panose="020F0502020204030204" pitchFamily="34" charset="0"/>
              </a:rPr>
              <a:t>De 24 à 36 mois</a:t>
            </a:r>
            <a:endParaRPr lang="fr-FR" sz="12500" dirty="0"/>
          </a:p>
        </p:txBody>
      </p:sp>
      <p:sp>
        <p:nvSpPr>
          <p:cNvPr id="3" name="Sous-titre 2">
            <a:extLst>
              <a:ext uri="{FF2B5EF4-FFF2-40B4-BE49-F238E27FC236}">
                <a16:creationId xmlns:a16="http://schemas.microsoft.com/office/drawing/2014/main" id="{52A4C679-6906-5630-1FFD-C5912DE5CD09}"/>
              </a:ext>
            </a:extLst>
          </p:cNvPr>
          <p:cNvSpPr>
            <a:spLocks noGrp="1"/>
          </p:cNvSpPr>
          <p:nvPr>
            <p:ph type="subTitle" idx="1"/>
          </p:nvPr>
        </p:nvSpPr>
        <p:spPr>
          <a:xfrm>
            <a:off x="152399" y="1600200"/>
            <a:ext cx="11904133" cy="4614333"/>
          </a:xfrm>
        </p:spPr>
        <p:txBody>
          <a:bodyPr>
            <a:normAutofit fontScale="85000" lnSpcReduction="20000"/>
          </a:bodyPr>
          <a:lstStyle/>
          <a:p>
            <a:pPr algn="just">
              <a:tabLst>
                <a:tab pos="694690" algn="l"/>
                <a:tab pos="5502275" algn="l"/>
              </a:tabLst>
            </a:pPr>
            <a:r>
              <a:rPr lang="fr-FR" sz="7000" b="1" dirty="0">
                <a:solidFill>
                  <a:srgbClr val="FF0000"/>
                </a:solidFill>
                <a:effectLst/>
                <a:latin typeface="Times New Roman" panose="02020603050405020304" pitchFamily="18" charset="0"/>
                <a:ea typeface="Calibri" panose="020F0502020204030204" pitchFamily="34" charset="0"/>
              </a:rPr>
              <a:t>Développement langagier </a:t>
            </a:r>
            <a:r>
              <a:rPr lang="fr-FR" sz="6300" b="1" dirty="0">
                <a:solidFill>
                  <a:srgbClr val="FF0000"/>
                </a:solidFill>
                <a:effectLst/>
                <a:latin typeface="Times New Roman" panose="02020603050405020304" pitchFamily="18" charset="0"/>
                <a:ea typeface="Calibri" panose="020F0502020204030204" pitchFamily="34" charset="0"/>
              </a:rPr>
              <a:t>:</a:t>
            </a:r>
            <a:endParaRPr lang="fr-FR" sz="6300" b="1" dirty="0">
              <a:solidFill>
                <a:srgbClr val="FF0000"/>
              </a:solidFill>
              <a:effectLst/>
              <a:latin typeface="Times New Roman" panose="02020603050405020304" pitchFamily="18" charset="0"/>
              <a:ea typeface="Times New Roman" panose="02020603050405020304" pitchFamily="18" charset="0"/>
            </a:endParaRPr>
          </a:p>
          <a:p>
            <a:pPr marL="342900" lvl="0" indent="-342900" algn="just">
              <a:buFont typeface="Times New Roman" panose="02020603050405020304" pitchFamily="18" charset="0"/>
              <a:buChar char="-"/>
              <a:tabLst>
                <a:tab pos="694690" algn="l"/>
                <a:tab pos="5502275" algn="l"/>
              </a:tabLst>
            </a:pPr>
            <a:r>
              <a:rPr lang="fr-FR" sz="4100" dirty="0">
                <a:effectLst/>
                <a:latin typeface="Times New Roman" panose="02020603050405020304" pitchFamily="18" charset="0"/>
                <a:ea typeface="Trebuchet MS" panose="020B0603020202020204" pitchFamily="34" charset="0"/>
              </a:rPr>
              <a:t>L’enfant commence à faire des phrases</a:t>
            </a:r>
          </a:p>
          <a:p>
            <a:pPr marL="342900" lvl="0" indent="-342900" algn="just">
              <a:buFont typeface="Times New Roman" panose="02020603050405020304" pitchFamily="18" charset="0"/>
              <a:buChar char="-"/>
              <a:tabLst>
                <a:tab pos="694690" algn="l"/>
                <a:tab pos="5502275" algn="l"/>
              </a:tabLst>
            </a:pPr>
            <a:r>
              <a:rPr lang="fr-FR" sz="4100" dirty="0">
                <a:effectLst/>
                <a:latin typeface="Times New Roman" panose="02020603050405020304" pitchFamily="18" charset="0"/>
                <a:ea typeface="Trebuchet MS" panose="020B0603020202020204" pitchFamily="34" charset="0"/>
              </a:rPr>
              <a:t>Il utilise le “</a:t>
            </a:r>
            <a:r>
              <a:rPr lang="fr-FR" sz="4100" b="1" dirty="0">
                <a:effectLst/>
                <a:latin typeface="Times New Roman" panose="02020603050405020304" pitchFamily="18" charset="0"/>
                <a:ea typeface="Trebuchet MS" panose="020B0603020202020204" pitchFamily="34" charset="0"/>
              </a:rPr>
              <a:t>je</a:t>
            </a:r>
            <a:r>
              <a:rPr lang="fr-FR" sz="4100" dirty="0">
                <a:effectLst/>
                <a:latin typeface="Times New Roman" panose="02020603050405020304" pitchFamily="18" charset="0"/>
                <a:ea typeface="Trebuchet MS" panose="020B0603020202020204" pitchFamily="34" charset="0"/>
              </a:rPr>
              <a:t>”, il peut prononcer son nom et raconter une histoire</a:t>
            </a:r>
          </a:p>
          <a:p>
            <a:pPr marL="342900" lvl="0" indent="-342900" algn="just">
              <a:buFont typeface="Times New Roman" panose="02020603050405020304" pitchFamily="18" charset="0"/>
              <a:buChar char="-"/>
              <a:tabLst>
                <a:tab pos="694690" algn="l"/>
                <a:tab pos="5502275" algn="l"/>
              </a:tabLst>
            </a:pPr>
            <a:r>
              <a:rPr lang="fr-FR" sz="4100" dirty="0">
                <a:effectLst/>
                <a:latin typeface="Times New Roman" panose="02020603050405020304" pitchFamily="18" charset="0"/>
                <a:ea typeface="Trebuchet MS" panose="020B0603020202020204" pitchFamily="34" charset="0"/>
              </a:rPr>
              <a:t>Il sait s’il est une fille ou un garçon</a:t>
            </a:r>
          </a:p>
          <a:p>
            <a:pPr lvl="0" algn="just">
              <a:tabLst>
                <a:tab pos="694690" algn="l"/>
                <a:tab pos="5502275" algn="l"/>
              </a:tabLst>
            </a:pPr>
            <a:r>
              <a:rPr lang="fr-FR" sz="4100" dirty="0">
                <a:effectLst/>
                <a:latin typeface="Times New Roman" panose="02020603050405020304" pitchFamily="18" charset="0"/>
                <a:ea typeface="Trebuchet MS" panose="020B0603020202020204" pitchFamily="34" charset="0"/>
              </a:rPr>
              <a:t>NB:</a:t>
            </a:r>
          </a:p>
          <a:p>
            <a:pPr marL="342900" lvl="0" indent="-342900" algn="l">
              <a:lnSpc>
                <a:spcPct val="107000"/>
              </a:lnSpc>
              <a:spcAft>
                <a:spcPts val="800"/>
              </a:spcAft>
              <a:buFont typeface="Wingdings" panose="05000000000000000000" pitchFamily="2" charset="2"/>
              <a:buChar char=""/>
            </a:pPr>
            <a:r>
              <a:rPr lang="fr-FR" sz="3900" dirty="0">
                <a:effectLst/>
                <a:latin typeface="Times New Roman" panose="02020603050405020304" pitchFamily="18" charset="0"/>
                <a:ea typeface="Calibri" panose="020F0502020204030204" pitchFamily="34" charset="0"/>
              </a:rPr>
              <a:t>Après 5 ans, c´est la période de latence.</a:t>
            </a:r>
            <a:endParaRPr lang="fr-FR" sz="3900" dirty="0">
              <a:effectLst/>
              <a:latin typeface="Times New Roman" panose="02020603050405020304" pitchFamily="18" charset="0"/>
              <a:ea typeface="Times New Roman" panose="02020603050405020304" pitchFamily="18" charset="0"/>
            </a:endParaRPr>
          </a:p>
          <a:p>
            <a:pPr marL="342900" lvl="0" indent="-342900" algn="l">
              <a:lnSpc>
                <a:spcPct val="107000"/>
              </a:lnSpc>
              <a:spcAft>
                <a:spcPts val="800"/>
              </a:spcAft>
              <a:buFont typeface="Wingdings" panose="05000000000000000000" pitchFamily="2" charset="2"/>
              <a:buChar char=""/>
            </a:pPr>
            <a:r>
              <a:rPr lang="fr-FR" sz="3500" dirty="0">
                <a:effectLst/>
                <a:latin typeface="Times New Roman" panose="02020603050405020304" pitchFamily="18" charset="0"/>
                <a:ea typeface="Calibri" panose="020F0502020204030204" pitchFamily="34" charset="0"/>
              </a:rPr>
              <a:t> Elle précède le stade génital qui survient à la puberté.</a:t>
            </a:r>
            <a:endParaRPr lang="fr-FR" sz="3800" dirty="0">
              <a:effectLst/>
              <a:latin typeface="Times New Roman" panose="02020603050405020304" pitchFamily="18" charset="0"/>
              <a:ea typeface="Times New Roman" panose="02020603050405020304" pitchFamily="18" charset="0"/>
            </a:endParaRPr>
          </a:p>
          <a:p>
            <a:endParaRPr lang="fr-FR" dirty="0"/>
          </a:p>
        </p:txBody>
      </p:sp>
    </p:spTree>
    <p:extLst>
      <p:ext uri="{BB962C8B-B14F-4D97-AF65-F5344CB8AC3E}">
        <p14:creationId xmlns:p14="http://schemas.microsoft.com/office/powerpoint/2010/main" val="2168616301"/>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6045BDF-63F8-6F8F-6AAF-3BEC8AE03B3D}"/>
              </a:ext>
            </a:extLst>
          </p:cNvPr>
          <p:cNvSpPr>
            <a:spLocks noGrp="1"/>
          </p:cNvSpPr>
          <p:nvPr>
            <p:ph type="ctrTitle"/>
          </p:nvPr>
        </p:nvSpPr>
        <p:spPr>
          <a:xfrm>
            <a:off x="1083733" y="139171"/>
            <a:ext cx="10109199" cy="1461029"/>
          </a:xfrm>
          <a:solidFill>
            <a:schemeClr val="accent4">
              <a:lumMod val="40000"/>
              <a:lumOff val="60000"/>
            </a:schemeClr>
          </a:solidFill>
        </p:spPr>
        <p:txBody>
          <a:bodyPr>
            <a:noAutofit/>
          </a:bodyPr>
          <a:lstStyle/>
          <a:p>
            <a:pPr algn="l"/>
            <a:r>
              <a:rPr lang="fr-FR" sz="11500" b="1" dirty="0">
                <a:effectLst/>
                <a:latin typeface="Times New Roman" panose="02020603050405020304" pitchFamily="18" charset="0"/>
                <a:ea typeface="Calibri" panose="020F0502020204030204" pitchFamily="34" charset="0"/>
              </a:rPr>
              <a:t>De 24 à 36 mois</a:t>
            </a:r>
            <a:endParaRPr lang="fr-FR" sz="11500" dirty="0"/>
          </a:p>
        </p:txBody>
      </p:sp>
      <p:sp>
        <p:nvSpPr>
          <p:cNvPr id="3" name="Sous-titre 2">
            <a:extLst>
              <a:ext uri="{FF2B5EF4-FFF2-40B4-BE49-F238E27FC236}">
                <a16:creationId xmlns:a16="http://schemas.microsoft.com/office/drawing/2014/main" id="{3E817DB0-6306-0FD0-E8B0-A76979676141}"/>
              </a:ext>
            </a:extLst>
          </p:cNvPr>
          <p:cNvSpPr>
            <a:spLocks noGrp="1"/>
          </p:cNvSpPr>
          <p:nvPr>
            <p:ph type="subTitle" idx="1"/>
          </p:nvPr>
        </p:nvSpPr>
        <p:spPr>
          <a:xfrm>
            <a:off x="225160" y="1600200"/>
            <a:ext cx="11814440" cy="4563533"/>
          </a:xfrm>
        </p:spPr>
        <p:txBody>
          <a:bodyPr/>
          <a:lstStyle/>
          <a:p>
            <a:pPr>
              <a:tabLst>
                <a:tab pos="694690" algn="l"/>
                <a:tab pos="5502275" algn="l"/>
              </a:tabLst>
            </a:pPr>
            <a:r>
              <a:rPr lang="fr-FR" sz="4400" dirty="0">
                <a:solidFill>
                  <a:srgbClr val="FF0000"/>
                </a:solidFill>
                <a:effectLst/>
                <a:latin typeface="Times New Roman" panose="02020603050405020304" pitchFamily="18" charset="0"/>
                <a:ea typeface="Calibri" panose="020F0502020204030204" pitchFamily="34" charset="0"/>
              </a:rPr>
              <a:t>Développement affectif et social :</a:t>
            </a:r>
            <a:endParaRPr lang="fr-FR" sz="4400" dirty="0">
              <a:solidFill>
                <a:srgbClr val="FF0000"/>
              </a:solidFill>
              <a:effectLst/>
              <a:latin typeface="Times New Roman" panose="02020603050405020304" pitchFamily="18" charset="0"/>
              <a:ea typeface="Times New Roman" panose="02020603050405020304" pitchFamily="18" charset="0"/>
            </a:endParaRPr>
          </a:p>
          <a:p>
            <a:pPr>
              <a:tabLst>
                <a:tab pos="694690" algn="l"/>
                <a:tab pos="5502275" algn="l"/>
              </a:tabLst>
            </a:pPr>
            <a:r>
              <a:rPr lang="fr-FR" sz="1800" b="1" dirty="0">
                <a:solidFill>
                  <a:srgbClr val="4472C4"/>
                </a:solidFill>
                <a:effectLst/>
                <a:latin typeface="Times New Roman" panose="02020603050405020304" pitchFamily="18" charset="0"/>
                <a:ea typeface="Calibri" panose="020F0502020204030204" pitchFamily="34" charset="0"/>
              </a:rPr>
              <a:t> </a:t>
            </a:r>
            <a:endParaRPr lang="fr-FR" sz="1800" dirty="0">
              <a:effectLst/>
              <a:latin typeface="Times New Roman" panose="02020603050405020304" pitchFamily="18" charset="0"/>
              <a:ea typeface="Times New Roman" panose="02020603050405020304" pitchFamily="18" charset="0"/>
            </a:endParaRPr>
          </a:p>
          <a:p>
            <a:pPr marL="342900" lvl="0" indent="-342900" algn="l">
              <a:buFont typeface="Times New Roman" panose="02020603050405020304" pitchFamily="18" charset="0"/>
              <a:buChar char="-"/>
              <a:tabLst>
                <a:tab pos="694690" algn="l"/>
                <a:tab pos="5502275" algn="l"/>
              </a:tabLst>
            </a:pPr>
            <a:r>
              <a:rPr lang="fr-FR" sz="3600" dirty="0">
                <a:effectLst/>
                <a:latin typeface="Times New Roman" panose="02020603050405020304" pitchFamily="18" charset="0"/>
                <a:ea typeface="Trebuchet MS" panose="020B0603020202020204" pitchFamily="34" charset="0"/>
              </a:rPr>
              <a:t>L’enfant est attentif à l’autre, il joue avec d’autres enfants</a:t>
            </a:r>
          </a:p>
          <a:p>
            <a:pPr marL="342900" lvl="0" indent="-342900" algn="l">
              <a:buFont typeface="Times New Roman" panose="02020603050405020304" pitchFamily="18" charset="0"/>
              <a:buChar char="-"/>
              <a:tabLst>
                <a:tab pos="694690" algn="l"/>
                <a:tab pos="5502275" algn="l"/>
              </a:tabLst>
            </a:pPr>
            <a:r>
              <a:rPr lang="fr-FR" sz="3600" dirty="0">
                <a:effectLst/>
                <a:latin typeface="Times New Roman" panose="02020603050405020304" pitchFamily="18" charset="0"/>
                <a:ea typeface="Trebuchet MS" panose="020B0603020202020204" pitchFamily="34" charset="0"/>
              </a:rPr>
              <a:t>Il aime montrer ce qu’il peut créer collage, dessins, gommettes</a:t>
            </a:r>
          </a:p>
          <a:p>
            <a:endParaRPr lang="fr-FR" dirty="0"/>
          </a:p>
        </p:txBody>
      </p:sp>
      <p:pic>
        <p:nvPicPr>
          <p:cNvPr id="4" name="Image 3">
            <a:extLst>
              <a:ext uri="{FF2B5EF4-FFF2-40B4-BE49-F238E27FC236}">
                <a16:creationId xmlns:a16="http://schemas.microsoft.com/office/drawing/2014/main" id="{75112B20-3881-1D8D-2A33-3152976C82BA}"/>
              </a:ext>
            </a:extLst>
          </p:cNvPr>
          <p:cNvPicPr>
            <a:picLocks noChangeAspect="1"/>
          </p:cNvPicPr>
          <p:nvPr/>
        </p:nvPicPr>
        <p:blipFill>
          <a:blip r:embed="rId2"/>
          <a:stretch>
            <a:fillRect/>
          </a:stretch>
        </p:blipFill>
        <p:spPr>
          <a:xfrm>
            <a:off x="9582417" y="3940944"/>
            <a:ext cx="2384423" cy="2222789"/>
          </a:xfrm>
          <a:prstGeom prst="rect">
            <a:avLst/>
          </a:prstGeom>
        </p:spPr>
      </p:pic>
    </p:spTree>
    <p:extLst>
      <p:ext uri="{BB962C8B-B14F-4D97-AF65-F5344CB8AC3E}">
        <p14:creationId xmlns:p14="http://schemas.microsoft.com/office/powerpoint/2010/main" val="3912253673"/>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AE97BC6-066A-29A0-3F6B-8569369445AC}"/>
              </a:ext>
            </a:extLst>
          </p:cNvPr>
          <p:cNvSpPr>
            <a:spLocks noGrp="1"/>
          </p:cNvSpPr>
          <p:nvPr>
            <p:ph type="ctrTitle"/>
          </p:nvPr>
        </p:nvSpPr>
        <p:spPr>
          <a:xfrm>
            <a:off x="965200" y="270934"/>
            <a:ext cx="9906000" cy="1117599"/>
          </a:xfrm>
          <a:solidFill>
            <a:schemeClr val="accent4">
              <a:lumMod val="40000"/>
              <a:lumOff val="60000"/>
            </a:schemeClr>
          </a:solidFill>
        </p:spPr>
        <p:txBody>
          <a:bodyPr>
            <a:normAutofit fontScale="90000"/>
          </a:bodyPr>
          <a:lstStyle/>
          <a:p>
            <a:pPr marL="342900" lvl="0" indent="-342900" algn="l">
              <a:lnSpc>
                <a:spcPct val="115000"/>
              </a:lnSpc>
              <a:spcAft>
                <a:spcPts val="1000"/>
              </a:spcAft>
            </a:pPr>
            <a:r>
              <a:rPr lang="fr-FR" sz="3600" b="1" dirty="0">
                <a:effectLst/>
                <a:latin typeface="Times New Roman" panose="02020603050405020304" pitchFamily="18" charset="0"/>
                <a:ea typeface="Times New Roman" panose="02020603050405020304" pitchFamily="18" charset="0"/>
              </a:rPr>
              <a:t>RENSEIGNEMENT DES PARAMETRES   DANS LE CARNET DE SANTE MERE-ENFANT </a:t>
            </a:r>
            <a:endParaRPr lang="fr-FR" sz="8800" dirty="0"/>
          </a:p>
        </p:txBody>
      </p:sp>
      <p:sp>
        <p:nvSpPr>
          <p:cNvPr id="3" name="Sous-titre 2">
            <a:extLst>
              <a:ext uri="{FF2B5EF4-FFF2-40B4-BE49-F238E27FC236}">
                <a16:creationId xmlns:a16="http://schemas.microsoft.com/office/drawing/2014/main" id="{877AD2AE-4CF1-CCA8-2743-DFD0FD3C1626}"/>
              </a:ext>
            </a:extLst>
          </p:cNvPr>
          <p:cNvSpPr>
            <a:spLocks noGrp="1"/>
          </p:cNvSpPr>
          <p:nvPr>
            <p:ph type="subTitle" idx="1"/>
          </p:nvPr>
        </p:nvSpPr>
        <p:spPr>
          <a:xfrm>
            <a:off x="118533" y="1388534"/>
            <a:ext cx="11853333" cy="4961466"/>
          </a:xfrm>
        </p:spPr>
        <p:txBody>
          <a:bodyPr>
            <a:noAutofit/>
          </a:bodyPr>
          <a:lstStyle/>
          <a:p>
            <a:pPr algn="l">
              <a:lnSpc>
                <a:spcPct val="150000"/>
              </a:lnSpc>
            </a:pPr>
            <a:r>
              <a:rPr lang="fr-FR" sz="3600" dirty="0">
                <a:effectLst/>
                <a:latin typeface="Times New Roman" panose="02020603050405020304" pitchFamily="18" charset="0"/>
                <a:ea typeface="Times New Roman" panose="02020603050405020304" pitchFamily="18" charset="0"/>
              </a:rPr>
              <a:t>Il s’agit ici pour l’agent de santé de bien notifier toutes les informations recueillies chez l’enfant au cours de l’interrogatoire et de l’examen physique en vue d’assurer la traçabilité de sa prestation, toute chose pouvant servir de base aux consultations futures.</a:t>
            </a:r>
          </a:p>
          <a:p>
            <a:pPr algn="l">
              <a:lnSpc>
                <a:spcPct val="150000"/>
              </a:lnSpc>
            </a:pPr>
            <a:r>
              <a:rPr lang="fr-FR" sz="3200" u="sng" dirty="0">
                <a:solidFill>
                  <a:srgbClr val="FF0000"/>
                </a:solidFill>
                <a:effectLst/>
                <a:latin typeface="Times New Roman" panose="02020603050405020304" pitchFamily="18" charset="0"/>
                <a:ea typeface="Times New Roman" panose="02020603050405020304" pitchFamily="18" charset="0"/>
              </a:rPr>
              <a:t>Exemple :</a:t>
            </a:r>
            <a:r>
              <a:rPr lang="fr-FR" sz="3200" dirty="0">
                <a:solidFill>
                  <a:srgbClr val="FF0000"/>
                </a:solidFill>
                <a:effectLst/>
                <a:latin typeface="Times New Roman" panose="02020603050405020304" pitchFamily="18" charset="0"/>
                <a:ea typeface="Times New Roman" panose="02020603050405020304" pitchFamily="18" charset="0"/>
              </a:rPr>
              <a:t> l’enfant a acquis la position assise à 6mois</a:t>
            </a:r>
            <a:r>
              <a:rPr lang="fr-FR" sz="3200" dirty="0">
                <a:effectLst/>
                <a:latin typeface="Times New Roman" panose="02020603050405020304" pitchFamily="18" charset="0"/>
                <a:ea typeface="Times New Roman" panose="02020603050405020304" pitchFamily="18" charset="0"/>
              </a:rPr>
              <a:t>.</a:t>
            </a:r>
          </a:p>
          <a:p>
            <a:pPr algn="l">
              <a:lnSpc>
                <a:spcPct val="150000"/>
              </a:lnSpc>
            </a:pPr>
            <a:br>
              <a:rPr lang="fr-FR" sz="3600" dirty="0">
                <a:effectLst/>
                <a:latin typeface="Times New Roman" panose="02020603050405020304" pitchFamily="18" charset="0"/>
                <a:ea typeface="Times New Roman" panose="02020603050405020304" pitchFamily="18" charset="0"/>
              </a:rPr>
            </a:br>
            <a:endParaRPr lang="fr-FR" sz="3600" dirty="0"/>
          </a:p>
        </p:txBody>
      </p:sp>
    </p:spTree>
    <p:extLst>
      <p:ext uri="{BB962C8B-B14F-4D97-AF65-F5344CB8AC3E}">
        <p14:creationId xmlns:p14="http://schemas.microsoft.com/office/powerpoint/2010/main" val="524461991"/>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37531EE-3141-05FC-2229-A63A93338D55}"/>
              </a:ext>
            </a:extLst>
          </p:cNvPr>
          <p:cNvSpPr>
            <a:spLocks noGrp="1"/>
          </p:cNvSpPr>
          <p:nvPr>
            <p:ph type="ctrTitle"/>
          </p:nvPr>
        </p:nvSpPr>
        <p:spPr>
          <a:xfrm>
            <a:off x="1151466" y="287869"/>
            <a:ext cx="9262533" cy="1947331"/>
          </a:xfrm>
          <a:solidFill>
            <a:schemeClr val="accent4">
              <a:lumMod val="40000"/>
              <a:lumOff val="60000"/>
            </a:schemeClr>
          </a:solidFill>
        </p:spPr>
        <p:txBody>
          <a:bodyPr>
            <a:noAutofit/>
          </a:bodyPr>
          <a:lstStyle/>
          <a:p>
            <a:pPr marL="342900" lvl="0" indent="-342900">
              <a:lnSpc>
                <a:spcPct val="115000"/>
              </a:lnSpc>
              <a:spcAft>
                <a:spcPts val="1000"/>
              </a:spcAft>
            </a:pPr>
            <a:r>
              <a:rPr lang="fr-FR" sz="4000" b="1" dirty="0">
                <a:effectLst/>
                <a:latin typeface="Times New Roman" panose="02020603050405020304" pitchFamily="18" charset="0"/>
                <a:ea typeface="Times New Roman" panose="02020603050405020304" pitchFamily="18" charset="0"/>
              </a:rPr>
              <a:t>INTERPRETATION DES DONNEES RECUEILLIES   DU CARNET DE SANTE MERE-ENFANT </a:t>
            </a:r>
            <a:endParaRPr lang="fr-FR" sz="4000" dirty="0"/>
          </a:p>
        </p:txBody>
      </p:sp>
      <p:sp>
        <p:nvSpPr>
          <p:cNvPr id="3" name="Sous-titre 2">
            <a:extLst>
              <a:ext uri="{FF2B5EF4-FFF2-40B4-BE49-F238E27FC236}">
                <a16:creationId xmlns:a16="http://schemas.microsoft.com/office/drawing/2014/main" id="{92F5CD72-FABB-3A1E-C389-1A313398B605}"/>
              </a:ext>
            </a:extLst>
          </p:cNvPr>
          <p:cNvSpPr>
            <a:spLocks noGrp="1"/>
          </p:cNvSpPr>
          <p:nvPr>
            <p:ph type="subTitle" idx="1"/>
          </p:nvPr>
        </p:nvSpPr>
        <p:spPr>
          <a:xfrm>
            <a:off x="186267" y="2302932"/>
            <a:ext cx="10667999" cy="4199467"/>
          </a:xfrm>
        </p:spPr>
        <p:txBody>
          <a:bodyPr>
            <a:normAutofit/>
          </a:bodyPr>
          <a:lstStyle/>
          <a:p>
            <a:pPr algn="l"/>
            <a:br>
              <a:rPr lang="fr-FR" sz="3600" dirty="0">
                <a:effectLst/>
                <a:latin typeface="Times New Roman" panose="02020603050405020304" pitchFamily="18" charset="0"/>
                <a:ea typeface="Times New Roman" panose="02020603050405020304" pitchFamily="18" charset="0"/>
              </a:rPr>
            </a:br>
            <a:r>
              <a:rPr lang="fr-FR" sz="3600" dirty="0">
                <a:effectLst/>
                <a:latin typeface="Times New Roman" panose="02020603050405020304" pitchFamily="18" charset="0"/>
                <a:ea typeface="Times New Roman" panose="02020603050405020304" pitchFamily="18" charset="0"/>
              </a:rPr>
              <a:t>Tout enfant qui ne peut  :</a:t>
            </a:r>
            <a:br>
              <a:rPr lang="fr-FR" sz="3600" dirty="0">
                <a:effectLst/>
                <a:latin typeface="Times New Roman" panose="02020603050405020304" pitchFamily="18" charset="0"/>
                <a:ea typeface="Times New Roman" panose="02020603050405020304" pitchFamily="18" charset="0"/>
              </a:rPr>
            </a:br>
            <a:r>
              <a:rPr lang="fr-FR" sz="3600" dirty="0">
                <a:effectLst/>
                <a:latin typeface="Times New Roman" panose="02020603050405020304" pitchFamily="18" charset="0"/>
                <a:ea typeface="Times New Roman" panose="02020603050405020304" pitchFamily="18" charset="0"/>
              </a:rPr>
              <a:t>- se tenir en position assise après 10 mois ; </a:t>
            </a:r>
            <a:br>
              <a:rPr lang="fr-FR" sz="3600" dirty="0">
                <a:effectLst/>
                <a:latin typeface="Times New Roman" panose="02020603050405020304" pitchFamily="18" charset="0"/>
                <a:ea typeface="Times New Roman" panose="02020603050405020304" pitchFamily="18" charset="0"/>
              </a:rPr>
            </a:br>
            <a:r>
              <a:rPr lang="fr-FR" sz="3600" dirty="0">
                <a:effectLst/>
                <a:latin typeface="Times New Roman" panose="02020603050405020304" pitchFamily="18" charset="0"/>
                <a:ea typeface="Times New Roman" panose="02020603050405020304" pitchFamily="18" charset="0"/>
              </a:rPr>
              <a:t>- prononcer des mots (papa, maman, ...) à 12 mois ;</a:t>
            </a:r>
            <a:br>
              <a:rPr lang="fr-FR" sz="3600" dirty="0">
                <a:effectLst/>
                <a:latin typeface="Times New Roman" panose="02020603050405020304" pitchFamily="18" charset="0"/>
                <a:ea typeface="Times New Roman" panose="02020603050405020304" pitchFamily="18" charset="0"/>
              </a:rPr>
            </a:br>
            <a:r>
              <a:rPr lang="fr-FR" sz="3600" dirty="0">
                <a:effectLst/>
                <a:latin typeface="Times New Roman" panose="02020603050405020304" pitchFamily="18" charset="0"/>
                <a:ea typeface="Times New Roman" panose="02020603050405020304" pitchFamily="18" charset="0"/>
              </a:rPr>
              <a:t>- marcher seul après 20 mois. </a:t>
            </a:r>
          </a:p>
          <a:p>
            <a:pPr algn="l"/>
            <a:r>
              <a:rPr lang="fr-FR" sz="3600" dirty="0">
                <a:effectLst/>
                <a:latin typeface="Times New Roman" panose="02020603050405020304" pitchFamily="18" charset="0"/>
                <a:ea typeface="Times New Roman" panose="02020603050405020304" pitchFamily="18" charset="0"/>
              </a:rPr>
              <a:t>doit faire l’objet de référence dans un service spécialisé</a:t>
            </a:r>
            <a:br>
              <a:rPr lang="fr-FR" sz="3600" dirty="0">
                <a:effectLst/>
                <a:latin typeface="Times New Roman" panose="02020603050405020304" pitchFamily="18" charset="0"/>
                <a:ea typeface="Times New Roman" panose="02020603050405020304" pitchFamily="18" charset="0"/>
              </a:rPr>
            </a:br>
            <a:endParaRPr lang="fr-FR" sz="3600" dirty="0"/>
          </a:p>
        </p:txBody>
      </p:sp>
    </p:spTree>
    <p:extLst>
      <p:ext uri="{BB962C8B-B14F-4D97-AF65-F5344CB8AC3E}">
        <p14:creationId xmlns:p14="http://schemas.microsoft.com/office/powerpoint/2010/main" val="4192755964"/>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F4D1A6C-F391-6F61-B445-815B0FE3252F}"/>
              </a:ext>
            </a:extLst>
          </p:cNvPr>
          <p:cNvSpPr>
            <a:spLocks noGrp="1"/>
          </p:cNvSpPr>
          <p:nvPr>
            <p:ph type="ctrTitle"/>
          </p:nvPr>
        </p:nvSpPr>
        <p:spPr>
          <a:xfrm>
            <a:off x="1100667" y="186267"/>
            <a:ext cx="9144000" cy="592666"/>
          </a:xfrm>
        </p:spPr>
        <p:txBody>
          <a:bodyPr>
            <a:noAutofit/>
          </a:bodyPr>
          <a:lstStyle/>
          <a:p>
            <a:pPr>
              <a:lnSpc>
                <a:spcPct val="150000"/>
              </a:lnSpc>
            </a:pPr>
            <a:r>
              <a:rPr lang="fr-FR" sz="4400" b="1" dirty="0">
                <a:effectLst/>
                <a:latin typeface="Times New Roman" panose="02020603050405020304" pitchFamily="18" charset="0"/>
                <a:ea typeface="Times New Roman" panose="02020603050405020304" pitchFamily="18" charset="0"/>
              </a:rPr>
              <a:t>Conclusion</a:t>
            </a:r>
            <a:r>
              <a:rPr lang="fr-FR" sz="4400" b="1" dirty="0">
                <a:effectLst/>
                <a:latin typeface="Times New Roman" panose="02020603050405020304" pitchFamily="18" charset="0"/>
                <a:ea typeface="Calibri" panose="020F0502020204030204" pitchFamily="34" charset="0"/>
              </a:rPr>
              <a:t> </a:t>
            </a:r>
            <a:endParaRPr lang="fr-FR" sz="4400" dirty="0"/>
          </a:p>
        </p:txBody>
      </p:sp>
      <p:sp>
        <p:nvSpPr>
          <p:cNvPr id="3" name="Sous-titre 2">
            <a:extLst>
              <a:ext uri="{FF2B5EF4-FFF2-40B4-BE49-F238E27FC236}">
                <a16:creationId xmlns:a16="http://schemas.microsoft.com/office/drawing/2014/main" id="{DA8D4CE6-BF3D-FB57-37F7-DD39B1EF948C}"/>
              </a:ext>
            </a:extLst>
          </p:cNvPr>
          <p:cNvSpPr>
            <a:spLocks noGrp="1"/>
          </p:cNvSpPr>
          <p:nvPr>
            <p:ph type="subTitle" idx="1"/>
          </p:nvPr>
        </p:nvSpPr>
        <p:spPr>
          <a:xfrm>
            <a:off x="220134" y="982135"/>
            <a:ext cx="11768666" cy="5689598"/>
          </a:xfrm>
        </p:spPr>
        <p:txBody>
          <a:bodyPr>
            <a:normAutofit fontScale="25000" lnSpcReduction="20000"/>
          </a:bodyPr>
          <a:lstStyle/>
          <a:p>
            <a:endParaRPr lang="fr-FR" sz="2400" dirty="0">
              <a:effectLst/>
              <a:latin typeface="Times New Roman" panose="02020603050405020304" pitchFamily="18" charset="0"/>
              <a:ea typeface="Times New Roman" panose="02020603050405020304" pitchFamily="18" charset="0"/>
            </a:endParaRPr>
          </a:p>
          <a:p>
            <a:pPr algn="l">
              <a:lnSpc>
                <a:spcPct val="170000"/>
              </a:lnSpc>
            </a:pPr>
            <a:r>
              <a:rPr lang="fr-FR" sz="9600" dirty="0">
                <a:effectLst/>
                <a:latin typeface="Times New Roman" panose="02020603050405020304" pitchFamily="18" charset="0"/>
                <a:ea typeface="Times New Roman" panose="02020603050405020304" pitchFamily="18" charset="0"/>
              </a:rPr>
              <a:t>Le bon développement psychomoteur de l’enfant est un gage pour son devenir. </a:t>
            </a:r>
            <a:br>
              <a:rPr lang="fr-FR" sz="9600" dirty="0">
                <a:effectLst/>
                <a:latin typeface="Times New Roman" panose="02020603050405020304" pitchFamily="18" charset="0"/>
                <a:ea typeface="Times New Roman" panose="02020603050405020304" pitchFamily="18" charset="0"/>
              </a:rPr>
            </a:br>
            <a:r>
              <a:rPr lang="fr-FR" sz="9600" dirty="0">
                <a:effectLst/>
                <a:latin typeface="Times New Roman" panose="02020603050405020304" pitchFamily="18" charset="0"/>
                <a:ea typeface="Times New Roman" panose="02020603050405020304" pitchFamily="18" charset="0"/>
              </a:rPr>
              <a:t>Une entrave à son déroulement normal entraine un bouleversement dans la vie de l’enfant.</a:t>
            </a:r>
            <a:br>
              <a:rPr lang="fr-FR" sz="9600" dirty="0">
                <a:effectLst/>
                <a:latin typeface="Times New Roman" panose="02020603050405020304" pitchFamily="18" charset="0"/>
                <a:ea typeface="Times New Roman" panose="02020603050405020304" pitchFamily="18" charset="0"/>
              </a:rPr>
            </a:br>
            <a:r>
              <a:rPr lang="fr-FR" sz="9600" dirty="0">
                <a:effectLst/>
                <a:latin typeface="Times New Roman" panose="02020603050405020304" pitchFamily="18" charset="0"/>
                <a:ea typeface="Times New Roman" panose="02020603050405020304" pitchFamily="18" charset="0"/>
              </a:rPr>
              <a:t>L’évaluation du développement psychomoteur est une activité importante de pédiatrie préventive permettant au professionnel de santé de s’assurer de l’évolution satisfaisante et de bonne santé de l’enfant. Elle est primordiale dans la détection précoce des anomalies de développement de l’enfant par l’agent de santé pour une orientation </a:t>
            </a:r>
            <a:r>
              <a:rPr lang="fr-FR" sz="9600">
                <a:effectLst/>
                <a:latin typeface="Times New Roman" panose="02020603050405020304" pitchFamily="18" charset="0"/>
                <a:ea typeface="Times New Roman" panose="02020603050405020304" pitchFamily="18" charset="0"/>
              </a:rPr>
              <a:t>adequate. </a:t>
            </a:r>
            <a:br>
              <a:rPr lang="fr-FR" sz="9600" dirty="0">
                <a:effectLst/>
                <a:latin typeface="Times New Roman" panose="02020603050405020304" pitchFamily="18" charset="0"/>
                <a:ea typeface="Times New Roman" panose="02020603050405020304" pitchFamily="18" charset="0"/>
              </a:rPr>
            </a:br>
            <a:r>
              <a:rPr lang="fr-FR" sz="9600" dirty="0">
                <a:effectLst/>
                <a:latin typeface="Times New Roman" panose="02020603050405020304" pitchFamily="18" charset="0"/>
                <a:ea typeface="Times New Roman" panose="02020603050405020304" pitchFamily="18" charset="0"/>
              </a:rPr>
              <a:t>C’est pourquoi l’agent de santé doit être attentif et déceler à temps toute anomalie afin d’orienter l’enfant dans les structures appropriées de prise en charge.</a:t>
            </a:r>
            <a:br>
              <a:rPr lang="fr-FR" sz="9600" dirty="0">
                <a:effectLst/>
                <a:latin typeface="Times New Roman" panose="02020603050405020304" pitchFamily="18" charset="0"/>
                <a:ea typeface="Times New Roman" panose="02020603050405020304" pitchFamily="18" charset="0"/>
              </a:rPr>
            </a:br>
            <a:r>
              <a:rPr lang="fr-FR" sz="9600" dirty="0">
                <a:effectLst/>
                <a:latin typeface="Times New Roman" panose="02020603050405020304" pitchFamily="18" charset="0"/>
                <a:ea typeface="Times New Roman" panose="02020603050405020304" pitchFamily="18" charset="0"/>
              </a:rPr>
              <a:t>Mais en pratique, cette activité est souvent reléguée au second plan par les agents de santé.</a:t>
            </a:r>
            <a:br>
              <a:rPr lang="fr-FR" sz="9600" dirty="0">
                <a:effectLst/>
                <a:latin typeface="Times New Roman" panose="02020603050405020304" pitchFamily="18" charset="0"/>
                <a:ea typeface="Times New Roman" panose="02020603050405020304" pitchFamily="18" charset="0"/>
              </a:rPr>
            </a:br>
            <a:endParaRPr lang="fr-FR" sz="9600" dirty="0"/>
          </a:p>
        </p:txBody>
      </p:sp>
    </p:spTree>
    <p:extLst>
      <p:ext uri="{BB962C8B-B14F-4D97-AF65-F5344CB8AC3E}">
        <p14:creationId xmlns:p14="http://schemas.microsoft.com/office/powerpoint/2010/main" val="2526298696"/>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48024EF-F354-082C-2258-332D44C5B2B1}"/>
              </a:ext>
            </a:extLst>
          </p:cNvPr>
          <p:cNvSpPr>
            <a:spLocks noGrp="1"/>
          </p:cNvSpPr>
          <p:nvPr>
            <p:ph type="ctrTitle"/>
          </p:nvPr>
        </p:nvSpPr>
        <p:spPr>
          <a:xfrm>
            <a:off x="524933" y="1388533"/>
            <a:ext cx="11328400" cy="3962400"/>
          </a:xfrm>
          <a:solidFill>
            <a:schemeClr val="accent4">
              <a:lumMod val="40000"/>
              <a:lumOff val="60000"/>
            </a:schemeClr>
          </a:solidFill>
        </p:spPr>
        <p:txBody>
          <a:bodyPr>
            <a:normAutofit fontScale="90000"/>
          </a:bodyPr>
          <a:lstStyle/>
          <a:p>
            <a:pPr algn="l">
              <a:lnSpc>
                <a:spcPct val="250000"/>
              </a:lnSpc>
            </a:pPr>
            <a:br>
              <a:rPr lang="fr-FR" sz="6000" dirty="0"/>
            </a:br>
            <a:br>
              <a:rPr lang="fr-FR" sz="6000" dirty="0"/>
            </a:br>
            <a:r>
              <a:rPr lang="fr-FR" sz="8000" dirty="0"/>
              <a:t>MERCI POUR VOTRE AIMABLE ATTENTION</a:t>
            </a:r>
            <a:endParaRPr lang="fr-FR" sz="8900" dirty="0"/>
          </a:p>
        </p:txBody>
      </p:sp>
    </p:spTree>
    <p:extLst>
      <p:ext uri="{BB962C8B-B14F-4D97-AF65-F5344CB8AC3E}">
        <p14:creationId xmlns:p14="http://schemas.microsoft.com/office/powerpoint/2010/main" val="4094871332"/>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B17611D-34E7-0303-1193-7B090FDE20D9}"/>
              </a:ext>
            </a:extLst>
          </p:cNvPr>
          <p:cNvSpPr>
            <a:spLocks noGrp="1"/>
          </p:cNvSpPr>
          <p:nvPr>
            <p:ph type="ctrTitle"/>
          </p:nvPr>
        </p:nvSpPr>
        <p:spPr>
          <a:xfrm>
            <a:off x="186266" y="1896533"/>
            <a:ext cx="11819467" cy="3064933"/>
          </a:xfrm>
          <a:solidFill>
            <a:schemeClr val="accent6">
              <a:lumMod val="60000"/>
              <a:lumOff val="40000"/>
            </a:schemeClr>
          </a:solidFill>
          <a:ln>
            <a:solidFill>
              <a:schemeClr val="tx1">
                <a:lumMod val="95000"/>
                <a:lumOff val="5000"/>
              </a:schemeClr>
            </a:solidFill>
          </a:ln>
        </p:spPr>
        <p:txBody>
          <a:bodyPr>
            <a:normAutofit fontScale="90000"/>
          </a:bodyPr>
          <a:lstStyle/>
          <a:p>
            <a:pPr algn="l"/>
            <a:br>
              <a:rPr lang="fr-FR" sz="6700" b="1" dirty="0">
                <a:effectLst/>
                <a:latin typeface="Times New Roman" panose="02020603050405020304" pitchFamily="18" charset="0"/>
                <a:ea typeface="Calibri" panose="020F0502020204030204" pitchFamily="34" charset="0"/>
              </a:rPr>
            </a:br>
            <a:br>
              <a:rPr lang="fr-FR" sz="6700" b="1" dirty="0">
                <a:effectLst/>
                <a:latin typeface="Times New Roman" panose="02020603050405020304" pitchFamily="18" charset="0"/>
                <a:ea typeface="Calibri" panose="020F0502020204030204" pitchFamily="34" charset="0"/>
              </a:rPr>
            </a:br>
            <a:br>
              <a:rPr lang="fr-FR" sz="6700" b="1" dirty="0">
                <a:effectLst/>
                <a:latin typeface="Times New Roman" panose="02020603050405020304" pitchFamily="18" charset="0"/>
                <a:ea typeface="Calibri" panose="020F0502020204030204" pitchFamily="34" charset="0"/>
              </a:rPr>
            </a:br>
            <a:br>
              <a:rPr lang="fr-FR" sz="6700" b="1" dirty="0">
                <a:effectLst/>
                <a:latin typeface="Times New Roman" panose="02020603050405020304" pitchFamily="18" charset="0"/>
                <a:ea typeface="Calibri" panose="020F0502020204030204" pitchFamily="34" charset="0"/>
              </a:rPr>
            </a:br>
            <a:r>
              <a:rPr lang="fr-FR" sz="6700" b="1" dirty="0">
                <a:effectLst/>
                <a:latin typeface="Times New Roman" panose="02020603050405020304" pitchFamily="18" charset="0"/>
                <a:ea typeface="Calibri" panose="020F0502020204030204" pitchFamily="34" charset="0"/>
              </a:rPr>
              <a:t>HYGIÈNE DE VIE DE L’ENFANT</a:t>
            </a:r>
            <a:br>
              <a:rPr lang="fr-FR" sz="1800" b="1" dirty="0">
                <a:latin typeface="Times New Roman" panose="02020603050405020304" pitchFamily="18" charset="0"/>
                <a:ea typeface="Calibri" panose="020F0502020204030204" pitchFamily="34" charset="0"/>
              </a:rPr>
            </a:br>
            <a:br>
              <a:rPr lang="fr-FR" sz="1800" b="1" dirty="0">
                <a:latin typeface="Times New Roman" panose="02020603050405020304" pitchFamily="18" charset="0"/>
                <a:ea typeface="Calibri" panose="020F0502020204030204" pitchFamily="34" charset="0"/>
              </a:rPr>
            </a:br>
            <a:br>
              <a:rPr lang="fr-FR" sz="1800" b="1" dirty="0">
                <a:latin typeface="Times New Roman" panose="02020603050405020304" pitchFamily="18" charset="0"/>
                <a:ea typeface="Calibri" panose="020F0502020204030204" pitchFamily="34" charset="0"/>
              </a:rPr>
            </a:br>
            <a:endParaRPr lang="fr-FR" dirty="0"/>
          </a:p>
        </p:txBody>
      </p:sp>
    </p:spTree>
    <p:extLst>
      <p:ext uri="{BB962C8B-B14F-4D97-AF65-F5344CB8AC3E}">
        <p14:creationId xmlns:p14="http://schemas.microsoft.com/office/powerpoint/2010/main" val="818446262"/>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934AACD-3DBB-74C8-B86D-8D1CF52B8FE1}"/>
              </a:ext>
            </a:extLst>
          </p:cNvPr>
          <p:cNvSpPr>
            <a:spLocks noGrp="1"/>
          </p:cNvSpPr>
          <p:nvPr>
            <p:ph type="ctrTitle"/>
          </p:nvPr>
        </p:nvSpPr>
        <p:spPr>
          <a:xfrm>
            <a:off x="914400" y="152399"/>
            <a:ext cx="10109200" cy="1270000"/>
          </a:xfrm>
        </p:spPr>
        <p:txBody>
          <a:bodyPr>
            <a:normAutofit/>
          </a:bodyPr>
          <a:lstStyle/>
          <a:p>
            <a:r>
              <a:rPr lang="fr-FR" b="1" dirty="0">
                <a:solidFill>
                  <a:srgbClr val="FF0000"/>
                </a:solidFill>
                <a:effectLst/>
                <a:latin typeface="Times New Roman" panose="02020603050405020304" pitchFamily="18" charset="0"/>
                <a:ea typeface="Calibri" panose="020F0502020204030204" pitchFamily="34" charset="0"/>
              </a:rPr>
              <a:t>OBJECTIF GÉNÉRAL</a:t>
            </a:r>
            <a:endParaRPr lang="fr-FR" dirty="0">
              <a:solidFill>
                <a:srgbClr val="FF0000"/>
              </a:solidFill>
            </a:endParaRPr>
          </a:p>
        </p:txBody>
      </p:sp>
      <p:sp>
        <p:nvSpPr>
          <p:cNvPr id="3" name="Sous-titre 2">
            <a:extLst>
              <a:ext uri="{FF2B5EF4-FFF2-40B4-BE49-F238E27FC236}">
                <a16:creationId xmlns:a16="http://schemas.microsoft.com/office/drawing/2014/main" id="{069BBFD0-0C3D-840D-1B9C-1C14D9EA5474}"/>
              </a:ext>
            </a:extLst>
          </p:cNvPr>
          <p:cNvSpPr>
            <a:spLocks noGrp="1"/>
          </p:cNvSpPr>
          <p:nvPr>
            <p:ph type="subTitle" idx="1"/>
          </p:nvPr>
        </p:nvSpPr>
        <p:spPr>
          <a:xfrm>
            <a:off x="558799" y="1938866"/>
            <a:ext cx="10464801" cy="3572934"/>
          </a:xfrm>
        </p:spPr>
        <p:txBody>
          <a:bodyPr>
            <a:normAutofit/>
          </a:bodyPr>
          <a:lstStyle/>
          <a:p>
            <a:pPr>
              <a:lnSpc>
                <a:spcPct val="200000"/>
              </a:lnSpc>
            </a:pPr>
            <a:r>
              <a:rPr lang="fr-FR" sz="4400" dirty="0">
                <a:effectLst/>
                <a:latin typeface="Times New Roman" panose="02020603050405020304" pitchFamily="18" charset="0"/>
                <a:ea typeface="Calibri" panose="020F0502020204030204" pitchFamily="34" charset="0"/>
              </a:rPr>
              <a:t> faire connaitre à l’étudiant de la L2 les      principes de l’hygiène de vie</a:t>
            </a:r>
            <a:endParaRPr lang="fr-FR" sz="4400" dirty="0"/>
          </a:p>
        </p:txBody>
      </p:sp>
    </p:spTree>
    <p:extLst>
      <p:ext uri="{BB962C8B-B14F-4D97-AF65-F5344CB8AC3E}">
        <p14:creationId xmlns:p14="http://schemas.microsoft.com/office/powerpoint/2010/main" val="4140072778"/>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4F9C946-5D82-9B21-220C-2F7C56B3F3B8}"/>
              </a:ext>
            </a:extLst>
          </p:cNvPr>
          <p:cNvSpPr>
            <a:spLocks noGrp="1"/>
          </p:cNvSpPr>
          <p:nvPr>
            <p:ph type="ctrTitle"/>
          </p:nvPr>
        </p:nvSpPr>
        <p:spPr>
          <a:xfrm>
            <a:off x="1083732" y="359305"/>
            <a:ext cx="9719733" cy="1413933"/>
          </a:xfrm>
        </p:spPr>
        <p:txBody>
          <a:bodyPr>
            <a:normAutofit/>
          </a:bodyPr>
          <a:lstStyle/>
          <a:p>
            <a:r>
              <a:rPr lang="fr-FR" b="1" dirty="0">
                <a:solidFill>
                  <a:srgbClr val="FF0000"/>
                </a:solidFill>
                <a:effectLst/>
                <a:latin typeface="Times New Roman" panose="02020603050405020304" pitchFamily="18" charset="0"/>
                <a:ea typeface="Calibri" panose="020F0502020204030204" pitchFamily="34" charset="0"/>
              </a:rPr>
              <a:t>OBJECTIFS SPÉCIFIQUE </a:t>
            </a:r>
            <a:br>
              <a:rPr lang="fr-FR" dirty="0">
                <a:solidFill>
                  <a:srgbClr val="FF0000"/>
                </a:solidFill>
                <a:effectLst/>
                <a:latin typeface="Times New Roman" panose="02020603050405020304" pitchFamily="18" charset="0"/>
                <a:ea typeface="Times New Roman" panose="02020603050405020304" pitchFamily="18" charset="0"/>
              </a:rPr>
            </a:br>
            <a:r>
              <a:rPr lang="fr-FR" sz="1800" dirty="0">
                <a:solidFill>
                  <a:srgbClr val="FF0000"/>
                </a:solidFill>
                <a:effectLst/>
                <a:latin typeface="Times New Roman" panose="02020603050405020304" pitchFamily="18" charset="0"/>
                <a:ea typeface="Calibri" panose="020F0502020204030204" pitchFamily="34" charset="0"/>
              </a:rPr>
              <a:t>;</a:t>
            </a:r>
            <a:endParaRPr lang="fr-FR" dirty="0">
              <a:solidFill>
                <a:srgbClr val="FF0000"/>
              </a:solidFill>
            </a:endParaRPr>
          </a:p>
        </p:txBody>
      </p:sp>
      <p:sp>
        <p:nvSpPr>
          <p:cNvPr id="3" name="Sous-titre 2">
            <a:extLst>
              <a:ext uri="{FF2B5EF4-FFF2-40B4-BE49-F238E27FC236}">
                <a16:creationId xmlns:a16="http://schemas.microsoft.com/office/drawing/2014/main" id="{6B3977B3-DE5D-319A-19C1-D9AE7828160F}"/>
              </a:ext>
            </a:extLst>
          </p:cNvPr>
          <p:cNvSpPr>
            <a:spLocks noGrp="1"/>
          </p:cNvSpPr>
          <p:nvPr>
            <p:ph type="subTitle" idx="1"/>
          </p:nvPr>
        </p:nvSpPr>
        <p:spPr>
          <a:xfrm>
            <a:off x="558801" y="1773238"/>
            <a:ext cx="10684932" cy="3526895"/>
          </a:xfrm>
        </p:spPr>
        <p:txBody>
          <a:bodyPr>
            <a:normAutofit/>
          </a:bodyPr>
          <a:lstStyle/>
          <a:p>
            <a:pPr algn="l">
              <a:lnSpc>
                <a:spcPct val="200000"/>
              </a:lnSpc>
            </a:pPr>
            <a:br>
              <a:rPr lang="fr-FR" sz="2400" dirty="0">
                <a:effectLst/>
                <a:latin typeface="Times New Roman" panose="02020603050405020304" pitchFamily="18" charset="0"/>
                <a:ea typeface="Times New Roman" panose="02020603050405020304" pitchFamily="18" charset="0"/>
              </a:rPr>
            </a:br>
            <a:r>
              <a:rPr lang="fr-FR" sz="4000" dirty="0">
                <a:effectLst/>
                <a:latin typeface="Times New Roman" panose="02020603050405020304" pitchFamily="18" charset="0"/>
                <a:ea typeface="Calibri" panose="020F0502020204030204" pitchFamily="34" charset="0"/>
              </a:rPr>
              <a:t>1 – Définir le terme hygiène, hygiène de vie ;</a:t>
            </a:r>
            <a:br>
              <a:rPr lang="fr-FR" sz="4000" dirty="0">
                <a:effectLst/>
                <a:latin typeface="Times New Roman" panose="02020603050405020304" pitchFamily="18" charset="0"/>
                <a:ea typeface="Times New Roman" panose="02020603050405020304" pitchFamily="18" charset="0"/>
              </a:rPr>
            </a:br>
            <a:r>
              <a:rPr lang="fr-FR" sz="4000" dirty="0">
                <a:effectLst/>
                <a:latin typeface="Times New Roman" panose="02020603050405020304" pitchFamily="18" charset="0"/>
                <a:ea typeface="Calibri" panose="020F0502020204030204" pitchFamily="34" charset="0"/>
              </a:rPr>
              <a:t>2 – Expliquer les différents besoins de l’enfant. </a:t>
            </a:r>
            <a:endParaRPr lang="fr-FR" sz="4000" dirty="0"/>
          </a:p>
        </p:txBody>
      </p:sp>
    </p:spTree>
    <p:extLst>
      <p:ext uri="{BB962C8B-B14F-4D97-AF65-F5344CB8AC3E}">
        <p14:creationId xmlns:p14="http://schemas.microsoft.com/office/powerpoint/2010/main" val="3298589872"/>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ED71225-2198-944A-3B2A-C04B2B3F1476}"/>
              </a:ext>
            </a:extLst>
          </p:cNvPr>
          <p:cNvSpPr>
            <a:spLocks noGrp="1"/>
          </p:cNvSpPr>
          <p:nvPr>
            <p:ph type="ctrTitle"/>
          </p:nvPr>
        </p:nvSpPr>
        <p:spPr>
          <a:xfrm>
            <a:off x="1185333" y="157163"/>
            <a:ext cx="9144000" cy="2387600"/>
          </a:xfrm>
        </p:spPr>
        <p:txBody>
          <a:bodyPr/>
          <a:lstStyle/>
          <a:p>
            <a:r>
              <a:rPr lang="fr-FR" sz="6000" b="1" dirty="0">
                <a:solidFill>
                  <a:srgbClr val="FF0000"/>
                </a:solidFill>
                <a:effectLst/>
                <a:latin typeface="Times New Roman" panose="02020603050405020304" pitchFamily="18" charset="0"/>
                <a:ea typeface="Calibri" panose="020F0502020204030204" pitchFamily="34" charset="0"/>
              </a:rPr>
              <a:t>I - Définitions :</a:t>
            </a:r>
            <a:br>
              <a:rPr lang="fr-FR" sz="6000" dirty="0">
                <a:solidFill>
                  <a:srgbClr val="FF0000"/>
                </a:solidFill>
                <a:effectLst/>
                <a:latin typeface="Times New Roman" panose="02020603050405020304" pitchFamily="18" charset="0"/>
                <a:ea typeface="Times New Roman" panose="02020603050405020304" pitchFamily="18" charset="0"/>
              </a:rPr>
            </a:br>
            <a:endParaRPr lang="fr-FR" dirty="0">
              <a:solidFill>
                <a:srgbClr val="FF0000"/>
              </a:solidFill>
            </a:endParaRPr>
          </a:p>
        </p:txBody>
      </p:sp>
      <p:sp>
        <p:nvSpPr>
          <p:cNvPr id="3" name="Sous-titre 2">
            <a:extLst>
              <a:ext uri="{FF2B5EF4-FFF2-40B4-BE49-F238E27FC236}">
                <a16:creationId xmlns:a16="http://schemas.microsoft.com/office/drawing/2014/main" id="{C826F74A-1229-BA36-AEB1-E24ECB2E25AF}"/>
              </a:ext>
            </a:extLst>
          </p:cNvPr>
          <p:cNvSpPr>
            <a:spLocks noGrp="1"/>
          </p:cNvSpPr>
          <p:nvPr>
            <p:ph type="subTitle" idx="1"/>
          </p:nvPr>
        </p:nvSpPr>
        <p:spPr>
          <a:xfrm>
            <a:off x="186267" y="1676400"/>
            <a:ext cx="12005733" cy="4555067"/>
          </a:xfrm>
        </p:spPr>
        <p:txBody>
          <a:bodyPr>
            <a:normAutofit fontScale="92500"/>
          </a:bodyPr>
          <a:lstStyle/>
          <a:p>
            <a:pPr marL="342900" lvl="0" indent="-342900" algn="l">
              <a:spcAft>
                <a:spcPts val="800"/>
              </a:spcAft>
              <a:buFont typeface="Wingdings" panose="05000000000000000000" pitchFamily="2" charset="2"/>
              <a:buChar char=""/>
            </a:pPr>
            <a:endParaRPr lang="fr-FR" sz="1800" b="1" dirty="0">
              <a:effectLst/>
              <a:latin typeface="Times New Roman" panose="02020603050405020304" pitchFamily="18" charset="0"/>
              <a:ea typeface="Calibri" panose="020F0502020204030204" pitchFamily="34" charset="0"/>
            </a:endParaRPr>
          </a:p>
          <a:p>
            <a:pPr marL="342900" lvl="0" indent="-342900" algn="l">
              <a:spcAft>
                <a:spcPts val="800"/>
              </a:spcAft>
              <a:buFont typeface="Wingdings" panose="05000000000000000000" pitchFamily="2" charset="2"/>
              <a:buChar char=""/>
            </a:pPr>
            <a:r>
              <a:rPr lang="fr-FR" sz="4300" b="1" dirty="0">
                <a:solidFill>
                  <a:srgbClr val="00B0F0"/>
                </a:solidFill>
                <a:effectLst/>
                <a:latin typeface="Times New Roman" panose="02020603050405020304" pitchFamily="18" charset="0"/>
                <a:ea typeface="Calibri" panose="020F0502020204030204" pitchFamily="34" charset="0"/>
              </a:rPr>
              <a:t>Hygiène</a:t>
            </a:r>
            <a:r>
              <a:rPr lang="fr-FR" sz="4300" dirty="0">
                <a:solidFill>
                  <a:srgbClr val="00B0F0"/>
                </a:solidFill>
                <a:effectLst/>
                <a:latin typeface="Times New Roman" panose="02020603050405020304" pitchFamily="18" charset="0"/>
                <a:ea typeface="Calibri" panose="020F0502020204030204" pitchFamily="34" charset="0"/>
              </a:rPr>
              <a:t> :</a:t>
            </a:r>
          </a:p>
          <a:p>
            <a:pPr lvl="0" algn="l">
              <a:spcAft>
                <a:spcPts val="800"/>
              </a:spcAft>
            </a:pPr>
            <a:r>
              <a:rPr lang="fr-FR" sz="3600" dirty="0">
                <a:effectLst/>
                <a:latin typeface="Times New Roman" panose="02020603050405020304" pitchFamily="18" charset="0"/>
                <a:ea typeface="Calibri" panose="020F0502020204030204" pitchFamily="34" charset="0"/>
              </a:rPr>
              <a:t>  principes et pratiques tendant à améliorer et. Préserver la santé </a:t>
            </a:r>
            <a:endParaRPr lang="fr-FR" sz="3600" dirty="0">
              <a:effectLst/>
              <a:latin typeface="Times New Roman" panose="02020603050405020304" pitchFamily="18" charset="0"/>
              <a:ea typeface="Times New Roman" panose="02020603050405020304" pitchFamily="18" charset="0"/>
            </a:endParaRPr>
          </a:p>
          <a:p>
            <a:pPr marL="457200" algn="l"/>
            <a:r>
              <a:rPr lang="fr-FR" sz="1800" dirty="0">
                <a:effectLst/>
                <a:latin typeface="Times New Roman" panose="02020603050405020304" pitchFamily="18" charset="0"/>
                <a:ea typeface="Calibri" panose="020F0502020204030204" pitchFamily="34" charset="0"/>
              </a:rPr>
              <a:t> </a:t>
            </a:r>
            <a:endParaRPr lang="fr-FR" sz="1800" dirty="0">
              <a:effectLst/>
              <a:latin typeface="Times New Roman" panose="02020603050405020304" pitchFamily="18" charset="0"/>
              <a:ea typeface="Times New Roman" panose="02020603050405020304" pitchFamily="18" charset="0"/>
            </a:endParaRPr>
          </a:p>
          <a:p>
            <a:pPr marL="342900" lvl="0" indent="-342900" algn="l">
              <a:spcAft>
                <a:spcPts val="800"/>
              </a:spcAft>
              <a:buFont typeface="Wingdings" panose="05000000000000000000" pitchFamily="2" charset="2"/>
              <a:buChar char=""/>
            </a:pPr>
            <a:r>
              <a:rPr lang="fr-FR" sz="4300" b="1" dirty="0">
                <a:solidFill>
                  <a:srgbClr val="00B0F0"/>
                </a:solidFill>
                <a:effectLst/>
                <a:latin typeface="Times New Roman" panose="02020603050405020304" pitchFamily="18" charset="0"/>
                <a:ea typeface="Calibri" panose="020F0502020204030204" pitchFamily="34" charset="0"/>
              </a:rPr>
              <a:t>Hygiène de vie</a:t>
            </a:r>
            <a:r>
              <a:rPr lang="fr-FR" sz="4300" dirty="0">
                <a:solidFill>
                  <a:srgbClr val="00B0F0"/>
                </a:solidFill>
                <a:effectLst/>
                <a:latin typeface="Times New Roman" panose="02020603050405020304" pitchFamily="18" charset="0"/>
                <a:ea typeface="Calibri" panose="020F0502020204030204" pitchFamily="34" charset="0"/>
              </a:rPr>
              <a:t> </a:t>
            </a:r>
            <a:r>
              <a:rPr lang="fr-FR" sz="1800" dirty="0">
                <a:effectLst/>
                <a:latin typeface="Times New Roman" panose="02020603050405020304" pitchFamily="18" charset="0"/>
                <a:ea typeface="Calibri" panose="020F0502020204030204" pitchFamily="34" charset="0"/>
              </a:rPr>
              <a:t>:     </a:t>
            </a:r>
          </a:p>
          <a:p>
            <a:pPr algn="l">
              <a:spcAft>
                <a:spcPts val="800"/>
              </a:spcAft>
            </a:pPr>
            <a:r>
              <a:rPr lang="fr-FR" sz="4200" dirty="0">
                <a:effectLst/>
                <a:latin typeface="Times New Roman" panose="02020603050405020304" pitchFamily="18" charset="0"/>
                <a:ea typeface="Calibri" panose="020F0502020204030204" pitchFamily="34" charset="0"/>
              </a:rPr>
              <a:t>moyens positifs et volontaires que se donne une personne pour conserver une bonne santé mentale et physique. </a:t>
            </a:r>
            <a:endParaRPr lang="fr-FR" sz="4200" dirty="0">
              <a:effectLst/>
              <a:latin typeface="Times New Roman" panose="02020603050405020304" pitchFamily="18" charset="0"/>
              <a:ea typeface="Times New Roman" panose="02020603050405020304" pitchFamily="18" charset="0"/>
            </a:endParaRPr>
          </a:p>
          <a:p>
            <a:pPr lvl="0" algn="l">
              <a:spcAft>
                <a:spcPts val="800"/>
              </a:spcAft>
            </a:pPr>
            <a:endParaRPr lang="fr-FR" dirty="0"/>
          </a:p>
        </p:txBody>
      </p:sp>
    </p:spTree>
    <p:extLst>
      <p:ext uri="{BB962C8B-B14F-4D97-AF65-F5344CB8AC3E}">
        <p14:creationId xmlns:p14="http://schemas.microsoft.com/office/powerpoint/2010/main" val="2362255356"/>
      </p:ext>
    </p:extLst>
  </p:cSld>
  <p:clrMapOvr>
    <a:masterClrMapping/>
  </p:clrMapOvr>
</p:sld>
</file>

<file path=ppt/theme/theme1.xml><?xml version="1.0" encoding="utf-8"?>
<a:theme xmlns:a="http://schemas.openxmlformats.org/drawingml/2006/main" name="Thème Office">
  <a:themeElements>
    <a:clrScheme name="INFAS">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3311</TotalTime>
  <Words>6021</Words>
  <Application>Microsoft Office PowerPoint</Application>
  <PresentationFormat>Grand écran</PresentationFormat>
  <Paragraphs>625</Paragraphs>
  <Slides>130</Slides>
  <Notes>2</Notes>
  <HiddenSlides>0</HiddenSlides>
  <MMClips>0</MMClips>
  <ScaleCrop>false</ScaleCrop>
  <HeadingPairs>
    <vt:vector size="6" baseType="variant">
      <vt:variant>
        <vt:lpstr>Polices utilisées</vt:lpstr>
      </vt:variant>
      <vt:variant>
        <vt:i4>11</vt:i4>
      </vt:variant>
      <vt:variant>
        <vt:lpstr>Thème</vt:lpstr>
      </vt:variant>
      <vt:variant>
        <vt:i4>1</vt:i4>
      </vt:variant>
      <vt:variant>
        <vt:lpstr>Titres des diapositives</vt:lpstr>
      </vt:variant>
      <vt:variant>
        <vt:i4>130</vt:i4>
      </vt:variant>
    </vt:vector>
  </HeadingPairs>
  <TitlesOfParts>
    <vt:vector size="142" baseType="lpstr">
      <vt:lpstr>Arial</vt:lpstr>
      <vt:lpstr>Arial Black</vt:lpstr>
      <vt:lpstr>Calibri</vt:lpstr>
      <vt:lpstr>Comic Sans MS</vt:lpstr>
      <vt:lpstr>Courier New</vt:lpstr>
      <vt:lpstr>Garamond</vt:lpstr>
      <vt:lpstr>Noto Sans Symbols</vt:lpstr>
      <vt:lpstr>Stencil</vt:lpstr>
      <vt:lpstr>Symbol</vt:lpstr>
      <vt:lpstr>Times New Roman</vt:lpstr>
      <vt:lpstr>Wingdings</vt:lpstr>
      <vt:lpstr>Thème Office</vt:lpstr>
      <vt:lpstr>Présentation PowerPoint</vt:lpstr>
      <vt:lpstr>     LICENCE  2 IDE/SFM,2022-2023,SEMESTRE2 </vt:lpstr>
      <vt:lpstr>Présentation PowerPoint</vt:lpstr>
      <vt:lpstr>CARNET DE SANTE MERE-ENFANT </vt:lpstr>
      <vt:lpstr> OBJECTIF GENERAL</vt:lpstr>
      <vt:lpstr>     OBJECTIFS SPECIFIQUES  </vt:lpstr>
      <vt:lpstr>PLAN</vt:lpstr>
      <vt:lpstr>I.DEFINITION</vt:lpstr>
      <vt:lpstr>  II.CONTENU DU CARNET DE SANTE MERE-ENFANT</vt:lpstr>
      <vt:lpstr>III.INTERPRETATION DES INFORMATIONS DU CARNET DE SANTE-MERE ENFANT 1/2</vt:lpstr>
      <vt:lpstr>III.INTERPRETATION DES INFORMATIONS DU CARNET DE SANTE-MERE ENFANT 1/2</vt:lpstr>
      <vt:lpstr>IV.PRINCIPES DU REMPLISSAGE DU CARNET DE SANTE MERE- ENFANT</vt:lpstr>
      <vt:lpstr>CONCLUSION</vt:lpstr>
      <vt:lpstr>MERCI POUR VOTRE AIMABLE ATTENTION</vt:lpstr>
      <vt:lpstr>MENSURATIONS </vt:lpstr>
      <vt:lpstr>OBJECTIF GENERAL. </vt:lpstr>
      <vt:lpstr>                                       OJECTIFS SPÉCIFIQUES</vt:lpstr>
      <vt:lpstr>PLAN</vt:lpstr>
      <vt:lpstr>I.DEFINITION1/2</vt:lpstr>
      <vt:lpstr>I.DEFINITION 2/2</vt:lpstr>
      <vt:lpstr>II. ACCUEIL DE L’ENFANT</vt:lpstr>
      <vt:lpstr>     2.1  Préparation du matériel 2/4</vt:lpstr>
      <vt:lpstr>2.1  Préparation du matériel 3/4</vt:lpstr>
      <vt:lpstr>2.1   Préparation du matériel 4/4</vt:lpstr>
      <vt:lpstr>2.2 Disposition de l’agent de santé1/2</vt:lpstr>
      <vt:lpstr>2.2 Disposition de l’agent de santé2/2</vt:lpstr>
      <vt:lpstr>2.3Précautions pour la mensuration1/2</vt:lpstr>
      <vt:lpstr>2.3Précautions pour la mensuration2/2</vt:lpstr>
      <vt:lpstr>III. EXÉCUTION 1/1</vt:lpstr>
      <vt:lpstr>III. EXÉCUTION 2/2</vt:lpstr>
      <vt:lpstr>Avant l’âge de 2 ans (pèse-bébé)</vt:lpstr>
      <vt:lpstr>Après l’âge de 2 ans (pèse-personne)</vt:lpstr>
      <vt:lpstr>          exemple      </vt:lpstr>
      <vt:lpstr> Mesure de la taille = La hauteur de l’enfant du  sommet du crâne au talon. La taille de l’enfant se mesure une fois par mois avant l’âge de 2 ans. elle est influencée par la génétique, les hormones et l’environnement.</vt:lpstr>
      <vt:lpstr>        Après l’âge de 2 ans (debout), -           Aidez l’enfant à se tenir debout sur la base de la toise, les pieds légèrement écartés. L’arrière de sa tête, ses omoplates, ses fesses, ses mollets et ses talons doivent tous toucher la planche verticale.  -             Demandez à la mère de tenir les genoux et les chevilles de l’enfant pour l’aider à garder ses jambes droites et ses pieds à plat, ses talons et ses mollets touchant la partie verticale de la toise.   -            Demandez à la mère d’attirer l’attention de l’enfant, de le réconforter si nécessaire, et de vous avertir si l’enfant change de position.  -            Positionnez la tête de l’enfant de sorte qu’une ligne horizontale allant du canal auditif au bord inférieur de l’orbite de l’œil soit parallèle à la base de la toise</vt:lpstr>
      <vt:lpstr> </vt:lpstr>
      <vt:lpstr>   </vt:lpstr>
      <vt:lpstr>      Mesure du périmètre crânien=   mesure de la dimension de la tête de l’enfant.  Il permet d’apprécier le volume du cerveau jusqu’à 2 à 3 ans et de dépister une microcéphalie ou une hydrocéphalie Appliquer le mètre ruban autour du crâne, en passant par l’occiput et les deux bosses pariétales. Lire le résultat de la mesure </vt:lpstr>
      <vt:lpstr>exemple</vt:lpstr>
      <vt:lpstr>       Mesure du périmètre brachial =   mesure du tour de l’avant-bras.  Il permet d’apprécier l’état nutritionnel du nourrisson entre 1 et 2 ans, Il est de 14 à 16 cm ;  Tout enfant de plus de 1 an dont le PB est inférieur à 12 cm, est considéré comme malnutri. Faire le tour du bras à mi-distance entre le coude et l’épaule avec le mètre ruban ou la bandelette de Shakir sans serrer  Lire le résultat de la mesure </vt:lpstr>
      <vt:lpstr>exemple</vt:lpstr>
      <vt:lpstr>Présentation PowerPoint</vt:lpstr>
      <vt:lpstr>                     Résultats Rythme de surveillance de la croissance</vt:lpstr>
      <vt:lpstr>Repères normaux de la croissance somatique</vt:lpstr>
      <vt:lpstr>                       Repères de gain de poids A la naissance, l’enfant pèse en moyenne 3 kg.  Il perd environ le 10ème de son poids initial pendant les 4 premiers jours de sa vie. La perte de poids physiologique dès les premiers jours de vie est la conséquence de :  l’élimination du méconium, des urines,  de la déperdition d’eau de la peau,  de la faible alimentation des premiers jours et due au retard de la montée laiteuse. Il récupère ensuite ce poids vers le 10ème et le 15ème jour.  Cette perte physiologique, peut être minimisée par une alimentation précoce  </vt:lpstr>
      <vt:lpstr>  R                    Repères de gain de poids Il augmente de poids en moyenne de : 25 à 30 g/jour entre 0 et 3 mois,  20 à 25  g/jour entre 3 et 6 mois, 15 g/jour entre 6 et 9 mois, 10 g/jour entre 9 et 24 mois, kg/an à partir de 4 ans. Le poids de naissance de l’enfant est doublé : à l’âge de 3 mois, quand il est nourri au sein et à 5 mois, quand il est nourri au lait artificiel. Son poids de naissance est triplé à l’âge de 12 mois.  A l’âge de 2 ans, son poids de naissance est multiplié par 4.  Erreur, à corriger : 20-25 g / jour</vt:lpstr>
      <vt:lpstr>                                                    Repères de gain de taille - A la naissance, l’enfant a une taille moyenne de 50 cm. - 3cm/mois entre 0 et 3 mois - 2cm/mois entre 3 et 6 mois - 1 à 1,5cm/mois entre 6 et 12 mois - 10cm/an entre 12 mois et 4 ans. - La taille de naissance de l’enfant est multipliée par 2 à l’âge de 4 ans</vt:lpstr>
      <vt:lpstr>                    Repères de gain du périmètre crânien - A la naissance, l’enfant a un périmètre crânien moyen de 35 cm. : 2cm/mois entre 0 et 3 mois 1cm/mois entre 3 et 6 mois 0,5cm/mois entre 6 et 12 mois 10cm/an entre 12 mois et 4 ans. Durant la 1ère année de vie, la formule ci-dessous permet de savoir approximativement, si le PC est normal ou pas.  PC= [Taille actuelle en cm/2] + 10     A l’âge adulte le PC est de 57 cm</vt:lpstr>
      <vt:lpstr>                                            Anomalies de la croissance  Poids:   &lt; normale : amaigrissement, dénutrition              &gt;  normale : surpoids, obésité Taille: &lt; normale : nanisme            &gt; normale : Gigantisme Périmètre crânien (PC): &lt; normale : microcéphalie                                       &gt; normale : macrocéphalie Périmètre brachial (PB) = normale : amaigrissement, dénutrition</vt:lpstr>
      <vt:lpstr>Courbes de croissance pondérale normale et pathologiques</vt:lpstr>
      <vt:lpstr>Courbes de croissance pondérale normale et pathologiques</vt:lpstr>
      <vt:lpstr>Courbes de croissance pondérale pathologiques</vt:lpstr>
      <vt:lpstr>Courbes de croissance pondérale pathologiques</vt:lpstr>
      <vt:lpstr>CONCLUSION  La surveillance de la croissance de l’enfant permet au professionnel de santé de s’assurer de l’évolution satisfaisante et de la bonne santé de l’enfant.  Mais en pratique cette activité importante de pédiatrie préventive est souvent reléguée au second plan par les agents de santé.</vt:lpstr>
      <vt:lpstr>MERCI POUR VOTRE AIMABLE ATTENTION</vt:lpstr>
      <vt:lpstr>DEVELOPPEMENT PSYCHOMOTEUR DE L’ENFANT</vt:lpstr>
      <vt:lpstr>OBJECTIF GENERAL</vt:lpstr>
      <vt:lpstr>OBJECTIFS SPÉCIFIQUES</vt:lpstr>
      <vt:lpstr>INTRODUCTION</vt:lpstr>
      <vt:lpstr>I DÉFINITION</vt:lpstr>
      <vt:lpstr>      II PRINCIPALES ETAPES DU     DEVELOPPEMENT         PSYCHOMOTEUR DE L’ENFANT  </vt:lpstr>
      <vt:lpstr>II PRINCIPALES ETAPES DU     DEVELOPPEMENT         PSYCHOMOTEUR DE                 L’ENFANT </vt:lpstr>
      <vt:lpstr>Développement physique : de 2 à 3 ans</vt:lpstr>
      <vt:lpstr>Développement sensoriel :</vt:lpstr>
      <vt:lpstr>Développement cognitif De 0 à 3 mois :</vt:lpstr>
      <vt:lpstr>Développement langagier : </vt:lpstr>
      <vt:lpstr>Développement affectif et social 0-3MOIS:</vt:lpstr>
      <vt:lpstr>Développement physique De 4 à 6 mois    </vt:lpstr>
      <vt:lpstr>Développement physique De 4 à 6 mois </vt:lpstr>
      <vt:lpstr>Développement langagier 4 -6 MOIS :</vt:lpstr>
      <vt:lpstr>Développement affectif et social 4-6 MOIS :</vt:lpstr>
      <vt:lpstr>Développement physique 7-9 mois :</vt:lpstr>
      <vt:lpstr>Développement cognitif 7-9mois :</vt:lpstr>
      <vt:lpstr>Développement langagier 7-9 mois </vt:lpstr>
      <vt:lpstr>Développement affectif et social 7-9 mois </vt:lpstr>
      <vt:lpstr>Développement physique 10-12 mois:</vt:lpstr>
      <vt:lpstr>Développement cognitif 10-12mois:</vt:lpstr>
      <vt:lpstr>     Développement langagier 10-12mois</vt:lpstr>
      <vt:lpstr>Développement affectif et social 10-12 mois:</vt:lpstr>
      <vt:lpstr>Développement physique de 13 à 18 mois </vt:lpstr>
      <vt:lpstr>Développement cognitif de 13 à 18 mois </vt:lpstr>
      <vt:lpstr>Développement langagier de     13 à 18 mois</vt:lpstr>
      <vt:lpstr>Développement affectif et social    de 13 à 18 mois : </vt:lpstr>
      <vt:lpstr>   Développement physiqude9 à 24 mois :</vt:lpstr>
      <vt:lpstr>Développement cognitive 9 à 24 mois</vt:lpstr>
      <vt:lpstr>Développement langagier 9 à 24 mois</vt:lpstr>
      <vt:lpstr>Développement affectif et social 9 à 24 mois</vt:lpstr>
      <vt:lpstr>De 24 à 36 mois</vt:lpstr>
      <vt:lpstr>De 24 à 36 mois</vt:lpstr>
      <vt:lpstr>De 24 à 36 mois</vt:lpstr>
      <vt:lpstr>De 24 à 36 mois</vt:lpstr>
      <vt:lpstr>RENSEIGNEMENT DES PARAMETRES   DANS LE CARNET DE SANTE MERE-ENFANT </vt:lpstr>
      <vt:lpstr>INTERPRETATION DES DONNEES RECUEILLIES   DU CARNET DE SANTE MERE-ENFANT </vt:lpstr>
      <vt:lpstr>Conclusion </vt:lpstr>
      <vt:lpstr>  MERCI POUR VOTRE AIMABLE ATTENTION</vt:lpstr>
      <vt:lpstr>    HYGIÈNE DE VIE DE L’ENFANT   </vt:lpstr>
      <vt:lpstr>OBJECTIF GÉNÉRAL</vt:lpstr>
      <vt:lpstr>OBJECTIFS SPÉCIFIQUE  ;</vt:lpstr>
      <vt:lpstr>I - Définitions : </vt:lpstr>
      <vt:lpstr>     II Besoins chez l’enfant de 0 à 2 ans </vt:lpstr>
      <vt:lpstr>II Besoins chez l’enfant de 0 à 2 ans </vt:lpstr>
      <vt:lpstr>II Besoins chez l’enfant de 0 à 2 ans </vt:lpstr>
      <vt:lpstr>II Besoins chez l’enfant de 0 à 2 ans </vt:lpstr>
      <vt:lpstr>II Besoins chez l’enfant de 0 à 2 ans </vt:lpstr>
      <vt:lpstr>II Besoins chez l’enfant de0 à 2ans </vt:lpstr>
      <vt:lpstr>III Besoins chez l’enfant de 2ans à11ans </vt:lpstr>
      <vt:lpstr>III Besoins chez l’enfant de 2ans à11ans </vt:lpstr>
      <vt:lpstr>III Besoins chez l’enfant de 2ans à11ans </vt:lpstr>
      <vt:lpstr>III Besoins chez l’enfant de 2ans à11ans </vt:lpstr>
      <vt:lpstr>III Besoins chez l’enfant de 2ans à11ans </vt:lpstr>
      <vt:lpstr>IIIBesoins chez l’enfant de 2ans à11ans </vt:lpstr>
      <vt:lpstr>Chez l’adolescent </vt:lpstr>
      <vt:lpstr>Suite Reparti comme suit ; Petit déjeuner : 25% ; Déjeuner : 35% ; Goûter : 10% ; Diner : 30% </vt:lpstr>
      <vt:lpstr>Chez l’adolescent </vt:lpstr>
      <vt:lpstr>Suite Problématique :  Lors de l’adolescence, les jeunes explorent leurs limites (les soirées passées à veiller font partie des expériences rituelles ; Si elles sont répétées trop souvent, cela entraine des dettes de sommeil qui influent négativement sur l’état général de l’adolescent et sur sa vie (scolaire, activité sportive) ;   </vt:lpstr>
      <vt:lpstr>Chez l’adolescent</vt:lpstr>
      <vt:lpstr>Suite Recommandations quotidiennes sont : 2 à 4 heures par semaine : de 12 à 18 ans ; Bienfaits de l’activité sportive :  Fait baisser l’obésité ; Aide à la prévention des pathologies chroniques : cancers, maladies cardiovasculaires </vt:lpstr>
      <vt:lpstr>Chez l’adolescent</vt:lpstr>
      <vt:lpstr>Chez l’adolescent</vt:lpstr>
      <vt:lpstr>Chez l’adolescent</vt:lpstr>
      <vt:lpstr>  </vt:lpstr>
      <vt:lpstr>MERCI POUR VOTRE AIMABLE ATTENTION</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SACC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Maher Fattouh</dc:creator>
  <cp:lastModifiedBy>NANSE épse FE Gnénéssia Jeanne</cp:lastModifiedBy>
  <cp:revision>429</cp:revision>
  <dcterms:created xsi:type="dcterms:W3CDTF">2018-07-17T00:49:38Z</dcterms:created>
  <dcterms:modified xsi:type="dcterms:W3CDTF">2024-08-13T08:07:10Z</dcterms:modified>
</cp:coreProperties>
</file>