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6" r:id="rId2"/>
    <p:sldId id="336" r:id="rId3"/>
    <p:sldId id="337" r:id="rId4"/>
    <p:sldId id="340" r:id="rId5"/>
    <p:sldId id="342" r:id="rId6"/>
    <p:sldId id="357" r:id="rId7"/>
    <p:sldId id="358" r:id="rId8"/>
    <p:sldId id="359" r:id="rId9"/>
    <p:sldId id="360" r:id="rId10"/>
    <p:sldId id="361" r:id="rId11"/>
    <p:sldId id="362" r:id="rId12"/>
    <p:sldId id="363" r:id="rId13"/>
    <p:sldId id="372" r:id="rId14"/>
    <p:sldId id="364" r:id="rId15"/>
    <p:sldId id="369" r:id="rId16"/>
    <p:sldId id="365" r:id="rId17"/>
    <p:sldId id="366" r:id="rId18"/>
    <p:sldId id="367" r:id="rId19"/>
    <p:sldId id="368" r:id="rId20"/>
    <p:sldId id="370" r:id="rId21"/>
    <p:sldId id="37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0D9"/>
    <a:srgbClr val="FFCCCC"/>
    <a:srgbClr val="EC73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72"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accueil">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dirty="0"/>
              <a:t>Modifiez le style du titre</a:t>
            </a:r>
            <a:endParaRPr lang="en-US" dirty="0"/>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Modifier le style des sous-titres du masque</a:t>
            </a:r>
            <a:endParaRPr lang="en-US"/>
          </a:p>
        </p:txBody>
      </p:sp>
    </p:spTree>
    <p:extLst>
      <p:ext uri="{BB962C8B-B14F-4D97-AF65-F5344CB8AC3E}">
        <p14:creationId xmlns:p14="http://schemas.microsoft.com/office/powerpoint/2010/main" val="289306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617381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355230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3354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a:xfrm>
            <a:off x="609600" y="6356351"/>
            <a:ext cx="2844800" cy="365125"/>
          </a:xfrm>
          <a:prstGeom prst="rect">
            <a:avLst/>
          </a:prstGeom>
        </p:spPr>
        <p:txBody>
          <a:bodyPr/>
          <a:lstStyle/>
          <a:p>
            <a:fld id="{19BF81DB-AD89-458A-B4F0-8941AB51638F}" type="datetimeFigureOut">
              <a:rPr lang="fr-CA" smtClean="0"/>
              <a:t>2022-04-12</a:t>
            </a:fld>
            <a:endParaRPr lang="fr-CA"/>
          </a:p>
        </p:txBody>
      </p:sp>
      <p:sp>
        <p:nvSpPr>
          <p:cNvPr id="5" name="Espace réservé du pied de page 4"/>
          <p:cNvSpPr>
            <a:spLocks noGrp="1"/>
          </p:cNvSpPr>
          <p:nvPr>
            <p:ph type="ftr" sz="quarter" idx="11"/>
          </p:nvPr>
        </p:nvSpPr>
        <p:spPr>
          <a:xfrm>
            <a:off x="4165600" y="6356351"/>
            <a:ext cx="3860800" cy="365125"/>
          </a:xfrm>
          <a:prstGeom prst="rect">
            <a:avLst/>
          </a:prstGeom>
        </p:spPr>
        <p:txBody>
          <a:bodyPr/>
          <a:lstStyle/>
          <a:p>
            <a:endParaRPr lang="fr-CA"/>
          </a:p>
        </p:txBody>
      </p:sp>
      <p:sp>
        <p:nvSpPr>
          <p:cNvPr id="6" name="Espace réservé du numéro de diapositive 5"/>
          <p:cNvSpPr>
            <a:spLocks noGrp="1"/>
          </p:cNvSpPr>
          <p:nvPr>
            <p:ph type="sldNum" sz="quarter" idx="12"/>
          </p:nvPr>
        </p:nvSpPr>
        <p:spPr>
          <a:xfrm>
            <a:off x="8737600" y="6356351"/>
            <a:ext cx="2844800" cy="365125"/>
          </a:xfrm>
          <a:prstGeom prst="rect">
            <a:avLst/>
          </a:prstGeom>
        </p:spPr>
        <p:txBody>
          <a:bodyPr/>
          <a:lstStyle/>
          <a:p>
            <a:fld id="{2ABD3E78-3070-4BCA-B5A6-9FFD0E5BACA4}" type="slidenum">
              <a:rPr lang="fr-CA" smtClean="0"/>
              <a:t>‹N°›</a:t>
            </a:fld>
            <a:endParaRPr lang="fr-CA"/>
          </a:p>
        </p:txBody>
      </p:sp>
    </p:spTree>
    <p:extLst>
      <p:ext uri="{BB962C8B-B14F-4D97-AF65-F5344CB8AC3E}">
        <p14:creationId xmlns:p14="http://schemas.microsoft.com/office/powerpoint/2010/main" val="41637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olidDmn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66337" y="773722"/>
            <a:ext cx="10317480" cy="815927"/>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ZoneTexte 6"/>
          <p:cNvSpPr txBox="1"/>
          <p:nvPr/>
        </p:nvSpPr>
        <p:spPr>
          <a:xfrm>
            <a:off x="-2068" y="6628503"/>
            <a:ext cx="12204000" cy="252000"/>
          </a:xfrm>
          <a:prstGeom prst="rect">
            <a:avLst/>
          </a:prstGeom>
          <a:solidFill>
            <a:srgbClr val="00B050"/>
          </a:solidFill>
          <a:ln w="12700" cmpd="sng">
            <a:solidFill>
              <a:srgbClr val="00B050"/>
            </a:solidFill>
          </a:ln>
        </p:spPr>
        <p:txBody>
          <a:bodyPr wrap="square" tIns="0" bIns="0" rtlCol="0" anchor="b">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400" dirty="0">
              <a:solidFill>
                <a:schemeClr val="bg1"/>
              </a:solidFill>
              <a:latin typeface="Arial Black"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a:solidFill>
                  <a:schemeClr val="bg1"/>
                </a:solidFill>
                <a:latin typeface="Arial Black" pitchFamily="34" charset="0"/>
              </a:rPr>
              <a:t>Blvd de Marseille, 18 BP 720 Abidjan 18, Tel.: (225) 21005660 / 21001906 – Email: info@infas.ci – site web: www.infas.ci</a:t>
            </a:r>
          </a:p>
        </p:txBody>
      </p:sp>
      <p:sp>
        <p:nvSpPr>
          <p:cNvPr id="8" name="ZoneTexte 7"/>
          <p:cNvSpPr txBox="1"/>
          <p:nvPr/>
        </p:nvSpPr>
        <p:spPr>
          <a:xfrm>
            <a:off x="0" y="6274189"/>
            <a:ext cx="12192000" cy="307777"/>
          </a:xfrm>
          <a:prstGeom prst="rect">
            <a:avLst/>
          </a:prstGeom>
          <a:solidFill>
            <a:srgbClr val="EC7320"/>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a:solidFill>
                  <a:schemeClr val="bg1"/>
                </a:solidFill>
                <a:latin typeface="Arial Black" pitchFamily="34" charset="0"/>
              </a:rPr>
              <a:t>INSTITUT NATIONAL DE FORMATION DES AGENTS DE SANTE - INFAS </a:t>
            </a:r>
          </a:p>
        </p:txBody>
      </p:sp>
      <p:pic>
        <p:nvPicPr>
          <p:cNvPr id="9" name="Image 8" descr="b"/>
          <p:cNvPicPr/>
          <p:nvPr/>
        </p:nvPicPr>
        <p:blipFill>
          <a:blip r:embed="rId7" cstate="print"/>
          <a:srcRect/>
          <a:stretch>
            <a:fillRect/>
          </a:stretch>
        </p:blipFill>
        <p:spPr bwMode="auto">
          <a:xfrm>
            <a:off x="14068" y="20791"/>
            <a:ext cx="928467" cy="880505"/>
          </a:xfrm>
          <a:prstGeom prst="rect">
            <a:avLst/>
          </a:prstGeom>
          <a:noFill/>
          <a:ln w="9525">
            <a:noFill/>
            <a:miter lim="800000"/>
            <a:headEnd/>
            <a:tailEnd/>
          </a:ln>
        </p:spPr>
      </p:pic>
      <p:pic>
        <p:nvPicPr>
          <p:cNvPr id="10" name="Image 9" descr="Résultat de recherche d'images pour &quot;logo mshp&quot;"/>
          <p:cNvPicPr/>
          <p:nvPr/>
        </p:nvPicPr>
        <p:blipFill>
          <a:blip r:embed="rId8" cstate="print"/>
          <a:srcRect/>
          <a:stretch>
            <a:fillRect/>
          </a:stretch>
        </p:blipFill>
        <p:spPr bwMode="auto">
          <a:xfrm>
            <a:off x="11029070" y="33240"/>
            <a:ext cx="1148861" cy="880505"/>
          </a:xfrm>
          <a:prstGeom prst="rect">
            <a:avLst/>
          </a:prstGeom>
          <a:noFill/>
          <a:ln w="9525">
            <a:noFill/>
            <a:miter lim="800000"/>
            <a:headEnd/>
            <a:tailEnd/>
          </a:ln>
        </p:spPr>
      </p:pic>
    </p:spTree>
    <p:extLst>
      <p:ext uri="{BB962C8B-B14F-4D97-AF65-F5344CB8AC3E}">
        <p14:creationId xmlns:p14="http://schemas.microsoft.com/office/powerpoint/2010/main" val="573985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377" rtl="0" eaLnBrk="1" latinLnBrk="0" hangingPunct="1">
        <a:lnSpc>
          <a:spcPct val="90000"/>
        </a:lnSpc>
        <a:spcBef>
          <a:spcPct val="0"/>
        </a:spcBef>
        <a:buNone/>
        <a:defRPr sz="3000" kern="1200">
          <a:solidFill>
            <a:schemeClr val="tx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221580" y="4657725"/>
            <a:ext cx="10075070" cy="1736448"/>
          </a:xfrm>
        </p:spPr>
        <p:txBody>
          <a:bodyPr>
            <a:normAutofit/>
          </a:bodyPr>
          <a:lstStyle/>
          <a:p>
            <a:r>
              <a:rPr lang="fr-FR" altLang="fr-FR" sz="4000" b="1" dirty="0">
                <a:solidFill>
                  <a:schemeClr val="accent6"/>
                </a:solidFill>
                <a:latin typeface="Century Gothic" panose="020B0502020202020204" pitchFamily="34" charset="0"/>
                <a:ea typeface="Arial Black" pitchFamily="34" charset="0"/>
                <a:cs typeface="Arial Black" pitchFamily="34" charset="0"/>
              </a:rPr>
              <a:t>2021-2022,Semestre 1</a:t>
            </a:r>
            <a:endParaRPr lang="en-US" sz="4000" b="1" dirty="0" smtClean="0">
              <a:latin typeface="Century Gothic" panose="020B0502020202020204" pitchFamily="34" charset="0"/>
            </a:endParaRPr>
          </a:p>
          <a:p>
            <a:r>
              <a:rPr lang="en-US" sz="2800" b="1" dirty="0" smtClean="0">
                <a:latin typeface="Century Gothic" panose="020B0502020202020204" pitchFamily="34" charset="0"/>
              </a:rPr>
              <a:t>CELLLE PEDAGOGIQUE DE SANTE PUBLIQUE </a:t>
            </a:r>
          </a:p>
          <a:p>
            <a:r>
              <a:rPr lang="en-US" sz="2800" b="1" dirty="0" smtClean="0">
                <a:solidFill>
                  <a:schemeClr val="accent5"/>
                </a:solidFill>
                <a:latin typeface="Century Gothic" panose="020B0502020202020204" pitchFamily="34" charset="0"/>
              </a:rPr>
              <a:t>INFAS ABIDJAN</a:t>
            </a:r>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221580" y="752475"/>
            <a:ext cx="9684546" cy="3781425"/>
          </a:xfrm>
          <a:solidFill>
            <a:srgbClr val="D9D9D9"/>
          </a:solidFill>
          <a:ln w="76200" cap="flat">
            <a:solidFill>
              <a:schemeClr val="accent6">
                <a:lumMod val="50000"/>
              </a:schemeClr>
            </a:solidFill>
          </a:ln>
          <a:effectLst>
            <a:outerShdw dist="20000" dir="5400000" rotWithShape="0">
              <a:srgbClr val="000000">
                <a:alpha val="37999"/>
              </a:srgbClr>
            </a:outerShdw>
          </a:effectLst>
        </p:spPr>
        <p:txBody>
          <a:bodyPr>
            <a:noAutofit/>
          </a:bodyPr>
          <a:lstStyle/>
          <a:p>
            <a:pPr>
              <a:lnSpc>
                <a:spcPct val="100000"/>
              </a:lnSpc>
            </a:pPr>
            <a:r>
              <a:rPr lang="fr-FR" altLang="fr-FR" sz="5000" b="1" dirty="0" smtClean="0">
                <a:solidFill>
                  <a:srgbClr val="C00000"/>
                </a:solidFill>
                <a:latin typeface="Century Gothic" panose="020B0502020202020204" pitchFamily="34" charset="0"/>
                <a:ea typeface="Arial Black" pitchFamily="34" charset="0"/>
                <a:cs typeface="Arial Black" pitchFamily="34" charset="0"/>
              </a:rPr>
              <a:t> COMMUNICATION POUR LE CHANGEMENT SOCIAL DE COMPORTEMENT (CCSC), </a:t>
            </a:r>
            <a:r>
              <a:rPr lang="fr-FR" altLang="fr-FR" sz="5000" b="1" dirty="0">
                <a:solidFill>
                  <a:srgbClr val="C00000"/>
                </a:solidFill>
                <a:latin typeface="Century Gothic" panose="020B0502020202020204" pitchFamily="34" charset="0"/>
                <a:ea typeface="Arial Black" pitchFamily="34" charset="0"/>
                <a:cs typeface="Arial Black" pitchFamily="34" charset="0"/>
              </a:rPr>
              <a:t>COMMUNICATION INTER </a:t>
            </a:r>
            <a:r>
              <a:rPr lang="fr-FR" altLang="fr-FR" sz="5000" b="1" dirty="0" smtClean="0">
                <a:solidFill>
                  <a:srgbClr val="C00000"/>
                </a:solidFill>
                <a:latin typeface="Century Gothic" panose="020B0502020202020204" pitchFamily="34" charset="0"/>
                <a:ea typeface="Arial Black" pitchFamily="34" charset="0"/>
                <a:cs typeface="Arial Black" pitchFamily="34" charset="0"/>
              </a:rPr>
              <a:t>PERSONNELLE,PLAIDOYER </a:t>
            </a:r>
            <a:endParaRPr lang="fr-FR" altLang="fr-FR" sz="5000" b="1" dirty="0">
              <a:solidFill>
                <a:srgbClr val="C00000"/>
              </a:solidFill>
              <a:latin typeface="Century Gothic" panose="020B0502020202020204" pitchFamily="34" charset="0"/>
              <a:ea typeface="Arial Black" pitchFamily="34" charset="0"/>
              <a:cs typeface="Arial Black" pitchFamily="34" charset="0"/>
            </a:endParaRPr>
          </a:p>
        </p:txBody>
      </p:sp>
    </p:spTree>
    <p:extLst>
      <p:ext uri="{BB962C8B-B14F-4D97-AF65-F5344CB8AC3E}">
        <p14:creationId xmlns:p14="http://schemas.microsoft.com/office/powerpoint/2010/main" val="277348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25" y="104775"/>
            <a:ext cx="10020300" cy="809625"/>
          </a:xfrm>
        </p:spPr>
        <p:txBody>
          <a:bodyPr>
            <a:noAutofit/>
          </a:bodyPr>
          <a:lstStyle/>
          <a:p>
            <a:pPr algn="ctr"/>
            <a:r>
              <a:rPr lang="fr-FR" sz="3600" b="1" dirty="0" smtClean="0">
                <a:solidFill>
                  <a:srgbClr val="FF0000"/>
                </a:solidFill>
                <a:latin typeface="Century Gothic" panose="020B0502020202020204" pitchFamily="34" charset="0"/>
              </a:rPr>
              <a:t>II. Populations cibles de la CCSC (3/3</a:t>
            </a:r>
            <a:r>
              <a:rPr lang="fr-FR" sz="3600" b="1" dirty="0">
                <a:solidFill>
                  <a:srgbClr val="FF0000"/>
                </a:solidFill>
                <a:latin typeface="Century Gothic" panose="020B0502020202020204" pitchFamily="34" charset="0"/>
              </a:rPr>
              <a:t>)</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142875" y="1143000"/>
            <a:ext cx="11906250" cy="4857750"/>
          </a:xfrm>
        </p:spPr>
        <p:txBody>
          <a:bodyPr>
            <a:noAutofit/>
          </a:bodyPr>
          <a:lstStyle/>
          <a:p>
            <a:pPr>
              <a:lnSpc>
                <a:spcPct val="150000"/>
              </a:lnSpc>
              <a:spcBef>
                <a:spcPts val="1200"/>
              </a:spcBef>
              <a:spcAft>
                <a:spcPts val="1200"/>
              </a:spcAft>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Population </a:t>
            </a:r>
            <a:r>
              <a:rPr lang="fr-FR" sz="3200" b="1" dirty="0">
                <a:latin typeface="Century Gothic" panose="020B0502020202020204" pitchFamily="34" charset="0"/>
              </a:rPr>
              <a:t>cible </a:t>
            </a:r>
            <a:r>
              <a:rPr lang="fr-FR" sz="3200" b="1" dirty="0" smtClean="0">
                <a:latin typeface="Century Gothic" panose="020B0502020202020204" pitchFamily="34" charset="0"/>
              </a:rPr>
              <a:t>tertiaire</a:t>
            </a:r>
            <a:r>
              <a:rPr lang="fr-FR" sz="3200" dirty="0" smtClean="0">
                <a:latin typeface="Century Gothic" panose="020B0502020202020204" pitchFamily="34" charset="0"/>
              </a:rPr>
              <a:t>:</a:t>
            </a:r>
            <a:endParaRPr lang="fr-FR" sz="3200" dirty="0">
              <a:latin typeface="Century Gothic" panose="020B0502020202020204" pitchFamily="34" charset="0"/>
            </a:endParaRPr>
          </a:p>
          <a:p>
            <a:pPr marL="0" indent="0">
              <a:lnSpc>
                <a:spcPct val="150000"/>
              </a:lnSpc>
              <a:spcBef>
                <a:spcPts val="1200"/>
              </a:spcBef>
              <a:spcAft>
                <a:spcPts val="1200"/>
              </a:spcAft>
              <a:buNone/>
            </a:pPr>
            <a:r>
              <a:rPr lang="fr-FR" sz="3200" b="1" dirty="0">
                <a:solidFill>
                  <a:schemeClr val="accent6">
                    <a:lumMod val="75000"/>
                  </a:schemeClr>
                </a:solidFill>
                <a:latin typeface="Century Gothic" panose="020B0502020202020204" pitchFamily="34" charset="0"/>
              </a:rPr>
              <a:t>Ce sont les décideurs, les financiers et autres personnes ou institutions pouvant aider à l’atteinte des objectifs d’un </a:t>
            </a:r>
            <a:r>
              <a:rPr lang="fr-FR" sz="3200" b="1" dirty="0" smtClean="0">
                <a:solidFill>
                  <a:schemeClr val="accent6">
                    <a:lumMod val="75000"/>
                  </a:schemeClr>
                </a:solidFill>
                <a:latin typeface="Century Gothic" panose="020B0502020202020204" pitchFamily="34" charset="0"/>
              </a:rPr>
              <a:t>programme</a:t>
            </a:r>
          </a:p>
          <a:p>
            <a:pPr marL="0" indent="0">
              <a:lnSpc>
                <a:spcPct val="150000"/>
              </a:lnSpc>
              <a:spcBef>
                <a:spcPts val="1200"/>
              </a:spcBef>
              <a:spcAft>
                <a:spcPts val="1200"/>
              </a:spcAft>
              <a:buNone/>
            </a:pPr>
            <a:r>
              <a:rPr lang="fr-FR" sz="3200" b="1" dirty="0" smtClean="0">
                <a:latin typeface="Century Gothic" panose="020B0502020202020204" pitchFamily="34" charset="0"/>
              </a:rPr>
              <a:t>Exemple</a:t>
            </a:r>
            <a:r>
              <a:rPr lang="fr-FR" sz="3200" b="1" dirty="0" smtClean="0">
                <a:solidFill>
                  <a:schemeClr val="accent6">
                    <a:lumMod val="75000"/>
                  </a:schemeClr>
                </a:solidFill>
                <a:latin typeface="Century Gothic" panose="020B0502020202020204" pitchFamily="34" charset="0"/>
              </a:rPr>
              <a:t> </a:t>
            </a:r>
            <a:r>
              <a:rPr lang="fr-FR" sz="3200" dirty="0">
                <a:latin typeface="Century Gothic" panose="020B0502020202020204" pitchFamily="34" charset="0"/>
              </a:rPr>
              <a:t>: Le Ministère en charge de la santé.</a:t>
            </a:r>
            <a:endParaRPr lang="fr-FR" sz="3200" b="1" dirty="0">
              <a:solidFill>
                <a:schemeClr val="accent6">
                  <a:lumMod val="75000"/>
                </a:schemeClr>
              </a:solidFill>
              <a:latin typeface="Century Gothic" panose="020B0502020202020204" pitchFamily="34" charset="0"/>
            </a:endParaRPr>
          </a:p>
        </p:txBody>
      </p:sp>
    </p:spTree>
    <p:extLst>
      <p:ext uri="{BB962C8B-B14F-4D97-AF65-F5344CB8AC3E}">
        <p14:creationId xmlns:p14="http://schemas.microsoft.com/office/powerpoint/2010/main" val="1626568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25" y="104775"/>
            <a:ext cx="10020300" cy="809625"/>
          </a:xfrm>
        </p:spPr>
        <p:txBody>
          <a:bodyPr>
            <a:noAutofit/>
          </a:bodyPr>
          <a:lstStyle/>
          <a:p>
            <a:pPr algn="ctr"/>
            <a:r>
              <a:rPr lang="fr-FR" sz="3600" b="1" dirty="0" smtClean="0">
                <a:solidFill>
                  <a:srgbClr val="FF0000"/>
                </a:solidFill>
                <a:latin typeface="Century Gothic" panose="020B0502020202020204" pitchFamily="34" charset="0"/>
              </a:rPr>
              <a:t>III. Populations cibles du Plaidoyer </a:t>
            </a:r>
          </a:p>
        </p:txBody>
      </p:sp>
      <p:sp>
        <p:nvSpPr>
          <p:cNvPr id="3" name="Espace réservé du contenu 2"/>
          <p:cNvSpPr>
            <a:spLocks noGrp="1"/>
          </p:cNvSpPr>
          <p:nvPr>
            <p:ph idx="1"/>
          </p:nvPr>
        </p:nvSpPr>
        <p:spPr>
          <a:xfrm>
            <a:off x="142875" y="1143000"/>
            <a:ext cx="11906250" cy="4857750"/>
          </a:xfrm>
        </p:spPr>
        <p:txBody>
          <a:bodyPr>
            <a:noAutofit/>
          </a:bodyPr>
          <a:lstStyle/>
          <a:p>
            <a:pPr>
              <a:lnSpc>
                <a:spcPct val="150000"/>
              </a:lnSpc>
              <a:spcBef>
                <a:spcPts val="1200"/>
              </a:spcBef>
              <a:spcAft>
                <a:spcPts val="1200"/>
              </a:spcAft>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Décideurs </a:t>
            </a:r>
            <a:r>
              <a:rPr lang="fr-FR" sz="3200" b="1" dirty="0">
                <a:latin typeface="Century Gothic" panose="020B0502020202020204" pitchFamily="34" charset="0"/>
              </a:rPr>
              <a:t>politiques</a:t>
            </a:r>
          </a:p>
          <a:p>
            <a:pPr>
              <a:lnSpc>
                <a:spcPct val="150000"/>
              </a:lnSpc>
              <a:spcBef>
                <a:spcPts val="1200"/>
              </a:spcBef>
              <a:spcAft>
                <a:spcPts val="1200"/>
              </a:spcAft>
              <a:buFont typeface="Wingdings" panose="05000000000000000000" pitchFamily="2" charset="2"/>
              <a:buChar char="q"/>
            </a:pPr>
            <a:r>
              <a:rPr lang="fr-FR" sz="3200" b="1" dirty="0" smtClean="0">
                <a:latin typeface="Century Gothic" panose="020B0502020202020204" pitchFamily="34" charset="0"/>
              </a:rPr>
              <a:t> Organisations </a:t>
            </a:r>
            <a:r>
              <a:rPr lang="fr-FR" sz="3200" b="1" dirty="0">
                <a:latin typeface="Century Gothic" panose="020B0502020202020204" pitchFamily="34" charset="0"/>
              </a:rPr>
              <a:t>civiles nationales et internationales, etc.</a:t>
            </a:r>
          </a:p>
        </p:txBody>
      </p:sp>
    </p:spTree>
    <p:extLst>
      <p:ext uri="{BB962C8B-B14F-4D97-AF65-F5344CB8AC3E}">
        <p14:creationId xmlns:p14="http://schemas.microsoft.com/office/powerpoint/2010/main" val="30188948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990600"/>
          </a:xfrm>
        </p:spPr>
        <p:txBody>
          <a:bodyPr>
            <a:noAutofit/>
          </a:bodyPr>
          <a:lstStyle/>
          <a:p>
            <a:pPr algn="ctr"/>
            <a:r>
              <a:rPr lang="fr-FR" sz="3600" b="1" dirty="0" smtClean="0">
                <a:solidFill>
                  <a:srgbClr val="FF0000"/>
                </a:solidFill>
                <a:latin typeface="Century Gothic" panose="020B0502020202020204" pitchFamily="34" charset="0"/>
              </a:rPr>
              <a:t>IV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d’une séance de CCSC (1/4) </a:t>
            </a:r>
          </a:p>
        </p:txBody>
      </p:sp>
      <p:sp>
        <p:nvSpPr>
          <p:cNvPr id="3" name="Espace réservé du contenu 2"/>
          <p:cNvSpPr>
            <a:spLocks noGrp="1"/>
          </p:cNvSpPr>
          <p:nvPr>
            <p:ph idx="1"/>
          </p:nvPr>
        </p:nvSpPr>
        <p:spPr>
          <a:xfrm>
            <a:off x="285750" y="975995"/>
            <a:ext cx="11906250" cy="5086350"/>
          </a:xfrm>
        </p:spPr>
        <p:txBody>
          <a:bodyPr>
            <a:noAutofit/>
          </a:bodyPr>
          <a:lstStyle/>
          <a:p>
            <a:pPr>
              <a:lnSpc>
                <a:spcPct val="150000"/>
              </a:lnSpc>
              <a:spcBef>
                <a:spcPts val="0"/>
              </a:spcBef>
              <a:buFont typeface="Wingdings" panose="05000000000000000000" pitchFamily="2" charset="2"/>
              <a:buChar char="q"/>
            </a:pPr>
            <a:r>
              <a:rPr lang="fr-FR" sz="3200" dirty="0">
                <a:latin typeface="Century Gothic" panose="020B0502020202020204" pitchFamily="34" charset="0"/>
              </a:rPr>
              <a:t> </a:t>
            </a:r>
            <a:r>
              <a:rPr lang="fr-FR" sz="3200" b="1" dirty="0">
                <a:latin typeface="Century Gothic" panose="020B0502020202020204" pitchFamily="34" charset="0"/>
              </a:rPr>
              <a:t>Avant la séance de CCSC</a:t>
            </a:r>
          </a:p>
          <a:p>
            <a:pPr marL="0" indent="0">
              <a:lnSpc>
                <a:spcPct val="150000"/>
              </a:lnSpc>
              <a:spcBef>
                <a:spcPts val="0"/>
              </a:spcBef>
              <a:buFont typeface="Wingdings" panose="05000000000000000000" pitchFamily="2" charset="2"/>
              <a:buChar char="Ø"/>
              <a:tabLst>
                <a:tab pos="266700" algn="l"/>
              </a:tabLst>
            </a:pPr>
            <a:r>
              <a:rPr lang="fr-FR" sz="3200" b="1" dirty="0" smtClean="0">
                <a:latin typeface="Century Gothic" panose="020B0502020202020204" pitchFamily="34" charset="0"/>
              </a:rPr>
              <a:t> Questions </a:t>
            </a:r>
            <a:r>
              <a:rPr lang="fr-FR" sz="3200" dirty="0" smtClean="0">
                <a:latin typeface="Century Gothic" panose="020B0502020202020204" pitchFamily="34" charset="0"/>
              </a:rPr>
              <a:t>devant </a:t>
            </a:r>
            <a:r>
              <a:rPr lang="fr-FR" sz="3200" dirty="0">
                <a:latin typeface="Century Gothic" panose="020B0502020202020204" pitchFamily="34" charset="0"/>
              </a:rPr>
              <a:t>précéder la conduite d’une séance </a:t>
            </a:r>
            <a:r>
              <a:rPr lang="fr-FR" sz="3200" dirty="0" smtClean="0">
                <a:latin typeface="Century Gothic" panose="020B0502020202020204" pitchFamily="34" charset="0"/>
              </a:rPr>
              <a:t>CCSC :</a:t>
            </a:r>
            <a:endParaRPr lang="fr-FR" sz="3200" b="1" dirty="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Quoi </a:t>
            </a:r>
            <a:r>
              <a:rPr lang="fr-FR" sz="3200" b="1" dirty="0">
                <a:latin typeface="Century Gothic" panose="020B0502020202020204" pitchFamily="34" charset="0"/>
              </a:rPr>
              <a:t>? </a:t>
            </a:r>
            <a:r>
              <a:rPr lang="fr-FR" sz="3200" dirty="0" smtClean="0">
                <a:latin typeface="Century Gothic" panose="020B0502020202020204" pitchFamily="34" charset="0"/>
              </a:rPr>
              <a:t>: le thème de la communication</a:t>
            </a:r>
          </a:p>
          <a:p>
            <a:pPr>
              <a:lnSpc>
                <a:spcPct val="150000"/>
              </a:lnSpc>
              <a:spcBef>
                <a:spcPts val="0"/>
              </a:spcBef>
              <a:buFontTx/>
              <a:buChar char="-"/>
            </a:pPr>
            <a:r>
              <a:rPr lang="fr-FR" sz="3200" b="1" dirty="0" smtClean="0">
                <a:latin typeface="Century Gothic" panose="020B0502020202020204" pitchFamily="34" charset="0"/>
              </a:rPr>
              <a:t>Pourquoi </a:t>
            </a:r>
            <a:r>
              <a:rPr lang="fr-FR" sz="3200" b="1" dirty="0">
                <a:latin typeface="Century Gothic" panose="020B0502020202020204" pitchFamily="34" charset="0"/>
              </a:rPr>
              <a:t>? </a:t>
            </a:r>
            <a:r>
              <a:rPr lang="fr-FR" sz="3200" dirty="0">
                <a:latin typeface="Century Gothic" panose="020B0502020202020204" pitchFamily="34" charset="0"/>
              </a:rPr>
              <a:t>: </a:t>
            </a:r>
            <a:r>
              <a:rPr lang="fr-FR" sz="3200" dirty="0" smtClean="0">
                <a:latin typeface="Century Gothic" panose="020B0502020202020204" pitchFamily="34" charset="0"/>
              </a:rPr>
              <a:t>les objectifs</a:t>
            </a:r>
            <a:endParaRPr lang="fr-FR" sz="3200" dirty="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A </a:t>
            </a:r>
            <a:r>
              <a:rPr lang="fr-FR" sz="3200" b="1" dirty="0">
                <a:latin typeface="Century Gothic" panose="020B0502020202020204" pitchFamily="34" charset="0"/>
              </a:rPr>
              <a:t>qui ? </a:t>
            </a:r>
            <a:r>
              <a:rPr lang="fr-FR" sz="3200" dirty="0">
                <a:latin typeface="Century Gothic" panose="020B0502020202020204" pitchFamily="34" charset="0"/>
              </a:rPr>
              <a:t>: </a:t>
            </a:r>
            <a:r>
              <a:rPr lang="fr-FR" sz="3200" dirty="0" smtClean="0">
                <a:latin typeface="Century Gothic" panose="020B0502020202020204" pitchFamily="34" charset="0"/>
              </a:rPr>
              <a:t>auprès de quelles cibles</a:t>
            </a:r>
            <a:endParaRPr lang="fr-FR" sz="3200" b="1" dirty="0" smtClean="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Combien?: </a:t>
            </a:r>
            <a:r>
              <a:rPr lang="fr-FR" sz="3200" dirty="0">
                <a:latin typeface="Century Gothic" panose="020B0502020202020204" pitchFamily="34" charset="0"/>
              </a:rPr>
              <a:t>les </a:t>
            </a:r>
            <a:r>
              <a:rPr lang="fr-FR" sz="3200" dirty="0" smtClean="0">
                <a:latin typeface="Century Gothic" panose="020B0502020202020204" pitchFamily="34" charset="0"/>
              </a:rPr>
              <a:t>ressources</a:t>
            </a:r>
            <a:endParaRPr lang="fr-FR" sz="3200" dirty="0">
              <a:latin typeface="Century Gothic" panose="020B0502020202020204" pitchFamily="34" charset="0"/>
            </a:endParaRPr>
          </a:p>
        </p:txBody>
      </p:sp>
    </p:spTree>
    <p:extLst>
      <p:ext uri="{BB962C8B-B14F-4D97-AF65-F5344CB8AC3E}">
        <p14:creationId xmlns:p14="http://schemas.microsoft.com/office/powerpoint/2010/main" val="24024319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990600"/>
          </a:xfrm>
        </p:spPr>
        <p:txBody>
          <a:bodyPr>
            <a:noAutofit/>
          </a:bodyPr>
          <a:lstStyle/>
          <a:p>
            <a:pPr algn="ctr"/>
            <a:r>
              <a:rPr lang="fr-FR" sz="3600" b="1" dirty="0" smtClean="0">
                <a:solidFill>
                  <a:srgbClr val="FF0000"/>
                </a:solidFill>
                <a:latin typeface="Century Gothic" panose="020B0502020202020204" pitchFamily="34" charset="0"/>
              </a:rPr>
              <a:t>IV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d’une séance de CCSC (2/4) </a:t>
            </a:r>
          </a:p>
        </p:txBody>
      </p:sp>
      <p:sp>
        <p:nvSpPr>
          <p:cNvPr id="3" name="Espace réservé du contenu 2"/>
          <p:cNvSpPr>
            <a:spLocks noGrp="1"/>
          </p:cNvSpPr>
          <p:nvPr>
            <p:ph idx="1"/>
          </p:nvPr>
        </p:nvSpPr>
        <p:spPr>
          <a:xfrm>
            <a:off x="142875" y="1057275"/>
            <a:ext cx="11906250" cy="5086350"/>
          </a:xfrm>
        </p:spPr>
        <p:txBody>
          <a:bodyPr>
            <a:noAutofit/>
          </a:bodyPr>
          <a:lstStyle/>
          <a:p>
            <a:pPr>
              <a:lnSpc>
                <a:spcPct val="150000"/>
              </a:lnSpc>
              <a:spcBef>
                <a:spcPts val="0"/>
              </a:spcBef>
              <a:buFont typeface="Wingdings" panose="05000000000000000000" pitchFamily="2" charset="2"/>
              <a:buChar char="q"/>
            </a:pPr>
            <a:r>
              <a:rPr lang="fr-FR" sz="3200" dirty="0">
                <a:latin typeface="Century Gothic" panose="020B0502020202020204" pitchFamily="34" charset="0"/>
              </a:rPr>
              <a:t> </a:t>
            </a:r>
            <a:r>
              <a:rPr lang="fr-FR" sz="3200" b="1" dirty="0">
                <a:latin typeface="Century Gothic" panose="020B0502020202020204" pitchFamily="34" charset="0"/>
              </a:rPr>
              <a:t>Avant la séance de CCSC</a:t>
            </a:r>
          </a:p>
          <a:p>
            <a:pPr marL="0" indent="0">
              <a:lnSpc>
                <a:spcPct val="150000"/>
              </a:lnSpc>
              <a:spcBef>
                <a:spcPts val="0"/>
              </a:spcBef>
              <a:buFont typeface="Wingdings" panose="05000000000000000000" pitchFamily="2" charset="2"/>
              <a:buChar char="Ø"/>
              <a:tabLst>
                <a:tab pos="266700" algn="l"/>
              </a:tabLst>
            </a:pPr>
            <a:r>
              <a:rPr lang="fr-FR" sz="3200" b="1" dirty="0" smtClean="0">
                <a:latin typeface="Century Gothic" panose="020B0502020202020204" pitchFamily="34" charset="0"/>
              </a:rPr>
              <a:t> Questions </a:t>
            </a:r>
            <a:r>
              <a:rPr lang="fr-FR" sz="3200" dirty="0" smtClean="0">
                <a:latin typeface="Century Gothic" panose="020B0502020202020204" pitchFamily="34" charset="0"/>
              </a:rPr>
              <a:t>devant </a:t>
            </a:r>
            <a:r>
              <a:rPr lang="fr-FR" sz="3200" dirty="0">
                <a:latin typeface="Century Gothic" panose="020B0502020202020204" pitchFamily="34" charset="0"/>
              </a:rPr>
              <a:t>précéder la conduite d’une séance </a:t>
            </a:r>
            <a:r>
              <a:rPr lang="fr-FR" sz="3200" dirty="0" smtClean="0">
                <a:latin typeface="Century Gothic" panose="020B0502020202020204" pitchFamily="34" charset="0"/>
              </a:rPr>
              <a:t>CCSC :</a:t>
            </a:r>
            <a:endParaRPr lang="fr-FR" sz="3200" b="1" dirty="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Comment? </a:t>
            </a:r>
            <a:r>
              <a:rPr lang="fr-FR" sz="3200" dirty="0">
                <a:latin typeface="Century Gothic" panose="020B0502020202020204" pitchFamily="34" charset="0"/>
              </a:rPr>
              <a:t>: les moyens adaptés à chaque cible </a:t>
            </a:r>
            <a:endParaRPr lang="fr-FR" sz="3200" b="1" dirty="0" smtClean="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Quand </a:t>
            </a:r>
            <a:r>
              <a:rPr lang="fr-FR" sz="3200" b="1" dirty="0">
                <a:latin typeface="Century Gothic" panose="020B0502020202020204" pitchFamily="34" charset="0"/>
              </a:rPr>
              <a:t>? </a:t>
            </a:r>
            <a:r>
              <a:rPr lang="fr-FR" sz="3200" dirty="0">
                <a:latin typeface="Century Gothic" panose="020B0502020202020204" pitchFamily="34" charset="0"/>
              </a:rPr>
              <a:t>: le planning de mise en œuvre </a:t>
            </a:r>
            <a:endParaRPr lang="fr-FR" sz="3200" dirty="0" smtClean="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Qui ? </a:t>
            </a:r>
            <a:r>
              <a:rPr lang="fr-FR" sz="3200" dirty="0" smtClean="0">
                <a:latin typeface="Century Gothic" panose="020B0502020202020204" pitchFamily="34" charset="0"/>
              </a:rPr>
              <a:t>: Qui </a:t>
            </a:r>
            <a:r>
              <a:rPr lang="fr-FR" sz="3200" dirty="0">
                <a:latin typeface="Century Gothic" panose="020B0502020202020204" pitchFamily="34" charset="0"/>
              </a:rPr>
              <a:t>véhicule le message </a:t>
            </a:r>
          </a:p>
        </p:txBody>
      </p:sp>
    </p:spTree>
    <p:extLst>
      <p:ext uri="{BB962C8B-B14F-4D97-AF65-F5344CB8AC3E}">
        <p14:creationId xmlns:p14="http://schemas.microsoft.com/office/powerpoint/2010/main" val="4109400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990600"/>
          </a:xfrm>
        </p:spPr>
        <p:txBody>
          <a:bodyPr>
            <a:noAutofit/>
          </a:bodyPr>
          <a:lstStyle/>
          <a:p>
            <a:pPr algn="ctr">
              <a:lnSpc>
                <a:spcPct val="100000"/>
              </a:lnSpc>
              <a:spcBef>
                <a:spcPts val="600"/>
              </a:spcBef>
              <a:spcAft>
                <a:spcPts val="600"/>
              </a:spcAft>
            </a:pPr>
            <a:r>
              <a:rPr lang="fr-FR" sz="3600" b="1" dirty="0" smtClean="0">
                <a:solidFill>
                  <a:srgbClr val="FF0000"/>
                </a:solidFill>
                <a:latin typeface="Century Gothic" panose="020B0502020202020204" pitchFamily="34" charset="0"/>
              </a:rPr>
              <a:t>IV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d’une séance de CCSC (3/4)</a:t>
            </a:r>
          </a:p>
        </p:txBody>
      </p:sp>
      <p:sp>
        <p:nvSpPr>
          <p:cNvPr id="3" name="Espace réservé du contenu 2"/>
          <p:cNvSpPr>
            <a:spLocks noGrp="1"/>
          </p:cNvSpPr>
          <p:nvPr>
            <p:ph idx="1"/>
          </p:nvPr>
        </p:nvSpPr>
        <p:spPr>
          <a:xfrm>
            <a:off x="171450" y="1057275"/>
            <a:ext cx="11906250" cy="5086350"/>
          </a:xfrm>
        </p:spPr>
        <p:txBody>
          <a:bodyPr>
            <a:noAutofit/>
          </a:bodyPr>
          <a:lstStyle/>
          <a:p>
            <a:pPr>
              <a:lnSpc>
                <a:spcPct val="150000"/>
              </a:lnSpc>
              <a:spcBef>
                <a:spcPts val="0"/>
              </a:spcBef>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Séance </a:t>
            </a:r>
            <a:r>
              <a:rPr lang="fr-FR" sz="3200" b="1" dirty="0">
                <a:latin typeface="Century Gothic" panose="020B0502020202020204" pitchFamily="34" charset="0"/>
              </a:rPr>
              <a:t>de CCSC proprement dite </a:t>
            </a:r>
            <a:endParaRPr lang="fr-FR" sz="3200" b="1" dirty="0" smtClean="0">
              <a:latin typeface="Century Gothic" panose="020B0502020202020204" pitchFamily="34" charset="0"/>
            </a:endParaRPr>
          </a:p>
          <a:p>
            <a:pPr>
              <a:lnSpc>
                <a:spcPct val="150000"/>
              </a:lnSpc>
              <a:spcBef>
                <a:spcPts val="0"/>
              </a:spcBef>
              <a:buFont typeface="Wingdings" panose="05000000000000000000" pitchFamily="2" charset="2"/>
              <a:buChar char="Ø"/>
            </a:pPr>
            <a:r>
              <a:rPr lang="fr-FR" sz="3200" b="1" dirty="0">
                <a:latin typeface="Century Gothic" panose="020B0502020202020204" pitchFamily="34" charset="0"/>
              </a:rPr>
              <a:t> </a:t>
            </a:r>
            <a:r>
              <a:rPr lang="fr-FR" sz="3200" b="1" dirty="0" smtClean="0">
                <a:latin typeface="Century Gothic" panose="020B0502020202020204" pitchFamily="34" charset="0"/>
              </a:rPr>
              <a:t>Etapes </a:t>
            </a:r>
            <a:r>
              <a:rPr lang="fr-FR" sz="3200" b="1" dirty="0">
                <a:latin typeface="Century Gothic" panose="020B0502020202020204" pitchFamily="34" charset="0"/>
              </a:rPr>
              <a:t>à suivre </a:t>
            </a:r>
            <a:r>
              <a:rPr lang="fr-FR" sz="3200" b="1" dirty="0" smtClean="0">
                <a:latin typeface="Century Gothic" panose="020B0502020202020204" pitchFamily="34" charset="0"/>
              </a:rPr>
              <a:t>: </a:t>
            </a:r>
            <a:endParaRPr lang="fr-FR" sz="3200" b="1" dirty="0">
              <a:latin typeface="Century Gothic" panose="020B0502020202020204" pitchFamily="34" charset="0"/>
            </a:endParaRPr>
          </a:p>
          <a:p>
            <a:pPr>
              <a:lnSpc>
                <a:spcPct val="150000"/>
              </a:lnSpc>
              <a:spcBef>
                <a:spcPts val="0"/>
              </a:spcBef>
              <a:buFontTx/>
              <a:buChar char="-"/>
            </a:pPr>
            <a:r>
              <a:rPr lang="fr-FR" sz="3200" b="1" dirty="0">
                <a:latin typeface="Century Gothic" panose="020B0502020202020204" pitchFamily="34" charset="0"/>
              </a:rPr>
              <a:t>1</a:t>
            </a:r>
            <a:r>
              <a:rPr lang="fr-FR" sz="3200" b="1" baseline="30000" dirty="0">
                <a:latin typeface="Century Gothic" panose="020B0502020202020204" pitchFamily="34" charset="0"/>
              </a:rPr>
              <a:t>ère</a:t>
            </a:r>
            <a:r>
              <a:rPr lang="fr-FR" sz="3200" b="1" dirty="0">
                <a:latin typeface="Century Gothic" panose="020B0502020202020204" pitchFamily="34" charset="0"/>
              </a:rPr>
              <a:t> étape :  </a:t>
            </a:r>
            <a:r>
              <a:rPr lang="fr-FR" sz="3200" dirty="0" smtClean="0">
                <a:latin typeface="Century Gothic" panose="020B0502020202020204" pitchFamily="34" charset="0"/>
              </a:rPr>
              <a:t>Analyser </a:t>
            </a:r>
            <a:r>
              <a:rPr lang="fr-FR" sz="3200" dirty="0">
                <a:latin typeface="Century Gothic" panose="020B0502020202020204" pitchFamily="34" charset="0"/>
              </a:rPr>
              <a:t>la situation pour identifier </a:t>
            </a:r>
            <a:r>
              <a:rPr lang="fr-FR" sz="3200" dirty="0" smtClean="0">
                <a:latin typeface="Century Gothic" panose="020B0502020202020204" pitchFamily="34" charset="0"/>
              </a:rPr>
              <a:t>le problème</a:t>
            </a:r>
            <a:endParaRPr lang="fr-FR" sz="3200" dirty="0">
              <a:latin typeface="Century Gothic" panose="020B0502020202020204" pitchFamily="34" charset="0"/>
            </a:endParaRPr>
          </a:p>
          <a:p>
            <a:pPr>
              <a:lnSpc>
                <a:spcPct val="150000"/>
              </a:lnSpc>
              <a:spcBef>
                <a:spcPts val="0"/>
              </a:spcBef>
              <a:buFontTx/>
              <a:buChar char="-"/>
            </a:pPr>
            <a:r>
              <a:rPr lang="fr-FR" sz="3200" b="1" dirty="0">
                <a:latin typeface="Century Gothic" panose="020B0502020202020204" pitchFamily="34" charset="0"/>
              </a:rPr>
              <a:t>2</a:t>
            </a:r>
            <a:r>
              <a:rPr lang="fr-FR" sz="3200" b="1" baseline="30000" dirty="0">
                <a:latin typeface="Century Gothic" panose="020B0502020202020204" pitchFamily="34" charset="0"/>
              </a:rPr>
              <a:t>ème</a:t>
            </a:r>
            <a:r>
              <a:rPr lang="fr-FR" sz="3200" b="1" dirty="0">
                <a:latin typeface="Century Gothic" panose="020B0502020202020204" pitchFamily="34" charset="0"/>
              </a:rPr>
              <a:t> étape :  </a:t>
            </a:r>
            <a:r>
              <a:rPr lang="fr-FR" sz="3200" dirty="0">
                <a:latin typeface="Century Gothic" panose="020B0502020202020204" pitchFamily="34" charset="0"/>
              </a:rPr>
              <a:t>Fixer les objectifs </a:t>
            </a:r>
            <a:r>
              <a:rPr lang="fr-FR" sz="3200" b="1" dirty="0">
                <a:latin typeface="Century Gothic" panose="020B0502020202020204" pitchFamily="34" charset="0"/>
              </a:rPr>
              <a:t>;</a:t>
            </a:r>
          </a:p>
          <a:p>
            <a:pPr>
              <a:lnSpc>
                <a:spcPct val="150000"/>
              </a:lnSpc>
              <a:spcBef>
                <a:spcPts val="0"/>
              </a:spcBef>
              <a:buFontTx/>
              <a:buChar char="-"/>
            </a:pPr>
            <a:r>
              <a:rPr lang="fr-FR" sz="3200" b="1" dirty="0">
                <a:latin typeface="Century Gothic" panose="020B0502020202020204" pitchFamily="34" charset="0"/>
              </a:rPr>
              <a:t>3</a:t>
            </a:r>
            <a:r>
              <a:rPr lang="fr-FR" sz="3200" b="1" baseline="30000" dirty="0">
                <a:latin typeface="Century Gothic" panose="020B0502020202020204" pitchFamily="34" charset="0"/>
              </a:rPr>
              <a:t>ème</a:t>
            </a:r>
            <a:r>
              <a:rPr lang="fr-FR" sz="3200" b="1" dirty="0">
                <a:latin typeface="Century Gothic" panose="020B0502020202020204" pitchFamily="34" charset="0"/>
              </a:rPr>
              <a:t> étape :  </a:t>
            </a:r>
            <a:r>
              <a:rPr lang="fr-FR" sz="3200" dirty="0">
                <a:latin typeface="Century Gothic" panose="020B0502020202020204" pitchFamily="34" charset="0"/>
              </a:rPr>
              <a:t>Identifier les populations </a:t>
            </a:r>
            <a:r>
              <a:rPr lang="fr-FR" sz="3200" dirty="0" smtClean="0">
                <a:latin typeface="Century Gothic" panose="020B0502020202020204" pitchFamily="34" charset="0"/>
              </a:rPr>
              <a:t>bénéficiaires</a:t>
            </a:r>
            <a:endParaRPr lang="fr-FR" sz="3200" dirty="0">
              <a:latin typeface="Century Gothic" panose="020B0502020202020204" pitchFamily="34" charset="0"/>
            </a:endParaRPr>
          </a:p>
          <a:p>
            <a:pPr>
              <a:lnSpc>
                <a:spcPct val="150000"/>
              </a:lnSpc>
              <a:spcBef>
                <a:spcPts val="0"/>
              </a:spcBef>
              <a:buFontTx/>
              <a:buChar char="-"/>
            </a:pPr>
            <a:r>
              <a:rPr lang="fr-FR" sz="3200" b="1" dirty="0">
                <a:latin typeface="Century Gothic" panose="020B0502020202020204" pitchFamily="34" charset="0"/>
              </a:rPr>
              <a:t>4</a:t>
            </a:r>
            <a:r>
              <a:rPr lang="fr-FR" sz="3200" b="1" baseline="30000" dirty="0">
                <a:latin typeface="Century Gothic" panose="020B0502020202020204" pitchFamily="34" charset="0"/>
              </a:rPr>
              <a:t>ème</a:t>
            </a:r>
            <a:r>
              <a:rPr lang="fr-FR" sz="3200" b="1" dirty="0">
                <a:latin typeface="Century Gothic" panose="020B0502020202020204" pitchFamily="34" charset="0"/>
              </a:rPr>
              <a:t> étape </a:t>
            </a:r>
            <a:r>
              <a:rPr lang="fr-FR" sz="3200" dirty="0">
                <a:latin typeface="Century Gothic" panose="020B0502020202020204" pitchFamily="34" charset="0"/>
              </a:rPr>
              <a:t>:  Identifier les </a:t>
            </a:r>
            <a:r>
              <a:rPr lang="fr-FR" sz="3200" dirty="0" smtClean="0">
                <a:latin typeface="Century Gothic" panose="020B0502020202020204" pitchFamily="34" charset="0"/>
              </a:rPr>
              <a:t>ressources</a:t>
            </a:r>
            <a:endParaRPr lang="fr-FR" sz="3200" dirty="0">
              <a:latin typeface="Century Gothic" panose="020B0502020202020204" pitchFamily="34" charset="0"/>
            </a:endParaRPr>
          </a:p>
        </p:txBody>
      </p:sp>
    </p:spTree>
    <p:extLst>
      <p:ext uri="{BB962C8B-B14F-4D97-AF65-F5344CB8AC3E}">
        <p14:creationId xmlns:p14="http://schemas.microsoft.com/office/powerpoint/2010/main" val="4128829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99060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IV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d’une séance de CCSC (4/4)</a:t>
            </a:r>
          </a:p>
        </p:txBody>
      </p:sp>
      <p:sp>
        <p:nvSpPr>
          <p:cNvPr id="3" name="Espace réservé du contenu 2"/>
          <p:cNvSpPr>
            <a:spLocks noGrp="1"/>
          </p:cNvSpPr>
          <p:nvPr>
            <p:ph idx="1"/>
          </p:nvPr>
        </p:nvSpPr>
        <p:spPr>
          <a:xfrm>
            <a:off x="142875" y="1057275"/>
            <a:ext cx="11906250" cy="5086350"/>
          </a:xfrm>
        </p:spPr>
        <p:txBody>
          <a:bodyPr>
            <a:noAutofit/>
          </a:bodyPr>
          <a:lstStyle/>
          <a:p>
            <a:pPr>
              <a:lnSpc>
                <a:spcPct val="100000"/>
              </a:lnSpc>
              <a:spcBef>
                <a:spcPts val="700"/>
              </a:spcBef>
              <a:spcAft>
                <a:spcPts val="700"/>
              </a:spcAft>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Séance </a:t>
            </a:r>
            <a:r>
              <a:rPr lang="fr-FR" sz="3200" b="1" dirty="0">
                <a:latin typeface="Century Gothic" panose="020B0502020202020204" pitchFamily="34" charset="0"/>
              </a:rPr>
              <a:t>de CCSC proprement dite </a:t>
            </a:r>
            <a:endParaRPr lang="fr-FR" sz="3200" b="1" dirty="0" smtClean="0">
              <a:latin typeface="Century Gothic" panose="020B0502020202020204" pitchFamily="34" charset="0"/>
            </a:endParaRPr>
          </a:p>
          <a:p>
            <a:pPr>
              <a:lnSpc>
                <a:spcPct val="100000"/>
              </a:lnSpc>
              <a:spcBef>
                <a:spcPts val="700"/>
              </a:spcBef>
              <a:spcAft>
                <a:spcPts val="700"/>
              </a:spcAft>
              <a:buFont typeface="Wingdings" panose="05000000000000000000" pitchFamily="2" charset="2"/>
              <a:buChar char="Ø"/>
            </a:pPr>
            <a:r>
              <a:rPr lang="fr-FR" sz="3200" b="1" dirty="0">
                <a:latin typeface="Century Gothic" panose="020B0502020202020204" pitchFamily="34" charset="0"/>
              </a:rPr>
              <a:t> </a:t>
            </a:r>
            <a:r>
              <a:rPr lang="fr-FR" sz="3200" b="1" dirty="0" smtClean="0">
                <a:latin typeface="Century Gothic" panose="020B0502020202020204" pitchFamily="34" charset="0"/>
              </a:rPr>
              <a:t>Etapes </a:t>
            </a:r>
            <a:r>
              <a:rPr lang="fr-FR" sz="3200" b="1" dirty="0">
                <a:latin typeface="Century Gothic" panose="020B0502020202020204" pitchFamily="34" charset="0"/>
              </a:rPr>
              <a:t>à suivre </a:t>
            </a:r>
            <a:r>
              <a:rPr lang="fr-FR" sz="3200" b="1" dirty="0" smtClean="0">
                <a:latin typeface="Century Gothic" panose="020B0502020202020204" pitchFamily="34" charset="0"/>
              </a:rPr>
              <a:t>: </a:t>
            </a:r>
            <a:endParaRPr lang="fr-FR" sz="3200" b="1" dirty="0">
              <a:latin typeface="Century Gothic" panose="020B0502020202020204" pitchFamily="34" charset="0"/>
            </a:endParaRPr>
          </a:p>
          <a:p>
            <a:pPr>
              <a:lnSpc>
                <a:spcPct val="100000"/>
              </a:lnSpc>
              <a:spcBef>
                <a:spcPts val="700"/>
              </a:spcBef>
              <a:spcAft>
                <a:spcPts val="700"/>
              </a:spcAft>
              <a:buFontTx/>
              <a:buChar char="-"/>
            </a:pPr>
            <a:r>
              <a:rPr lang="fr-FR" sz="3200" b="1" dirty="0" smtClean="0">
                <a:latin typeface="Century Gothic" panose="020B0502020202020204" pitchFamily="34" charset="0"/>
              </a:rPr>
              <a:t>5</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a:t>
            </a:r>
            <a:r>
              <a:rPr lang="fr-FR" sz="3200" dirty="0">
                <a:latin typeface="Century Gothic" panose="020B0502020202020204" pitchFamily="34" charset="0"/>
              </a:rPr>
              <a:t>:  Identifier les stratégies (méthodes</a:t>
            </a:r>
            <a:r>
              <a:rPr lang="fr-FR" sz="3200" dirty="0" smtClean="0">
                <a:latin typeface="Century Gothic" panose="020B0502020202020204" pitchFamily="34" charset="0"/>
              </a:rPr>
              <a:t>)</a:t>
            </a:r>
            <a:endParaRPr lang="fr-FR" sz="3200" dirty="0">
              <a:latin typeface="Century Gothic" panose="020B0502020202020204" pitchFamily="34" charset="0"/>
            </a:endParaRPr>
          </a:p>
          <a:p>
            <a:pPr>
              <a:lnSpc>
                <a:spcPct val="100000"/>
              </a:lnSpc>
              <a:spcBef>
                <a:spcPts val="700"/>
              </a:spcBef>
              <a:spcAft>
                <a:spcPts val="700"/>
              </a:spcAft>
              <a:buFontTx/>
              <a:buChar char="-"/>
            </a:pPr>
            <a:r>
              <a:rPr lang="fr-FR" sz="3200" b="1" dirty="0">
                <a:latin typeface="Century Gothic" panose="020B0502020202020204" pitchFamily="34" charset="0"/>
              </a:rPr>
              <a:t>6</a:t>
            </a:r>
            <a:r>
              <a:rPr lang="fr-FR" sz="3200" b="1" baseline="30000" dirty="0">
                <a:latin typeface="Century Gothic" panose="020B0502020202020204" pitchFamily="34" charset="0"/>
              </a:rPr>
              <a:t>ème</a:t>
            </a:r>
            <a:r>
              <a:rPr lang="fr-FR" sz="3200" b="1" dirty="0">
                <a:latin typeface="Century Gothic" panose="020B0502020202020204" pitchFamily="34" charset="0"/>
              </a:rPr>
              <a:t> étape :  </a:t>
            </a:r>
            <a:r>
              <a:rPr lang="fr-FR" sz="3200" dirty="0">
                <a:latin typeface="Century Gothic" panose="020B0502020202020204" pitchFamily="34" charset="0"/>
              </a:rPr>
              <a:t>Mettre en place un plan d’action (planification) </a:t>
            </a:r>
          </a:p>
          <a:p>
            <a:pPr>
              <a:lnSpc>
                <a:spcPct val="100000"/>
              </a:lnSpc>
              <a:spcBef>
                <a:spcPts val="700"/>
              </a:spcBef>
              <a:spcAft>
                <a:spcPts val="700"/>
              </a:spcAft>
              <a:buFontTx/>
              <a:buChar char="-"/>
            </a:pPr>
            <a:r>
              <a:rPr lang="fr-FR" sz="3200" b="1" dirty="0">
                <a:latin typeface="Century Gothic" panose="020B0502020202020204" pitchFamily="34" charset="0"/>
              </a:rPr>
              <a:t>7</a:t>
            </a:r>
            <a:r>
              <a:rPr lang="fr-FR" sz="3200" b="1" baseline="30000" dirty="0">
                <a:latin typeface="Century Gothic" panose="020B0502020202020204" pitchFamily="34" charset="0"/>
              </a:rPr>
              <a:t>ème</a:t>
            </a:r>
            <a:r>
              <a:rPr lang="fr-FR" sz="3200" b="1" dirty="0">
                <a:latin typeface="Century Gothic" panose="020B0502020202020204" pitchFamily="34" charset="0"/>
              </a:rPr>
              <a:t> étape :  </a:t>
            </a:r>
            <a:r>
              <a:rPr lang="fr-FR" sz="3200" dirty="0">
                <a:latin typeface="Century Gothic" panose="020B0502020202020204" pitchFamily="34" charset="0"/>
              </a:rPr>
              <a:t>Mettre en œuvre un plan d’action (Exécution) </a:t>
            </a:r>
            <a:endParaRPr lang="fr-FR" sz="3200" b="1" dirty="0">
              <a:latin typeface="Century Gothic" panose="020B0502020202020204" pitchFamily="34" charset="0"/>
            </a:endParaRPr>
          </a:p>
          <a:p>
            <a:pPr>
              <a:lnSpc>
                <a:spcPct val="100000"/>
              </a:lnSpc>
              <a:spcBef>
                <a:spcPts val="700"/>
              </a:spcBef>
              <a:spcAft>
                <a:spcPts val="700"/>
              </a:spcAft>
              <a:buFontTx/>
              <a:buChar char="-"/>
            </a:pPr>
            <a:r>
              <a:rPr lang="fr-FR" sz="3200" b="1" dirty="0">
                <a:latin typeface="Century Gothic" panose="020B0502020202020204" pitchFamily="34" charset="0"/>
              </a:rPr>
              <a:t>8</a:t>
            </a:r>
            <a:r>
              <a:rPr lang="fr-FR" sz="3200" b="1" baseline="30000" dirty="0">
                <a:latin typeface="Century Gothic" panose="020B0502020202020204" pitchFamily="34" charset="0"/>
              </a:rPr>
              <a:t>ème</a:t>
            </a:r>
            <a:r>
              <a:rPr lang="fr-FR" sz="3200" b="1" dirty="0">
                <a:latin typeface="Century Gothic" panose="020B0502020202020204" pitchFamily="34" charset="0"/>
              </a:rPr>
              <a:t> étape :  </a:t>
            </a:r>
            <a:r>
              <a:rPr lang="fr-FR" sz="3200" dirty="0">
                <a:latin typeface="Century Gothic" panose="020B0502020202020204" pitchFamily="34" charset="0"/>
              </a:rPr>
              <a:t>Faire le suivi et l’évaluation des </a:t>
            </a:r>
            <a:r>
              <a:rPr lang="fr-FR" sz="3200" dirty="0" smtClean="0">
                <a:latin typeface="Century Gothic" panose="020B0502020202020204" pitchFamily="34" charset="0"/>
              </a:rPr>
              <a:t>stratégies</a:t>
            </a:r>
            <a:endParaRPr lang="fr-FR" sz="3200" dirty="0">
              <a:latin typeface="Century Gothic" panose="020B0502020202020204" pitchFamily="34" charset="0"/>
            </a:endParaRPr>
          </a:p>
        </p:txBody>
      </p:sp>
    </p:spTree>
    <p:extLst>
      <p:ext uri="{BB962C8B-B14F-4D97-AF65-F5344CB8AC3E}">
        <p14:creationId xmlns:p14="http://schemas.microsoft.com/office/powerpoint/2010/main" val="12318423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74295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 plaidoyer </a:t>
            </a:r>
            <a:r>
              <a:rPr lang="fr-FR" sz="3200" b="1" dirty="0">
                <a:solidFill>
                  <a:srgbClr val="FF0000"/>
                </a:solidFill>
                <a:latin typeface="Century Gothic" panose="020B0502020202020204" pitchFamily="34" charset="0"/>
              </a:rPr>
              <a:t>(</a:t>
            </a:r>
            <a:r>
              <a:rPr lang="fr-FR" sz="3200" b="1" dirty="0" smtClean="0">
                <a:solidFill>
                  <a:srgbClr val="FF0000"/>
                </a:solidFill>
                <a:latin typeface="Century Gothic" panose="020B0502020202020204" pitchFamily="34" charset="0"/>
              </a:rPr>
              <a:t>1/4) </a:t>
            </a:r>
          </a:p>
        </p:txBody>
      </p:sp>
      <p:sp>
        <p:nvSpPr>
          <p:cNvPr id="3" name="Espace réservé du contenu 2"/>
          <p:cNvSpPr>
            <a:spLocks noGrp="1"/>
          </p:cNvSpPr>
          <p:nvPr>
            <p:ph idx="1"/>
          </p:nvPr>
        </p:nvSpPr>
        <p:spPr>
          <a:xfrm>
            <a:off x="200025" y="714375"/>
            <a:ext cx="11906250" cy="5467350"/>
          </a:xfrm>
        </p:spPr>
        <p:txBody>
          <a:bodyPr>
            <a:noAutofit/>
          </a:bodyPr>
          <a:lstStyle/>
          <a:p>
            <a:pPr>
              <a:lnSpc>
                <a:spcPct val="150000"/>
              </a:lnSpc>
              <a:spcBef>
                <a:spcPts val="0"/>
              </a:spcBef>
              <a:buFont typeface="Wingdings" panose="05000000000000000000" pitchFamily="2" charset="2"/>
              <a:buChar char="q"/>
            </a:pPr>
            <a:r>
              <a:rPr lang="fr-FR" sz="3000" dirty="0">
                <a:latin typeface="Century Gothic" panose="020B0502020202020204" pitchFamily="34" charset="0"/>
              </a:rPr>
              <a:t> </a:t>
            </a:r>
            <a:r>
              <a:rPr lang="fr-FR" sz="3000" b="1" dirty="0">
                <a:latin typeface="Century Gothic" panose="020B0502020202020204" pitchFamily="34" charset="0"/>
              </a:rPr>
              <a:t>Avant le plaidoyer</a:t>
            </a:r>
          </a:p>
          <a:p>
            <a:pPr>
              <a:lnSpc>
                <a:spcPct val="150000"/>
              </a:lnSpc>
              <a:spcBef>
                <a:spcPts val="0"/>
              </a:spcBef>
              <a:buFont typeface="Wingdings" panose="05000000000000000000" pitchFamily="2" charset="2"/>
              <a:buChar char="Ø"/>
            </a:pPr>
            <a:r>
              <a:rPr lang="fr-FR" sz="3000" b="1" dirty="0">
                <a:latin typeface="Century Gothic" panose="020B0502020202020204" pitchFamily="34" charset="0"/>
              </a:rPr>
              <a:t> </a:t>
            </a:r>
            <a:r>
              <a:rPr lang="fr-FR" sz="3000" b="1" dirty="0" smtClean="0">
                <a:latin typeface="Century Gothic" panose="020B0502020202020204" pitchFamily="34" charset="0"/>
              </a:rPr>
              <a:t>Le </a:t>
            </a:r>
            <a:r>
              <a:rPr lang="fr-FR" sz="3000" b="1" dirty="0">
                <a:latin typeface="Century Gothic" panose="020B0502020202020204" pitchFamily="34" charset="0"/>
              </a:rPr>
              <a:t>questionnement </a:t>
            </a:r>
            <a:r>
              <a:rPr lang="fr-FR" sz="3000" dirty="0">
                <a:latin typeface="Century Gothic" panose="020B0502020202020204" pitchFamily="34" charset="0"/>
              </a:rPr>
              <a:t>qui précède toute stratégie de plaidoyer est le suivant </a:t>
            </a:r>
            <a:r>
              <a:rPr lang="fr-FR" sz="3000" b="1" dirty="0">
                <a:latin typeface="Century Gothic" panose="020B0502020202020204" pitchFamily="34" charset="0"/>
              </a:rPr>
              <a:t>: </a:t>
            </a:r>
            <a:endParaRPr lang="fr-FR" sz="3000" b="1" dirty="0">
              <a:solidFill>
                <a:schemeClr val="accent6">
                  <a:lumMod val="75000"/>
                </a:schemeClr>
              </a:solidFill>
              <a:latin typeface="Century Gothic" panose="020B0502020202020204" pitchFamily="34" charset="0"/>
            </a:endParaRPr>
          </a:p>
          <a:p>
            <a:pPr marL="0" indent="0">
              <a:lnSpc>
                <a:spcPct val="150000"/>
              </a:lnSpc>
              <a:spcBef>
                <a:spcPts val="0"/>
              </a:spcBef>
              <a:buNone/>
            </a:pPr>
            <a:r>
              <a:rPr lang="fr-FR" sz="3000" b="1" dirty="0" smtClean="0">
                <a:solidFill>
                  <a:schemeClr val="accent6">
                    <a:lumMod val="75000"/>
                  </a:schemeClr>
                </a:solidFill>
                <a:latin typeface="Century Gothic" panose="020B0502020202020204" pitchFamily="34" charset="0"/>
              </a:rPr>
              <a:t>- Quel </a:t>
            </a:r>
            <a:r>
              <a:rPr lang="fr-FR" sz="3000" b="1" dirty="0">
                <a:solidFill>
                  <a:schemeClr val="accent6">
                    <a:lumMod val="75000"/>
                  </a:schemeClr>
                </a:solidFill>
                <a:latin typeface="Century Gothic" panose="020B0502020202020204" pitchFamily="34" charset="0"/>
              </a:rPr>
              <a:t>est le problème ?</a:t>
            </a:r>
          </a:p>
          <a:p>
            <a:pPr>
              <a:lnSpc>
                <a:spcPct val="150000"/>
              </a:lnSpc>
              <a:spcBef>
                <a:spcPts val="0"/>
              </a:spcBef>
              <a:buFontTx/>
              <a:buChar char="-"/>
            </a:pPr>
            <a:r>
              <a:rPr lang="fr-FR" sz="3000" b="1" dirty="0" smtClean="0">
                <a:solidFill>
                  <a:schemeClr val="accent6">
                    <a:lumMod val="75000"/>
                  </a:schemeClr>
                </a:solidFill>
                <a:latin typeface="Century Gothic" panose="020B0502020202020204" pitchFamily="34" charset="0"/>
              </a:rPr>
              <a:t>Pourquoi </a:t>
            </a:r>
            <a:r>
              <a:rPr lang="fr-FR" sz="3000" b="1" dirty="0">
                <a:solidFill>
                  <a:schemeClr val="accent6">
                    <a:lumMod val="75000"/>
                  </a:schemeClr>
                </a:solidFill>
                <a:latin typeface="Century Gothic" panose="020B0502020202020204" pitchFamily="34" charset="0"/>
              </a:rPr>
              <a:t>le décideur devrait-il se préoccuper de ce problème </a:t>
            </a:r>
            <a:r>
              <a:rPr lang="fr-FR" sz="3000" b="1" dirty="0" smtClean="0">
                <a:solidFill>
                  <a:schemeClr val="accent6">
                    <a:lumMod val="75000"/>
                  </a:schemeClr>
                </a:solidFill>
                <a:latin typeface="Century Gothic" panose="020B0502020202020204" pitchFamily="34" charset="0"/>
              </a:rPr>
              <a:t>?</a:t>
            </a:r>
          </a:p>
          <a:p>
            <a:pPr>
              <a:lnSpc>
                <a:spcPct val="150000"/>
              </a:lnSpc>
              <a:spcBef>
                <a:spcPts val="0"/>
              </a:spcBef>
              <a:buFontTx/>
              <a:buChar char="-"/>
            </a:pPr>
            <a:r>
              <a:rPr lang="fr-FR" sz="3000" b="1" dirty="0" smtClean="0">
                <a:solidFill>
                  <a:schemeClr val="accent6">
                    <a:lumMod val="75000"/>
                  </a:schemeClr>
                </a:solidFill>
                <a:latin typeface="Century Gothic" panose="020B0502020202020204" pitchFamily="34" charset="0"/>
              </a:rPr>
              <a:t>Quelle </a:t>
            </a:r>
            <a:r>
              <a:rPr lang="fr-FR" sz="3000" b="1" dirty="0">
                <a:solidFill>
                  <a:schemeClr val="accent6">
                    <a:lumMod val="75000"/>
                  </a:schemeClr>
                </a:solidFill>
                <a:latin typeface="Century Gothic" panose="020B0502020202020204" pitchFamily="34" charset="0"/>
              </a:rPr>
              <a:t>est la solution proposée </a:t>
            </a:r>
            <a:r>
              <a:rPr lang="fr-FR" sz="3000" b="1" dirty="0" smtClean="0">
                <a:solidFill>
                  <a:schemeClr val="accent6">
                    <a:lumMod val="75000"/>
                  </a:schemeClr>
                </a:solidFill>
                <a:latin typeface="Century Gothic" panose="020B0502020202020204" pitchFamily="34" charset="0"/>
              </a:rPr>
              <a:t>?</a:t>
            </a:r>
          </a:p>
          <a:p>
            <a:pPr>
              <a:lnSpc>
                <a:spcPct val="150000"/>
              </a:lnSpc>
              <a:spcBef>
                <a:spcPts val="0"/>
              </a:spcBef>
              <a:buFontTx/>
              <a:buChar char="-"/>
            </a:pPr>
            <a:r>
              <a:rPr lang="fr-FR" sz="3000" b="1" dirty="0" smtClean="0">
                <a:solidFill>
                  <a:schemeClr val="accent6">
                    <a:lumMod val="75000"/>
                  </a:schemeClr>
                </a:solidFill>
                <a:latin typeface="Century Gothic" panose="020B0502020202020204" pitchFamily="34" charset="0"/>
              </a:rPr>
              <a:t>Quel </a:t>
            </a:r>
            <a:r>
              <a:rPr lang="fr-FR" sz="3000" b="1" dirty="0">
                <a:solidFill>
                  <a:schemeClr val="accent6">
                    <a:lumMod val="75000"/>
                  </a:schemeClr>
                </a:solidFill>
                <a:latin typeface="Century Gothic" panose="020B0502020202020204" pitchFamily="34" charset="0"/>
              </a:rPr>
              <a:t>est son impact probable sur le problème ?</a:t>
            </a:r>
          </a:p>
        </p:txBody>
      </p:sp>
    </p:spTree>
    <p:extLst>
      <p:ext uri="{BB962C8B-B14F-4D97-AF65-F5344CB8AC3E}">
        <p14:creationId xmlns:p14="http://schemas.microsoft.com/office/powerpoint/2010/main" val="22797823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74295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 plaidoyer </a:t>
            </a:r>
            <a:r>
              <a:rPr lang="fr-FR" sz="3200" b="1" dirty="0" smtClean="0">
                <a:solidFill>
                  <a:srgbClr val="FF0000"/>
                </a:solidFill>
                <a:latin typeface="Century Gothic" panose="020B0502020202020204" pitchFamily="34" charset="0"/>
              </a:rPr>
              <a:t>(2/4) </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200025" y="904876"/>
            <a:ext cx="11906250" cy="5286374"/>
          </a:xfrm>
        </p:spPr>
        <p:txBody>
          <a:bodyPr>
            <a:noAutofit/>
          </a:bodyPr>
          <a:lstStyle/>
          <a:p>
            <a:pPr>
              <a:lnSpc>
                <a:spcPct val="150000"/>
              </a:lnSpc>
              <a:spcBef>
                <a:spcPts val="600"/>
              </a:spcBef>
              <a:spcAft>
                <a:spcPts val="600"/>
              </a:spcAft>
              <a:buFont typeface="Wingdings" panose="05000000000000000000" pitchFamily="2" charset="2"/>
              <a:buChar char="q"/>
            </a:pPr>
            <a:r>
              <a:rPr lang="fr-FR" sz="3200" dirty="0">
                <a:latin typeface="Century Gothic" panose="020B0502020202020204" pitchFamily="34" charset="0"/>
              </a:rPr>
              <a:t> </a:t>
            </a:r>
            <a:r>
              <a:rPr lang="fr-FR" sz="3200" b="1" dirty="0">
                <a:latin typeface="Century Gothic" panose="020B0502020202020204" pitchFamily="34" charset="0"/>
              </a:rPr>
              <a:t>Etapes d'une stratégie de plaidoyer </a:t>
            </a:r>
          </a:p>
          <a:p>
            <a:pPr>
              <a:lnSpc>
                <a:spcPct val="150000"/>
              </a:lnSpc>
              <a:spcBef>
                <a:spcPts val="600"/>
              </a:spcBef>
              <a:spcAft>
                <a:spcPts val="600"/>
              </a:spcAft>
              <a:buFont typeface="Wingdings" panose="05000000000000000000" pitchFamily="2" charset="2"/>
              <a:buChar char="Ø"/>
            </a:pPr>
            <a:r>
              <a:rPr lang="fr-FR" sz="3200" b="1" dirty="0">
                <a:latin typeface="Century Gothic" panose="020B0502020202020204" pitchFamily="34" charset="0"/>
              </a:rPr>
              <a:t> </a:t>
            </a:r>
            <a:r>
              <a:rPr lang="fr-FR" sz="3200" b="1" dirty="0" smtClean="0">
                <a:latin typeface="Century Gothic" panose="020B0502020202020204" pitchFamily="34" charset="0"/>
              </a:rPr>
              <a:t>Neuf </a:t>
            </a:r>
            <a:r>
              <a:rPr lang="fr-FR" sz="3200" b="1" dirty="0">
                <a:latin typeface="Century Gothic" panose="020B0502020202020204" pitchFamily="34" charset="0"/>
              </a:rPr>
              <a:t>(09) étapes dans une stratégie de plaidoyer : </a:t>
            </a:r>
          </a:p>
          <a:p>
            <a:pPr>
              <a:lnSpc>
                <a:spcPct val="150000"/>
              </a:lnSpc>
              <a:spcBef>
                <a:spcPts val="600"/>
              </a:spcBef>
              <a:spcAft>
                <a:spcPts val="600"/>
              </a:spcAft>
              <a:buFontTx/>
              <a:buChar char="-"/>
            </a:pPr>
            <a:r>
              <a:rPr lang="fr-FR" sz="3200" b="1" dirty="0" smtClean="0">
                <a:latin typeface="Century Gothic" panose="020B0502020202020204" pitchFamily="34" charset="0"/>
              </a:rPr>
              <a:t>1</a:t>
            </a:r>
            <a:r>
              <a:rPr lang="fr-FR" sz="3200" b="1" baseline="30000" dirty="0" smtClean="0">
                <a:latin typeface="Century Gothic" panose="020B0502020202020204" pitchFamily="34" charset="0"/>
              </a:rPr>
              <a:t>ère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Identifier le thème sur lequel doit porter le plaidoyer </a:t>
            </a:r>
            <a:endParaRPr lang="fr-FR" sz="3200" dirty="0" smtClean="0">
              <a:latin typeface="Century Gothic" panose="020B0502020202020204" pitchFamily="34" charset="0"/>
            </a:endParaRPr>
          </a:p>
          <a:p>
            <a:pPr>
              <a:lnSpc>
                <a:spcPct val="150000"/>
              </a:lnSpc>
              <a:spcBef>
                <a:spcPts val="600"/>
              </a:spcBef>
              <a:spcAft>
                <a:spcPts val="600"/>
              </a:spcAft>
              <a:buFontTx/>
              <a:buChar char="-"/>
            </a:pPr>
            <a:r>
              <a:rPr lang="fr-FR" sz="3200" b="1" dirty="0" smtClean="0">
                <a:latin typeface="Century Gothic" panose="020B0502020202020204" pitchFamily="34" charset="0"/>
              </a:rPr>
              <a:t>2</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Enoncer le but du plaidoyer </a:t>
            </a:r>
            <a:endParaRPr lang="fr-FR" sz="3200" dirty="0" smtClean="0">
              <a:latin typeface="Century Gothic" panose="020B0502020202020204" pitchFamily="34" charset="0"/>
            </a:endParaRPr>
          </a:p>
          <a:p>
            <a:pPr>
              <a:lnSpc>
                <a:spcPct val="150000"/>
              </a:lnSpc>
              <a:spcBef>
                <a:spcPts val="600"/>
              </a:spcBef>
              <a:spcAft>
                <a:spcPts val="600"/>
              </a:spcAft>
              <a:buFontTx/>
              <a:buChar char="-"/>
            </a:pPr>
            <a:r>
              <a:rPr lang="fr-FR" sz="3200" b="1" dirty="0" smtClean="0">
                <a:latin typeface="Century Gothic" panose="020B0502020202020204" pitchFamily="34" charset="0"/>
              </a:rPr>
              <a:t>3</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Identifier les décideurs et personnes </a:t>
            </a:r>
            <a:r>
              <a:rPr lang="fr-FR" sz="3200" dirty="0" smtClean="0">
                <a:latin typeface="Century Gothic" panose="020B0502020202020204" pitchFamily="34" charset="0"/>
              </a:rPr>
              <a:t>influentes</a:t>
            </a:r>
            <a:endParaRPr lang="fr-FR" sz="3200" dirty="0">
              <a:latin typeface="Century Gothic" panose="020B0502020202020204" pitchFamily="34" charset="0"/>
            </a:endParaRPr>
          </a:p>
        </p:txBody>
      </p:sp>
    </p:spTree>
    <p:extLst>
      <p:ext uri="{BB962C8B-B14F-4D97-AF65-F5344CB8AC3E}">
        <p14:creationId xmlns:p14="http://schemas.microsoft.com/office/powerpoint/2010/main" val="22034297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74295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 plaidoyer </a:t>
            </a:r>
            <a:r>
              <a:rPr lang="fr-FR" sz="3200" b="1" dirty="0" smtClean="0">
                <a:solidFill>
                  <a:srgbClr val="FF0000"/>
                </a:solidFill>
                <a:latin typeface="Century Gothic" panose="020B0502020202020204" pitchFamily="34" charset="0"/>
              </a:rPr>
              <a:t>(3/4) </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200025" y="914399"/>
            <a:ext cx="11906250" cy="5267325"/>
          </a:xfrm>
        </p:spPr>
        <p:txBody>
          <a:bodyPr>
            <a:noAutofit/>
          </a:bodyPr>
          <a:lstStyle/>
          <a:p>
            <a:pPr>
              <a:lnSpc>
                <a:spcPct val="150000"/>
              </a:lnSpc>
              <a:spcBef>
                <a:spcPts val="0"/>
              </a:spcBef>
              <a:buFont typeface="Wingdings" panose="05000000000000000000" pitchFamily="2" charset="2"/>
              <a:buChar char="q"/>
            </a:pPr>
            <a:r>
              <a:rPr lang="fr-FR" sz="3200" dirty="0">
                <a:latin typeface="Century Gothic" panose="020B0502020202020204" pitchFamily="34" charset="0"/>
              </a:rPr>
              <a:t> </a:t>
            </a:r>
            <a:r>
              <a:rPr lang="fr-FR" sz="3200" b="1" dirty="0">
                <a:latin typeface="Century Gothic" panose="020B0502020202020204" pitchFamily="34" charset="0"/>
              </a:rPr>
              <a:t>Etapes d'une stratégie de plaidoyer </a:t>
            </a:r>
          </a:p>
          <a:p>
            <a:pPr>
              <a:lnSpc>
                <a:spcPct val="150000"/>
              </a:lnSpc>
              <a:spcBef>
                <a:spcPts val="0"/>
              </a:spcBef>
              <a:buFont typeface="Wingdings" panose="05000000000000000000" pitchFamily="2" charset="2"/>
              <a:buChar char="Ø"/>
            </a:pPr>
            <a:r>
              <a:rPr lang="fr-FR" sz="3200" b="1" dirty="0">
                <a:latin typeface="Century Gothic" panose="020B0502020202020204" pitchFamily="34" charset="0"/>
              </a:rPr>
              <a:t> </a:t>
            </a:r>
            <a:r>
              <a:rPr lang="fr-FR" sz="3200" b="1" dirty="0" smtClean="0">
                <a:latin typeface="Century Gothic" panose="020B0502020202020204" pitchFamily="34" charset="0"/>
              </a:rPr>
              <a:t>Neuf </a:t>
            </a:r>
            <a:r>
              <a:rPr lang="fr-FR" sz="3200" b="1" dirty="0">
                <a:latin typeface="Century Gothic" panose="020B0502020202020204" pitchFamily="34" charset="0"/>
              </a:rPr>
              <a:t>(09) étapes dans une stratégie de plaidoyer : </a:t>
            </a:r>
          </a:p>
          <a:p>
            <a:pPr>
              <a:lnSpc>
                <a:spcPct val="150000"/>
              </a:lnSpc>
              <a:spcBef>
                <a:spcPts val="0"/>
              </a:spcBef>
              <a:buFontTx/>
              <a:buChar char="-"/>
            </a:pPr>
            <a:r>
              <a:rPr lang="fr-FR" sz="3200" b="1" dirty="0" smtClean="0">
                <a:latin typeface="Century Gothic" panose="020B0502020202020204" pitchFamily="34" charset="0"/>
              </a:rPr>
              <a:t>4</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Identifier les centres d’intérêts majeurs des </a:t>
            </a:r>
            <a:r>
              <a:rPr lang="fr-FR" sz="3200" dirty="0" smtClean="0">
                <a:latin typeface="Century Gothic" panose="020B0502020202020204" pitchFamily="34" charset="0"/>
              </a:rPr>
              <a:t>décideurs</a:t>
            </a:r>
          </a:p>
          <a:p>
            <a:pPr>
              <a:lnSpc>
                <a:spcPct val="150000"/>
              </a:lnSpc>
              <a:spcBef>
                <a:spcPts val="0"/>
              </a:spcBef>
              <a:buFontTx/>
              <a:buChar char="-"/>
            </a:pPr>
            <a:r>
              <a:rPr lang="fr-FR" sz="3200" b="1" dirty="0" smtClean="0">
                <a:latin typeface="Century Gothic" panose="020B0502020202020204" pitchFamily="34" charset="0"/>
              </a:rPr>
              <a:t>5</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Identifier les oppositions et obstacles possibles au plaidoyer </a:t>
            </a:r>
            <a:endParaRPr lang="fr-FR" sz="3200" dirty="0" smtClean="0">
              <a:latin typeface="Century Gothic" panose="020B0502020202020204" pitchFamily="34" charset="0"/>
            </a:endParaRPr>
          </a:p>
          <a:p>
            <a:pPr>
              <a:lnSpc>
                <a:spcPct val="150000"/>
              </a:lnSpc>
              <a:spcBef>
                <a:spcPts val="0"/>
              </a:spcBef>
              <a:buFontTx/>
              <a:buChar char="-"/>
            </a:pPr>
            <a:r>
              <a:rPr lang="fr-FR" sz="3200" b="1" dirty="0" smtClean="0">
                <a:latin typeface="Century Gothic" panose="020B0502020202020204" pitchFamily="34" charset="0"/>
              </a:rPr>
              <a:t>6</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Identifier les atouts et lacunes du </a:t>
            </a:r>
            <a:r>
              <a:rPr lang="fr-FR" sz="3200" dirty="0" smtClean="0">
                <a:latin typeface="Century Gothic" panose="020B0502020202020204" pitchFamily="34" charset="0"/>
              </a:rPr>
              <a:t>plaidoyer</a:t>
            </a:r>
            <a:endParaRPr lang="fr-FR" sz="3200" dirty="0">
              <a:latin typeface="Century Gothic" panose="020B0502020202020204" pitchFamily="34" charset="0"/>
            </a:endParaRPr>
          </a:p>
        </p:txBody>
      </p:sp>
    </p:spTree>
    <p:extLst>
      <p:ext uri="{BB962C8B-B14F-4D97-AF65-F5344CB8AC3E}">
        <p14:creationId xmlns:p14="http://schemas.microsoft.com/office/powerpoint/2010/main" val="3499244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74295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V</a:t>
            </a:r>
            <a:r>
              <a:rPr lang="fr-FR" sz="3600" b="1" dirty="0">
                <a:solidFill>
                  <a:srgbClr val="FF0000"/>
                </a:solidFill>
                <a:latin typeface="Century Gothic" panose="020B0502020202020204" pitchFamily="34" charset="0"/>
              </a:rPr>
              <a:t>. </a:t>
            </a:r>
            <a:r>
              <a:rPr lang="fr-FR" sz="3600" b="1" dirty="0" smtClean="0">
                <a:solidFill>
                  <a:srgbClr val="FF0000"/>
                </a:solidFill>
                <a:latin typeface="Century Gothic" panose="020B0502020202020204" pitchFamily="34" charset="0"/>
              </a:rPr>
              <a:t>Etapes de la conduite d’un plaidoyer </a:t>
            </a:r>
            <a:r>
              <a:rPr lang="fr-FR" sz="3200" b="1" dirty="0" smtClean="0">
                <a:solidFill>
                  <a:srgbClr val="FF0000"/>
                </a:solidFill>
                <a:latin typeface="Century Gothic" panose="020B0502020202020204" pitchFamily="34" charset="0"/>
              </a:rPr>
              <a:t>(4/4) </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200025" y="933449"/>
            <a:ext cx="11906250" cy="5248275"/>
          </a:xfrm>
        </p:spPr>
        <p:txBody>
          <a:bodyPr>
            <a:noAutofit/>
          </a:bodyPr>
          <a:lstStyle/>
          <a:p>
            <a:pPr>
              <a:lnSpc>
                <a:spcPct val="150000"/>
              </a:lnSpc>
              <a:spcBef>
                <a:spcPts val="600"/>
              </a:spcBef>
              <a:spcAft>
                <a:spcPts val="600"/>
              </a:spcAft>
              <a:buFont typeface="Wingdings" panose="05000000000000000000" pitchFamily="2" charset="2"/>
              <a:buChar char="q"/>
            </a:pPr>
            <a:r>
              <a:rPr lang="fr-FR" sz="3200" dirty="0">
                <a:latin typeface="Century Gothic" panose="020B0502020202020204" pitchFamily="34" charset="0"/>
              </a:rPr>
              <a:t> </a:t>
            </a:r>
            <a:r>
              <a:rPr lang="fr-FR" sz="3200" b="1" dirty="0">
                <a:latin typeface="Century Gothic" panose="020B0502020202020204" pitchFamily="34" charset="0"/>
              </a:rPr>
              <a:t>Etapes d'une stratégie de plaidoyer </a:t>
            </a:r>
          </a:p>
          <a:p>
            <a:pPr>
              <a:lnSpc>
                <a:spcPct val="150000"/>
              </a:lnSpc>
              <a:spcBef>
                <a:spcPts val="600"/>
              </a:spcBef>
              <a:spcAft>
                <a:spcPts val="600"/>
              </a:spcAft>
              <a:buFont typeface="Wingdings" panose="05000000000000000000" pitchFamily="2" charset="2"/>
              <a:buChar char="Ø"/>
            </a:pPr>
            <a:r>
              <a:rPr lang="fr-FR" sz="3200" b="1" dirty="0">
                <a:latin typeface="Century Gothic" panose="020B0502020202020204" pitchFamily="34" charset="0"/>
              </a:rPr>
              <a:t> </a:t>
            </a:r>
            <a:r>
              <a:rPr lang="fr-FR" sz="3200" b="1" dirty="0" smtClean="0">
                <a:latin typeface="Century Gothic" panose="020B0502020202020204" pitchFamily="34" charset="0"/>
              </a:rPr>
              <a:t>Neuf </a:t>
            </a:r>
            <a:r>
              <a:rPr lang="fr-FR" sz="3200" b="1" dirty="0">
                <a:latin typeface="Century Gothic" panose="020B0502020202020204" pitchFamily="34" charset="0"/>
              </a:rPr>
              <a:t>(09) étapes dans une stratégie de plaidoyer : </a:t>
            </a:r>
          </a:p>
          <a:p>
            <a:pPr>
              <a:lnSpc>
                <a:spcPct val="150000"/>
              </a:lnSpc>
              <a:spcBef>
                <a:spcPts val="600"/>
              </a:spcBef>
              <a:spcAft>
                <a:spcPts val="600"/>
              </a:spcAft>
              <a:buFontTx/>
              <a:buChar char="-"/>
            </a:pPr>
            <a:r>
              <a:rPr lang="fr-FR" sz="3200" b="1" dirty="0" smtClean="0">
                <a:latin typeface="Century Gothic" panose="020B0502020202020204" pitchFamily="34" charset="0"/>
              </a:rPr>
              <a:t>7</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smtClean="0">
                <a:latin typeface="Century Gothic" panose="020B0502020202020204" pitchFamily="34" charset="0"/>
              </a:rPr>
              <a:t>Choisir </a:t>
            </a:r>
            <a:r>
              <a:rPr lang="fr-FR" sz="3200" dirty="0">
                <a:latin typeface="Century Gothic" panose="020B0502020202020204" pitchFamily="34" charset="0"/>
              </a:rPr>
              <a:t>les partenaires du plaidoyer </a:t>
            </a:r>
            <a:endParaRPr lang="fr-FR" sz="3200" dirty="0" smtClean="0">
              <a:latin typeface="Century Gothic" panose="020B0502020202020204" pitchFamily="34" charset="0"/>
            </a:endParaRPr>
          </a:p>
          <a:p>
            <a:pPr>
              <a:lnSpc>
                <a:spcPct val="150000"/>
              </a:lnSpc>
              <a:spcBef>
                <a:spcPts val="600"/>
              </a:spcBef>
              <a:spcAft>
                <a:spcPts val="600"/>
              </a:spcAft>
              <a:buFontTx/>
              <a:buChar char="-"/>
            </a:pPr>
            <a:r>
              <a:rPr lang="fr-FR" sz="3200" b="1" dirty="0" smtClean="0">
                <a:latin typeface="Century Gothic" panose="020B0502020202020204" pitchFamily="34" charset="0"/>
              </a:rPr>
              <a:t>8</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Identifier les techniques à utiliser pendant le plaidoyer </a:t>
            </a:r>
            <a:endParaRPr lang="fr-FR" sz="3200" dirty="0" smtClean="0">
              <a:latin typeface="Century Gothic" panose="020B0502020202020204" pitchFamily="34" charset="0"/>
            </a:endParaRPr>
          </a:p>
          <a:p>
            <a:pPr>
              <a:lnSpc>
                <a:spcPct val="150000"/>
              </a:lnSpc>
              <a:spcBef>
                <a:spcPts val="600"/>
              </a:spcBef>
              <a:spcAft>
                <a:spcPts val="600"/>
              </a:spcAft>
              <a:buFontTx/>
              <a:buChar char="-"/>
            </a:pPr>
            <a:r>
              <a:rPr lang="fr-FR" sz="3200" b="1" dirty="0" smtClean="0">
                <a:latin typeface="Century Gothic" panose="020B0502020202020204" pitchFamily="34" charset="0"/>
              </a:rPr>
              <a:t>9</a:t>
            </a:r>
            <a:r>
              <a:rPr lang="fr-FR" sz="3200" b="1" baseline="30000" dirty="0" smtClean="0">
                <a:latin typeface="Century Gothic" panose="020B0502020202020204" pitchFamily="34" charset="0"/>
              </a:rPr>
              <a:t>ème</a:t>
            </a:r>
            <a:r>
              <a:rPr lang="fr-FR" sz="3200" b="1" dirty="0" smtClean="0">
                <a:latin typeface="Century Gothic" panose="020B0502020202020204" pitchFamily="34" charset="0"/>
              </a:rPr>
              <a:t> </a:t>
            </a:r>
            <a:r>
              <a:rPr lang="fr-FR" sz="3200" b="1" dirty="0">
                <a:latin typeface="Century Gothic" panose="020B0502020202020204" pitchFamily="34" charset="0"/>
              </a:rPr>
              <a:t>étape : </a:t>
            </a:r>
            <a:r>
              <a:rPr lang="fr-FR" sz="3200" dirty="0">
                <a:latin typeface="Century Gothic" panose="020B0502020202020204" pitchFamily="34" charset="0"/>
              </a:rPr>
              <a:t>Les messages pour le </a:t>
            </a:r>
            <a:r>
              <a:rPr lang="fr-FR" sz="3200" dirty="0" smtClean="0">
                <a:latin typeface="Century Gothic" panose="020B0502020202020204" pitchFamily="34" charset="0"/>
              </a:rPr>
              <a:t>plaidoyer</a:t>
            </a:r>
            <a:endParaRPr lang="fr-FR" sz="3200" dirty="0">
              <a:latin typeface="Century Gothic" panose="020B0502020202020204" pitchFamily="34" charset="0"/>
            </a:endParaRPr>
          </a:p>
        </p:txBody>
      </p:sp>
    </p:spTree>
    <p:extLst>
      <p:ext uri="{BB962C8B-B14F-4D97-AF65-F5344CB8AC3E}">
        <p14:creationId xmlns:p14="http://schemas.microsoft.com/office/powerpoint/2010/main" val="327373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2450" y="1133475"/>
            <a:ext cx="11099799" cy="4326421"/>
          </a:xfrm>
        </p:spPr>
        <p:txBody>
          <a:bodyPr>
            <a:noAutofit/>
          </a:bodyPr>
          <a:lstStyle/>
          <a:p>
            <a:pPr>
              <a:lnSpc>
                <a:spcPct val="150000"/>
              </a:lnSpc>
            </a:pPr>
            <a:r>
              <a:rPr lang="fr-FR" sz="3200" b="1" dirty="0">
                <a:latin typeface="Century Gothic" panose="020B0502020202020204" pitchFamily="34" charset="0"/>
              </a:rPr>
              <a:t>Ce cours vise à permettre à l’étudiant </a:t>
            </a:r>
            <a:r>
              <a:rPr lang="fr-FR" sz="3200" b="1" dirty="0" smtClean="0">
                <a:latin typeface="Century Gothic" panose="020B0502020202020204" pitchFamily="34" charset="0"/>
              </a:rPr>
              <a:t>IDE/SF-M </a:t>
            </a:r>
            <a:r>
              <a:rPr lang="fr-FR" sz="3200" b="1" dirty="0">
                <a:latin typeface="Century Gothic" panose="020B0502020202020204" pitchFamily="34" charset="0"/>
              </a:rPr>
              <a:t>de la L2 de </a:t>
            </a:r>
            <a:r>
              <a:rPr lang="fr-FR" sz="3200" b="1" dirty="0">
                <a:solidFill>
                  <a:srgbClr val="C00000"/>
                </a:solidFill>
                <a:latin typeface="Century Gothic" panose="020B0502020202020204" pitchFamily="34" charset="0"/>
              </a:rPr>
              <a:t>conduire une séance </a:t>
            </a:r>
            <a:r>
              <a:rPr lang="fr-FR" sz="3200" b="1" dirty="0" smtClean="0">
                <a:solidFill>
                  <a:srgbClr val="C00000"/>
                </a:solidFill>
                <a:latin typeface="Century Gothic" panose="020B0502020202020204" pitchFamily="34" charset="0"/>
              </a:rPr>
              <a:t>de Communication pour le Changement Social de Comportement (CCSC) et </a:t>
            </a:r>
            <a:r>
              <a:rPr lang="fr-FR" sz="3200" b="1" dirty="0">
                <a:solidFill>
                  <a:srgbClr val="C00000"/>
                </a:solidFill>
                <a:latin typeface="Century Gothic" panose="020B0502020202020204" pitchFamily="34" charset="0"/>
              </a:rPr>
              <a:t>de plaidoyer</a:t>
            </a:r>
            <a:endParaRPr lang="fr-CA" sz="3200" b="1" dirty="0">
              <a:solidFill>
                <a:srgbClr val="C00000"/>
              </a:solidFill>
              <a:latin typeface="Century Gothic" panose="020B0502020202020204" pitchFamily="34" charset="0"/>
            </a:endParaRPr>
          </a:p>
        </p:txBody>
      </p:sp>
      <p:sp>
        <p:nvSpPr>
          <p:cNvPr id="3" name="Rectangle 2"/>
          <p:cNvSpPr/>
          <p:nvPr/>
        </p:nvSpPr>
        <p:spPr>
          <a:xfrm>
            <a:off x="1284632" y="76200"/>
            <a:ext cx="8421343"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800" b="1" dirty="0">
                <a:solidFill>
                  <a:srgbClr val="FF0000"/>
                </a:solidFill>
                <a:latin typeface="Century Gothic" panose="020B0502020202020204" pitchFamily="34" charset="0"/>
              </a:rPr>
              <a:t>Objectif général</a:t>
            </a:r>
            <a:endParaRPr lang="fr-FR" sz="4800" dirty="0">
              <a:latin typeface="Century Gothic" panose="020B0502020202020204" pitchFamily="34" charset="0"/>
            </a:endParaRPr>
          </a:p>
        </p:txBody>
      </p:sp>
    </p:spTree>
    <p:extLst>
      <p:ext uri="{BB962C8B-B14F-4D97-AF65-F5344CB8AC3E}">
        <p14:creationId xmlns:p14="http://schemas.microsoft.com/office/powerpoint/2010/main" val="35013202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74295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Conclusion </a:t>
            </a:r>
            <a:r>
              <a:rPr lang="fr-FR" sz="3200" b="1" dirty="0" smtClean="0">
                <a:solidFill>
                  <a:srgbClr val="FF0000"/>
                </a:solidFill>
                <a:latin typeface="Century Gothic" panose="020B0502020202020204" pitchFamily="34" charset="0"/>
              </a:rPr>
              <a:t>(1/2) </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161925" y="895350"/>
            <a:ext cx="11906250" cy="5286374"/>
          </a:xfrm>
        </p:spPr>
        <p:txBody>
          <a:bodyPr>
            <a:noAutofit/>
          </a:bodyPr>
          <a:lstStyle/>
          <a:p>
            <a:pPr>
              <a:lnSpc>
                <a:spcPct val="150000"/>
              </a:lnSpc>
              <a:spcBef>
                <a:spcPts val="1200"/>
              </a:spcBef>
              <a:spcAft>
                <a:spcPts val="1200"/>
              </a:spcAft>
              <a:buFont typeface="Wingdings" panose="05000000000000000000" pitchFamily="2" charset="2"/>
              <a:buChar char="q"/>
            </a:pPr>
            <a:r>
              <a:rPr lang="fr-FR" sz="3200" dirty="0">
                <a:latin typeface="Century Gothic" panose="020B0502020202020204" pitchFamily="34" charset="0"/>
              </a:rPr>
              <a:t> </a:t>
            </a:r>
            <a:r>
              <a:rPr lang="fr-FR" sz="3200" b="1" dirty="0">
                <a:latin typeface="Century Gothic" panose="020B0502020202020204" pitchFamily="34" charset="0"/>
              </a:rPr>
              <a:t>LA CCSC et le plaidoyer </a:t>
            </a:r>
            <a:r>
              <a:rPr lang="fr-FR" sz="3200" b="1" dirty="0" smtClean="0">
                <a:latin typeface="Century Gothic" panose="020B0502020202020204" pitchFamily="34" charset="0"/>
              </a:rPr>
              <a:t>: </a:t>
            </a:r>
            <a:r>
              <a:rPr lang="fr-FR" sz="3200" dirty="0" smtClean="0">
                <a:latin typeface="Century Gothic" panose="020B0502020202020204" pitchFamily="34" charset="0"/>
              </a:rPr>
              <a:t>processus </a:t>
            </a:r>
            <a:r>
              <a:rPr lang="fr-FR" sz="3200" dirty="0">
                <a:latin typeface="Century Gothic" panose="020B0502020202020204" pitchFamily="34" charset="0"/>
              </a:rPr>
              <a:t>complexe </a:t>
            </a:r>
            <a:r>
              <a:rPr lang="fr-FR" sz="3200" dirty="0" smtClean="0">
                <a:latin typeface="Century Gothic" panose="020B0502020202020204" pitchFamily="34" charset="0"/>
              </a:rPr>
              <a:t>nécessitant </a:t>
            </a:r>
            <a:r>
              <a:rPr lang="fr-FR" sz="3200" dirty="0">
                <a:latin typeface="Century Gothic" panose="020B0502020202020204" pitchFamily="34" charset="0"/>
              </a:rPr>
              <a:t>une préparation </a:t>
            </a:r>
            <a:r>
              <a:rPr lang="fr-FR" sz="3200" dirty="0" smtClean="0">
                <a:latin typeface="Century Gothic" panose="020B0502020202020204" pitchFamily="34" charset="0"/>
              </a:rPr>
              <a:t>minutieuse</a:t>
            </a:r>
            <a:r>
              <a:rPr lang="fr-FR" sz="3200" b="1" dirty="0" smtClean="0">
                <a:latin typeface="Century Gothic" panose="020B0502020202020204" pitchFamily="34" charset="0"/>
              </a:rPr>
              <a:t> </a:t>
            </a:r>
          </a:p>
          <a:p>
            <a:pPr>
              <a:lnSpc>
                <a:spcPct val="150000"/>
              </a:lnSpc>
              <a:spcBef>
                <a:spcPts val="1200"/>
              </a:spcBef>
              <a:spcAft>
                <a:spcPts val="1200"/>
              </a:spcAft>
              <a:buFont typeface="Wingdings" panose="05000000000000000000" pitchFamily="2" charset="2"/>
              <a:buChar char="q"/>
            </a:pPr>
            <a:r>
              <a:rPr lang="fr-FR" sz="3200" b="1" dirty="0" smtClean="0">
                <a:latin typeface="Century Gothic" panose="020B0502020202020204" pitchFamily="34" charset="0"/>
              </a:rPr>
              <a:t> </a:t>
            </a:r>
            <a:r>
              <a:rPr lang="fr-FR" sz="3200" dirty="0" smtClean="0">
                <a:latin typeface="Century Gothic" panose="020B0502020202020204" pitchFamily="34" charset="0"/>
              </a:rPr>
              <a:t>Tout </a:t>
            </a:r>
            <a:r>
              <a:rPr lang="fr-FR" sz="3200" dirty="0">
                <a:latin typeface="Century Gothic" panose="020B0502020202020204" pitchFamily="34" charset="0"/>
              </a:rPr>
              <a:t>changement social de comportement </a:t>
            </a:r>
            <a:r>
              <a:rPr lang="fr-FR" sz="3200" b="1" dirty="0">
                <a:latin typeface="Century Gothic" panose="020B0502020202020204" pitchFamily="34" charset="0"/>
              </a:rPr>
              <a:t>est lent </a:t>
            </a:r>
            <a:r>
              <a:rPr lang="fr-FR" sz="3200" dirty="0">
                <a:latin typeface="Century Gothic" panose="020B0502020202020204" pitchFamily="34" charset="0"/>
              </a:rPr>
              <a:t>et </a:t>
            </a:r>
            <a:r>
              <a:rPr lang="fr-FR" sz="3200" b="1" dirty="0">
                <a:latin typeface="Century Gothic" panose="020B0502020202020204" pitchFamily="34" charset="0"/>
              </a:rPr>
              <a:t>ne se fait pas à coup de bâton </a:t>
            </a:r>
            <a:r>
              <a:rPr lang="fr-FR" sz="3200" b="1" dirty="0" smtClean="0">
                <a:latin typeface="Century Gothic" panose="020B0502020202020204" pitchFamily="34" charset="0"/>
              </a:rPr>
              <a:t>magique</a:t>
            </a:r>
            <a:r>
              <a:rPr lang="fr-FR" sz="3200" dirty="0" smtClean="0">
                <a:latin typeface="Century Gothic" panose="020B0502020202020204" pitchFamily="34" charset="0"/>
              </a:rPr>
              <a:t> </a:t>
            </a:r>
          </a:p>
          <a:p>
            <a:pPr>
              <a:lnSpc>
                <a:spcPct val="150000"/>
              </a:lnSpc>
              <a:spcBef>
                <a:spcPts val="1200"/>
              </a:spcBef>
              <a:spcAft>
                <a:spcPts val="1200"/>
              </a:spcAft>
              <a:buFont typeface="Wingdings" panose="05000000000000000000" pitchFamily="2" charset="2"/>
              <a:buChar char="q"/>
            </a:pPr>
            <a:r>
              <a:rPr lang="fr-FR" sz="3200" b="1" dirty="0">
                <a:latin typeface="Century Gothic" panose="020B0502020202020204" pitchFamily="34" charset="0"/>
              </a:rPr>
              <a:t> </a:t>
            </a:r>
            <a:r>
              <a:rPr lang="fr-FR" sz="3200" dirty="0" smtClean="0">
                <a:latin typeface="Century Gothic" panose="020B0502020202020204" pitchFamily="34" charset="0"/>
              </a:rPr>
              <a:t>Il </a:t>
            </a:r>
            <a:r>
              <a:rPr lang="fr-FR" sz="3200" dirty="0">
                <a:latin typeface="Century Gothic" panose="020B0502020202020204" pitchFamily="34" charset="0"/>
              </a:rPr>
              <a:t>en est de </a:t>
            </a:r>
            <a:r>
              <a:rPr lang="fr-FR" sz="3200" b="1" dirty="0">
                <a:latin typeface="Century Gothic" panose="020B0502020202020204" pitchFamily="34" charset="0"/>
              </a:rPr>
              <a:t>même pour toute prise de décision ou de changement de </a:t>
            </a:r>
            <a:r>
              <a:rPr lang="fr-FR" sz="3200" b="1" dirty="0" smtClean="0">
                <a:latin typeface="Century Gothic" panose="020B0502020202020204" pitchFamily="34" charset="0"/>
              </a:rPr>
              <a:t>politique</a:t>
            </a:r>
            <a:endParaRPr lang="fr-FR" sz="3200" b="1" dirty="0">
              <a:latin typeface="Century Gothic" panose="020B0502020202020204" pitchFamily="34" charset="0"/>
            </a:endParaRPr>
          </a:p>
        </p:txBody>
      </p:sp>
    </p:spTree>
    <p:extLst>
      <p:ext uri="{BB962C8B-B14F-4D97-AF65-F5344CB8AC3E}">
        <p14:creationId xmlns:p14="http://schemas.microsoft.com/office/powerpoint/2010/main" val="33669426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3925" y="66675"/>
            <a:ext cx="10229850" cy="742950"/>
          </a:xfrm>
        </p:spPr>
        <p:txBody>
          <a:bodyPr>
            <a:noAutofit/>
          </a:bodyPr>
          <a:lstStyle/>
          <a:p>
            <a:pPr algn="ctr">
              <a:spcBef>
                <a:spcPts val="600"/>
              </a:spcBef>
              <a:spcAft>
                <a:spcPts val="600"/>
              </a:spcAft>
            </a:pPr>
            <a:r>
              <a:rPr lang="fr-FR" sz="3600" b="1" dirty="0" smtClean="0">
                <a:solidFill>
                  <a:srgbClr val="FF0000"/>
                </a:solidFill>
                <a:latin typeface="Century Gothic" panose="020B0502020202020204" pitchFamily="34" charset="0"/>
              </a:rPr>
              <a:t>Conclusion </a:t>
            </a:r>
            <a:r>
              <a:rPr lang="fr-FR" sz="3200" b="1" dirty="0" smtClean="0">
                <a:solidFill>
                  <a:srgbClr val="FF0000"/>
                </a:solidFill>
                <a:latin typeface="Century Gothic" panose="020B0502020202020204" pitchFamily="34" charset="0"/>
              </a:rPr>
              <a:t>(2/2) </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333375" y="990600"/>
            <a:ext cx="11277600" cy="5191124"/>
          </a:xfrm>
        </p:spPr>
        <p:txBody>
          <a:bodyPr>
            <a:noAutofit/>
          </a:bodyPr>
          <a:lstStyle/>
          <a:p>
            <a:pPr>
              <a:lnSpc>
                <a:spcPct val="150000"/>
              </a:lnSpc>
              <a:spcBef>
                <a:spcPts val="1200"/>
              </a:spcBef>
              <a:spcAft>
                <a:spcPts val="1200"/>
              </a:spcAft>
              <a:buFont typeface="Wingdings" panose="05000000000000000000" pitchFamily="2" charset="2"/>
              <a:buChar char="q"/>
            </a:pPr>
            <a:r>
              <a:rPr lang="fr-FR" sz="3200" dirty="0" smtClean="0">
                <a:latin typeface="Century Gothic" panose="020B0502020202020204" pitchFamily="34" charset="0"/>
              </a:rPr>
              <a:t> Il </a:t>
            </a:r>
            <a:r>
              <a:rPr lang="fr-FR" sz="3200" dirty="0">
                <a:latin typeface="Century Gothic" panose="020B0502020202020204" pitchFamily="34" charset="0"/>
              </a:rPr>
              <a:t>est donc </a:t>
            </a:r>
            <a:r>
              <a:rPr lang="fr-FR" sz="3200" b="1" dirty="0">
                <a:latin typeface="Century Gothic" panose="020B0502020202020204" pitchFamily="34" charset="0"/>
              </a:rPr>
              <a:t>nécessaire de prendre du temps dans leur </a:t>
            </a:r>
            <a:r>
              <a:rPr lang="fr-FR" sz="3200" b="1" dirty="0" smtClean="0">
                <a:latin typeface="Century Gothic" panose="020B0502020202020204" pitchFamily="34" charset="0"/>
              </a:rPr>
              <a:t>préparation</a:t>
            </a:r>
            <a:r>
              <a:rPr lang="fr-FR" sz="3200" dirty="0" smtClean="0">
                <a:latin typeface="Century Gothic" panose="020B0502020202020204" pitchFamily="34" charset="0"/>
              </a:rPr>
              <a:t> </a:t>
            </a:r>
          </a:p>
          <a:p>
            <a:pPr>
              <a:lnSpc>
                <a:spcPct val="150000"/>
              </a:lnSpc>
              <a:spcBef>
                <a:spcPts val="1200"/>
              </a:spcBef>
              <a:spcAft>
                <a:spcPts val="1200"/>
              </a:spcAft>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L’infirmier </a:t>
            </a:r>
            <a:r>
              <a:rPr lang="fr-FR" sz="3200" b="1" dirty="0">
                <a:latin typeface="Century Gothic" panose="020B0502020202020204" pitchFamily="34" charset="0"/>
              </a:rPr>
              <a:t>et la sage-femme doivent s’y </a:t>
            </a:r>
            <a:r>
              <a:rPr lang="fr-FR" sz="3200" b="1" dirty="0" smtClean="0">
                <a:latin typeface="Century Gothic" panose="020B0502020202020204" pitchFamily="34" charset="0"/>
              </a:rPr>
              <a:t>préparer </a:t>
            </a:r>
            <a:r>
              <a:rPr lang="fr-FR" sz="3200" dirty="0">
                <a:latin typeface="Century Gothic" panose="020B0502020202020204" pitchFamily="34" charset="0"/>
              </a:rPr>
              <a:t>afin </a:t>
            </a:r>
            <a:r>
              <a:rPr lang="fr-FR" sz="3200" b="1" dirty="0">
                <a:latin typeface="Century Gothic" panose="020B0502020202020204" pitchFamily="34" charset="0"/>
              </a:rPr>
              <a:t>d’éviter l’improvisation au risque </a:t>
            </a:r>
            <a:r>
              <a:rPr lang="fr-FR" sz="3200" b="1" dirty="0" smtClean="0">
                <a:latin typeface="Century Gothic" panose="020B0502020202020204" pitchFamily="34" charset="0"/>
              </a:rPr>
              <a:t>de </a:t>
            </a:r>
            <a:r>
              <a:rPr lang="fr-FR" sz="3200" b="1" dirty="0">
                <a:latin typeface="Century Gothic" panose="020B0502020202020204" pitchFamily="34" charset="0"/>
              </a:rPr>
              <a:t>déstabiliser l’environnement culturel des populations bénéficiaires</a:t>
            </a:r>
          </a:p>
        </p:txBody>
      </p:sp>
    </p:spTree>
    <p:extLst>
      <p:ext uri="{BB962C8B-B14F-4D97-AF65-F5344CB8AC3E}">
        <p14:creationId xmlns:p14="http://schemas.microsoft.com/office/powerpoint/2010/main" val="3540716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7651" y="990600"/>
            <a:ext cx="11839574" cy="5057775"/>
          </a:xfrm>
        </p:spPr>
        <p:txBody>
          <a:bodyPr>
            <a:noAutofit/>
          </a:bodyPr>
          <a:lstStyle/>
          <a:p>
            <a:pPr marL="457200" indent="-457200">
              <a:lnSpc>
                <a:spcPct val="150000"/>
              </a:lnSpc>
              <a:buFont typeface="Wingdings" panose="05000000000000000000" pitchFamily="2" charset="2"/>
              <a:buChar char="q"/>
            </a:pPr>
            <a:r>
              <a:rPr lang="fr-FR" sz="3200" dirty="0">
                <a:latin typeface="Century Gothic" panose="020B0502020202020204" pitchFamily="34" charset="0"/>
              </a:rPr>
              <a:t>A la fin du cours, les étudiants (es) doit être capables de:</a:t>
            </a:r>
            <a:br>
              <a:rPr lang="fr-FR" sz="3200" dirty="0">
                <a:latin typeface="Century Gothic" panose="020B0502020202020204" pitchFamily="34" charset="0"/>
              </a:rPr>
            </a:br>
            <a:r>
              <a:rPr lang="fr-FR" sz="3200" b="1" dirty="0">
                <a:latin typeface="Century Gothic" panose="020B0502020202020204" pitchFamily="34" charset="0"/>
              </a:rPr>
              <a:t>1)	Etablir la similitude entre CCSC et plaidoyer</a:t>
            </a:r>
            <a:br>
              <a:rPr lang="fr-FR" sz="3200" b="1" dirty="0">
                <a:latin typeface="Century Gothic" panose="020B0502020202020204" pitchFamily="34" charset="0"/>
              </a:rPr>
            </a:br>
            <a:r>
              <a:rPr lang="fr-FR" sz="3200" b="1" dirty="0">
                <a:latin typeface="Century Gothic" panose="020B0502020202020204" pitchFamily="34" charset="0"/>
              </a:rPr>
              <a:t>2)	Enoncer les </a:t>
            </a:r>
            <a:r>
              <a:rPr lang="fr-FR" sz="3200" b="1" dirty="0" smtClean="0">
                <a:latin typeface="Century Gothic" panose="020B0502020202020204" pitchFamily="34" charset="0"/>
              </a:rPr>
              <a:t>populations cibles </a:t>
            </a:r>
            <a:r>
              <a:rPr lang="fr-FR" sz="3200" b="1" dirty="0">
                <a:latin typeface="Century Gothic" panose="020B0502020202020204" pitchFamily="34" charset="0"/>
              </a:rPr>
              <a:t>de CCSC</a:t>
            </a:r>
            <a:br>
              <a:rPr lang="fr-FR" sz="3200" b="1" dirty="0">
                <a:latin typeface="Century Gothic" panose="020B0502020202020204" pitchFamily="34" charset="0"/>
              </a:rPr>
            </a:br>
            <a:r>
              <a:rPr lang="fr-FR" sz="3200" b="1" dirty="0">
                <a:latin typeface="Century Gothic" panose="020B0502020202020204" pitchFamily="34" charset="0"/>
              </a:rPr>
              <a:t>3)	Citer les </a:t>
            </a:r>
            <a:r>
              <a:rPr lang="fr-FR" sz="3200" b="1" dirty="0" smtClean="0">
                <a:latin typeface="Century Gothic" panose="020B0502020202020204" pitchFamily="34" charset="0"/>
              </a:rPr>
              <a:t>populations </a:t>
            </a:r>
            <a:r>
              <a:rPr lang="fr-FR" sz="3200" b="1" dirty="0">
                <a:latin typeface="Century Gothic" panose="020B0502020202020204" pitchFamily="34" charset="0"/>
              </a:rPr>
              <a:t>cibles du plaidoyer</a:t>
            </a:r>
            <a:br>
              <a:rPr lang="fr-FR" sz="3200" b="1" dirty="0">
                <a:latin typeface="Century Gothic" panose="020B0502020202020204" pitchFamily="34" charset="0"/>
              </a:rPr>
            </a:br>
            <a:r>
              <a:rPr lang="fr-FR" sz="3200" b="1" dirty="0">
                <a:latin typeface="Century Gothic" panose="020B0502020202020204" pitchFamily="34" charset="0"/>
              </a:rPr>
              <a:t>4)	Citer les étapes de la conduite </a:t>
            </a:r>
            <a:r>
              <a:rPr lang="fr-FR" sz="3200" b="1" dirty="0" smtClean="0">
                <a:latin typeface="Century Gothic" panose="020B0502020202020204" pitchFamily="34" charset="0"/>
              </a:rPr>
              <a:t>d’une séance de CCSC</a:t>
            </a:r>
            <a:r>
              <a:rPr lang="fr-FR" sz="3200" b="1" dirty="0">
                <a:latin typeface="Century Gothic" panose="020B0502020202020204" pitchFamily="34" charset="0"/>
              </a:rPr>
              <a:t/>
            </a:r>
            <a:br>
              <a:rPr lang="fr-FR" sz="3200" b="1" dirty="0">
                <a:latin typeface="Century Gothic" panose="020B0502020202020204" pitchFamily="34" charset="0"/>
              </a:rPr>
            </a:br>
            <a:r>
              <a:rPr lang="fr-FR" sz="3200" b="1" dirty="0">
                <a:latin typeface="Century Gothic" panose="020B0502020202020204" pitchFamily="34" charset="0"/>
              </a:rPr>
              <a:t>5)	Citer les étapes de la conduite d’un </a:t>
            </a:r>
            <a:r>
              <a:rPr lang="fr-FR" sz="3200" b="1" dirty="0" smtClean="0">
                <a:latin typeface="Century Gothic" panose="020B0502020202020204" pitchFamily="34" charset="0"/>
              </a:rPr>
              <a:t>plaidoyer</a:t>
            </a:r>
            <a:endParaRPr lang="fr-CA" sz="3200" b="1" dirty="0">
              <a:latin typeface="Century Gothic" panose="020B0502020202020204" pitchFamily="34" charset="0"/>
            </a:endParaRPr>
          </a:p>
        </p:txBody>
      </p:sp>
      <p:sp>
        <p:nvSpPr>
          <p:cNvPr id="3" name="Rectangle 2"/>
          <p:cNvSpPr/>
          <p:nvPr/>
        </p:nvSpPr>
        <p:spPr>
          <a:xfrm>
            <a:off x="1284632" y="76200"/>
            <a:ext cx="8421343" cy="800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800" b="1" dirty="0" smtClean="0">
                <a:solidFill>
                  <a:srgbClr val="FF0000"/>
                </a:solidFill>
                <a:latin typeface="Century Gothic" panose="020B0502020202020204" pitchFamily="34" charset="0"/>
              </a:rPr>
              <a:t>Objectifs spécifiques</a:t>
            </a:r>
            <a:endParaRPr lang="fr-FR" sz="4800" dirty="0">
              <a:latin typeface="Century Gothic" panose="020B0502020202020204" pitchFamily="34" charset="0"/>
            </a:endParaRPr>
          </a:p>
        </p:txBody>
      </p:sp>
    </p:spTree>
    <p:extLst>
      <p:ext uri="{BB962C8B-B14F-4D97-AF65-F5344CB8AC3E}">
        <p14:creationId xmlns:p14="http://schemas.microsoft.com/office/powerpoint/2010/main" val="365549237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4861" y="0"/>
            <a:ext cx="10515600" cy="685800"/>
          </a:xfrm>
        </p:spPr>
        <p:txBody>
          <a:bodyPr>
            <a:normAutofit fontScale="90000"/>
          </a:bodyPr>
          <a:lstStyle/>
          <a:p>
            <a:pPr algn="ctr"/>
            <a:r>
              <a:rPr lang="fr-FR" sz="4800" b="1" dirty="0" smtClean="0">
                <a:solidFill>
                  <a:srgbClr val="FF0000"/>
                </a:solidFill>
                <a:latin typeface="Century Gothic" panose="020B0502020202020204" pitchFamily="34" charset="0"/>
              </a:rPr>
              <a:t>Plan du cours </a:t>
            </a:r>
            <a:endParaRPr lang="fr-FR" sz="4800" b="1" dirty="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804861" y="552450"/>
            <a:ext cx="10996614" cy="5810250"/>
          </a:xfrm>
        </p:spPr>
        <p:txBody>
          <a:bodyPr>
            <a:noAutofit/>
          </a:bodyPr>
          <a:lstStyle/>
          <a:p>
            <a:pPr marL="0" indent="0">
              <a:lnSpc>
                <a:spcPct val="150000"/>
              </a:lnSpc>
              <a:buNone/>
            </a:pPr>
            <a:r>
              <a:rPr lang="fr-FR" sz="3100" b="1" dirty="0" smtClean="0">
                <a:latin typeface="Century Gothic" panose="020B0502020202020204" pitchFamily="34" charset="0"/>
              </a:rPr>
              <a:t>Introduction</a:t>
            </a:r>
          </a:p>
          <a:p>
            <a:pPr marL="0" indent="0">
              <a:lnSpc>
                <a:spcPct val="150000"/>
              </a:lnSpc>
              <a:buNone/>
            </a:pPr>
            <a:r>
              <a:rPr lang="fr-FR" sz="3100" b="1" dirty="0" smtClean="0">
                <a:latin typeface="Century Gothic" panose="020B0502020202020204" pitchFamily="34" charset="0"/>
              </a:rPr>
              <a:t>I-Similitude </a:t>
            </a:r>
            <a:r>
              <a:rPr lang="fr-FR" sz="3100" b="1" dirty="0">
                <a:latin typeface="Century Gothic" panose="020B0502020202020204" pitchFamily="34" charset="0"/>
              </a:rPr>
              <a:t>entre CCSC et plaidoyer</a:t>
            </a:r>
            <a:endParaRPr lang="fr-FR" sz="3100" b="1" dirty="0" smtClean="0">
              <a:latin typeface="Century Gothic" panose="020B0502020202020204" pitchFamily="34" charset="0"/>
            </a:endParaRPr>
          </a:p>
          <a:p>
            <a:pPr marL="0" indent="0">
              <a:lnSpc>
                <a:spcPct val="150000"/>
              </a:lnSpc>
              <a:buNone/>
            </a:pPr>
            <a:r>
              <a:rPr lang="fr-FR" sz="3100" b="1" dirty="0" smtClean="0">
                <a:latin typeface="Century Gothic" panose="020B0502020202020204" pitchFamily="34" charset="0"/>
              </a:rPr>
              <a:t>II- Populations cibles </a:t>
            </a:r>
            <a:r>
              <a:rPr lang="fr-FR" sz="3100" b="1" dirty="0">
                <a:latin typeface="Century Gothic" panose="020B0502020202020204" pitchFamily="34" charset="0"/>
              </a:rPr>
              <a:t>de </a:t>
            </a:r>
            <a:r>
              <a:rPr lang="fr-FR" sz="3100" b="1" dirty="0" smtClean="0">
                <a:latin typeface="Century Gothic" panose="020B0502020202020204" pitchFamily="34" charset="0"/>
              </a:rPr>
              <a:t>la CCSC</a:t>
            </a:r>
          </a:p>
          <a:p>
            <a:pPr marL="0" indent="0">
              <a:lnSpc>
                <a:spcPct val="150000"/>
              </a:lnSpc>
              <a:buNone/>
            </a:pPr>
            <a:r>
              <a:rPr lang="fr-FR" sz="3100" b="1" dirty="0" smtClean="0">
                <a:latin typeface="Century Gothic" panose="020B0502020202020204" pitchFamily="34" charset="0"/>
              </a:rPr>
              <a:t>III- </a:t>
            </a:r>
            <a:r>
              <a:rPr lang="fr-FR" sz="3100" b="1" dirty="0">
                <a:latin typeface="Century Gothic" panose="020B0502020202020204" pitchFamily="34" charset="0"/>
              </a:rPr>
              <a:t>Populations cibles </a:t>
            </a:r>
            <a:r>
              <a:rPr lang="fr-FR" sz="3100" b="1" dirty="0" smtClean="0">
                <a:latin typeface="Century Gothic" panose="020B0502020202020204" pitchFamily="34" charset="0"/>
              </a:rPr>
              <a:t>du Plaidoyer</a:t>
            </a:r>
          </a:p>
          <a:p>
            <a:pPr marL="0" indent="0">
              <a:lnSpc>
                <a:spcPct val="150000"/>
              </a:lnSpc>
              <a:buNone/>
            </a:pPr>
            <a:r>
              <a:rPr lang="fr-FR" sz="3100" b="1" dirty="0" smtClean="0">
                <a:latin typeface="Century Gothic" panose="020B0502020202020204" pitchFamily="34" charset="0"/>
              </a:rPr>
              <a:t>IV-</a:t>
            </a:r>
            <a:r>
              <a:rPr lang="fr-FR" sz="3100" b="1" dirty="0">
                <a:latin typeface="Century Gothic" panose="020B0502020202020204" pitchFamily="34" charset="0"/>
              </a:rPr>
              <a:t> E</a:t>
            </a:r>
            <a:r>
              <a:rPr lang="fr-FR" sz="3100" b="1" dirty="0" smtClean="0">
                <a:latin typeface="Century Gothic" panose="020B0502020202020204" pitchFamily="34" charset="0"/>
              </a:rPr>
              <a:t>tapes </a:t>
            </a:r>
            <a:r>
              <a:rPr lang="fr-FR" sz="3100" b="1" dirty="0">
                <a:latin typeface="Century Gothic" panose="020B0502020202020204" pitchFamily="34" charset="0"/>
              </a:rPr>
              <a:t>de la conduite d’une séance de </a:t>
            </a:r>
            <a:r>
              <a:rPr lang="fr-FR" sz="3100" b="1" dirty="0" smtClean="0">
                <a:latin typeface="Century Gothic" panose="020B0502020202020204" pitchFamily="34" charset="0"/>
              </a:rPr>
              <a:t>CCSC</a:t>
            </a:r>
          </a:p>
          <a:p>
            <a:pPr marL="0" indent="0">
              <a:lnSpc>
                <a:spcPct val="150000"/>
              </a:lnSpc>
              <a:buNone/>
            </a:pPr>
            <a:r>
              <a:rPr lang="fr-FR" sz="3100" b="1" dirty="0" smtClean="0">
                <a:latin typeface="Century Gothic" panose="020B0502020202020204" pitchFamily="34" charset="0"/>
              </a:rPr>
              <a:t>V- </a:t>
            </a:r>
            <a:r>
              <a:rPr lang="fr-FR" sz="3100" b="1" dirty="0">
                <a:latin typeface="Century Gothic" panose="020B0502020202020204" pitchFamily="34" charset="0"/>
              </a:rPr>
              <a:t>Etapes de la conduite </a:t>
            </a:r>
            <a:r>
              <a:rPr lang="fr-FR" sz="3100" b="1" dirty="0" smtClean="0">
                <a:latin typeface="Century Gothic" panose="020B0502020202020204" pitchFamily="34" charset="0"/>
              </a:rPr>
              <a:t>d’un plaidoyer</a:t>
            </a:r>
          </a:p>
          <a:p>
            <a:pPr marL="0" indent="0">
              <a:lnSpc>
                <a:spcPct val="150000"/>
              </a:lnSpc>
              <a:buNone/>
            </a:pPr>
            <a:r>
              <a:rPr lang="fr-FR" sz="3100" b="1" dirty="0" smtClean="0">
                <a:latin typeface="Century Gothic" panose="020B0502020202020204" pitchFamily="34" charset="0"/>
              </a:rPr>
              <a:t>Conclusion</a:t>
            </a:r>
            <a:endParaRPr lang="fr-FR" sz="3100" b="1" dirty="0">
              <a:latin typeface="Century Gothic" panose="020B0502020202020204" pitchFamily="34" charset="0"/>
            </a:endParaRPr>
          </a:p>
          <a:p>
            <a:pPr marL="0" indent="0">
              <a:lnSpc>
                <a:spcPct val="150000"/>
              </a:lnSpc>
              <a:buNone/>
            </a:pPr>
            <a:endParaRPr lang="fr-FR" sz="3100" b="1" dirty="0" smtClean="0">
              <a:latin typeface="Century Gothic" panose="020B0502020202020204" pitchFamily="34" charset="0"/>
            </a:endParaRPr>
          </a:p>
          <a:p>
            <a:pPr marL="0" indent="0">
              <a:lnSpc>
                <a:spcPct val="150000"/>
              </a:lnSpc>
              <a:buNone/>
            </a:pPr>
            <a:endParaRPr lang="fr-FR" sz="3100" b="1" dirty="0">
              <a:latin typeface="Century Gothic" panose="020B0502020202020204" pitchFamily="34" charset="0"/>
            </a:endParaRPr>
          </a:p>
        </p:txBody>
      </p:sp>
    </p:spTree>
    <p:extLst>
      <p:ext uri="{BB962C8B-B14F-4D97-AF65-F5344CB8AC3E}">
        <p14:creationId xmlns:p14="http://schemas.microsoft.com/office/powerpoint/2010/main" val="2547806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0600" y="0"/>
            <a:ext cx="10067925" cy="809625"/>
          </a:xfrm>
        </p:spPr>
        <p:txBody>
          <a:bodyPr>
            <a:noAutofit/>
          </a:bodyPr>
          <a:lstStyle/>
          <a:p>
            <a:pPr algn="ctr"/>
            <a:r>
              <a:rPr lang="fr-FR" sz="3600" b="1" dirty="0" smtClean="0">
                <a:solidFill>
                  <a:srgbClr val="FF0000"/>
                </a:solidFill>
                <a:latin typeface="Century Gothic" panose="020B0502020202020204" pitchFamily="34" charset="0"/>
              </a:rPr>
              <a:t>Introduction (1/2)</a:t>
            </a:r>
          </a:p>
        </p:txBody>
      </p:sp>
      <p:sp>
        <p:nvSpPr>
          <p:cNvPr id="3" name="Espace réservé du contenu 2"/>
          <p:cNvSpPr>
            <a:spLocks noGrp="1"/>
          </p:cNvSpPr>
          <p:nvPr>
            <p:ph idx="1"/>
          </p:nvPr>
        </p:nvSpPr>
        <p:spPr>
          <a:xfrm>
            <a:off x="571499" y="809625"/>
            <a:ext cx="11268075" cy="5367338"/>
          </a:xfrm>
        </p:spPr>
        <p:txBody>
          <a:bodyPr>
            <a:noAutofit/>
          </a:bodyPr>
          <a:lstStyle/>
          <a:p>
            <a:pPr>
              <a:lnSpc>
                <a:spcPct val="150000"/>
              </a:lnSpc>
              <a:buFont typeface="Wingdings" panose="05000000000000000000" pitchFamily="2" charset="2"/>
              <a:buChar char="q"/>
            </a:pPr>
            <a:r>
              <a:rPr lang="fr-FR" sz="3200" b="1" dirty="0" smtClean="0">
                <a:latin typeface="Century Gothic" panose="020B0502020202020204" pitchFamily="34" charset="0"/>
              </a:rPr>
              <a:t>Communication </a:t>
            </a:r>
            <a:r>
              <a:rPr lang="fr-FR" sz="3200" b="1" dirty="0">
                <a:latin typeface="Century Gothic" panose="020B0502020202020204" pitchFamily="34" charset="0"/>
              </a:rPr>
              <a:t>pour le </a:t>
            </a:r>
            <a:r>
              <a:rPr lang="fr-FR" sz="3200" b="1" dirty="0" smtClean="0">
                <a:latin typeface="Century Gothic" panose="020B0502020202020204" pitchFamily="34" charset="0"/>
              </a:rPr>
              <a:t>Changement </a:t>
            </a:r>
            <a:r>
              <a:rPr lang="fr-FR" sz="3200" b="1" dirty="0">
                <a:latin typeface="Century Gothic" panose="020B0502020202020204" pitchFamily="34" charset="0"/>
              </a:rPr>
              <a:t>de </a:t>
            </a:r>
            <a:r>
              <a:rPr lang="fr-FR" sz="3200" b="1" dirty="0" smtClean="0">
                <a:latin typeface="Century Gothic" panose="020B0502020202020204" pitchFamily="34" charset="0"/>
              </a:rPr>
              <a:t>Comportement </a:t>
            </a:r>
            <a:r>
              <a:rPr lang="fr-FR" sz="3200" b="1" dirty="0">
                <a:latin typeface="Century Gothic" panose="020B0502020202020204" pitchFamily="34" charset="0"/>
              </a:rPr>
              <a:t>(CCC)</a:t>
            </a:r>
            <a:r>
              <a:rPr lang="fr-FR" sz="3200" dirty="0">
                <a:latin typeface="Century Gothic" panose="020B0502020202020204" pitchFamily="34" charset="0"/>
              </a:rPr>
              <a:t>, désormais appelée </a:t>
            </a:r>
            <a:r>
              <a:rPr lang="fr-FR" sz="3200" b="1" dirty="0" smtClean="0">
                <a:solidFill>
                  <a:schemeClr val="accent6">
                    <a:lumMod val="75000"/>
                  </a:schemeClr>
                </a:solidFill>
                <a:latin typeface="Century Gothic" panose="020B0502020202020204" pitchFamily="34" charset="0"/>
              </a:rPr>
              <a:t>Communication </a:t>
            </a:r>
            <a:r>
              <a:rPr lang="fr-FR" sz="3200" b="1" dirty="0">
                <a:solidFill>
                  <a:schemeClr val="accent6">
                    <a:lumMod val="75000"/>
                  </a:schemeClr>
                </a:solidFill>
                <a:latin typeface="Century Gothic" panose="020B0502020202020204" pitchFamily="34" charset="0"/>
              </a:rPr>
              <a:t>pour le </a:t>
            </a:r>
            <a:r>
              <a:rPr lang="fr-FR" sz="3200" b="1" dirty="0" smtClean="0">
                <a:solidFill>
                  <a:schemeClr val="accent6">
                    <a:lumMod val="75000"/>
                  </a:schemeClr>
                </a:solidFill>
                <a:latin typeface="Century Gothic" panose="020B0502020202020204" pitchFamily="34" charset="0"/>
              </a:rPr>
              <a:t>Changement Social </a:t>
            </a:r>
            <a:r>
              <a:rPr lang="fr-FR" sz="3200" b="1" dirty="0">
                <a:solidFill>
                  <a:schemeClr val="accent6">
                    <a:lumMod val="75000"/>
                  </a:schemeClr>
                </a:solidFill>
                <a:latin typeface="Century Gothic" panose="020B0502020202020204" pitchFamily="34" charset="0"/>
              </a:rPr>
              <a:t>de </a:t>
            </a:r>
            <a:r>
              <a:rPr lang="fr-FR" sz="3200" b="1" dirty="0" smtClean="0">
                <a:solidFill>
                  <a:schemeClr val="accent6">
                    <a:lumMod val="75000"/>
                  </a:schemeClr>
                </a:solidFill>
                <a:latin typeface="Century Gothic" panose="020B0502020202020204" pitchFamily="34" charset="0"/>
              </a:rPr>
              <a:t>Comportement </a:t>
            </a:r>
            <a:r>
              <a:rPr lang="fr-FR" sz="3200" b="1" dirty="0">
                <a:solidFill>
                  <a:schemeClr val="accent6">
                    <a:lumMod val="75000"/>
                  </a:schemeClr>
                </a:solidFill>
                <a:latin typeface="Century Gothic" panose="020B0502020202020204" pitchFamily="34" charset="0"/>
              </a:rPr>
              <a:t>(CCSC) </a:t>
            </a:r>
            <a:r>
              <a:rPr lang="fr-FR" sz="3200" dirty="0" smtClean="0">
                <a:latin typeface="Century Gothic" panose="020B0502020202020204" pitchFamily="34" charset="0"/>
              </a:rPr>
              <a:t>est:</a:t>
            </a:r>
          </a:p>
          <a:p>
            <a:pPr marL="0" indent="0">
              <a:lnSpc>
                <a:spcPct val="150000"/>
              </a:lnSpc>
              <a:buNone/>
            </a:pPr>
            <a:r>
              <a:rPr lang="fr-FR" sz="3200" dirty="0" smtClean="0">
                <a:latin typeface="Century Gothic" panose="020B0502020202020204" pitchFamily="34" charset="0"/>
              </a:rPr>
              <a:t>- une </a:t>
            </a:r>
            <a:r>
              <a:rPr lang="fr-FR" sz="3200" b="1" dirty="0">
                <a:latin typeface="Century Gothic" panose="020B0502020202020204" pitchFamily="34" charset="0"/>
              </a:rPr>
              <a:t>stratégie utilisée en santé publique pour opérer un changement profond de comportement favorable à la santé chez l’individu, la famille ou la collectivité</a:t>
            </a:r>
          </a:p>
        </p:txBody>
      </p:sp>
    </p:spTree>
    <p:extLst>
      <p:ext uri="{BB962C8B-B14F-4D97-AF65-F5344CB8AC3E}">
        <p14:creationId xmlns:p14="http://schemas.microsoft.com/office/powerpoint/2010/main" val="555257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04875" y="0"/>
            <a:ext cx="10106026" cy="809625"/>
          </a:xfrm>
        </p:spPr>
        <p:txBody>
          <a:bodyPr>
            <a:noAutofit/>
          </a:bodyPr>
          <a:lstStyle/>
          <a:p>
            <a:pPr algn="ctr"/>
            <a:r>
              <a:rPr lang="fr-FR" sz="3600" b="1" dirty="0" smtClean="0">
                <a:solidFill>
                  <a:srgbClr val="FF0000"/>
                </a:solidFill>
                <a:latin typeface="Century Gothic" panose="020B0502020202020204" pitchFamily="34" charset="0"/>
              </a:rPr>
              <a:t>Introduction (2/2)</a:t>
            </a:r>
          </a:p>
        </p:txBody>
      </p:sp>
      <p:sp>
        <p:nvSpPr>
          <p:cNvPr id="3" name="Espace réservé du contenu 2"/>
          <p:cNvSpPr>
            <a:spLocks noGrp="1"/>
          </p:cNvSpPr>
          <p:nvPr>
            <p:ph idx="1"/>
          </p:nvPr>
        </p:nvSpPr>
        <p:spPr>
          <a:xfrm>
            <a:off x="571499" y="809625"/>
            <a:ext cx="11268075" cy="5367338"/>
          </a:xfrm>
        </p:spPr>
        <p:txBody>
          <a:bodyPr>
            <a:noAutofit/>
          </a:bodyPr>
          <a:lstStyle/>
          <a:p>
            <a:pPr>
              <a:lnSpc>
                <a:spcPct val="150000"/>
              </a:lnSpc>
              <a:buFont typeface="Wingdings" panose="05000000000000000000" pitchFamily="2" charset="2"/>
              <a:buChar char="q"/>
            </a:pPr>
            <a:r>
              <a:rPr lang="fr-FR" sz="3200" dirty="0">
                <a:latin typeface="Century Gothic" panose="020B0502020202020204" pitchFamily="34" charset="0"/>
              </a:rPr>
              <a:t>De ce point de vue, </a:t>
            </a:r>
            <a:r>
              <a:rPr lang="fr-FR" sz="3200" b="1" dirty="0">
                <a:latin typeface="Century Gothic" panose="020B0502020202020204" pitchFamily="34" charset="0"/>
              </a:rPr>
              <a:t>l’infirmier la sage-femme doivent par une méthode participative les y </a:t>
            </a:r>
            <a:r>
              <a:rPr lang="fr-FR" sz="3200" b="1" dirty="0" smtClean="0">
                <a:latin typeface="Century Gothic" panose="020B0502020202020204" pitchFamily="34" charset="0"/>
              </a:rPr>
              <a:t>accompagner.</a:t>
            </a:r>
          </a:p>
          <a:p>
            <a:pPr>
              <a:lnSpc>
                <a:spcPct val="150000"/>
              </a:lnSpc>
              <a:buFont typeface="Wingdings" panose="05000000000000000000" pitchFamily="2" charset="2"/>
              <a:buChar char="q"/>
            </a:pPr>
            <a:r>
              <a:rPr lang="fr-FR" sz="3200" b="1" dirty="0">
                <a:latin typeface="Century Gothic" panose="020B0502020202020204" pitchFamily="34" charset="0"/>
              </a:rPr>
              <a:t> </a:t>
            </a:r>
            <a:r>
              <a:rPr lang="fr-FR" sz="3200" dirty="0" smtClean="0">
                <a:latin typeface="Century Gothic" panose="020B0502020202020204" pitchFamily="34" charset="0"/>
              </a:rPr>
              <a:t>Cela </a:t>
            </a:r>
            <a:r>
              <a:rPr lang="fr-FR" sz="3200" dirty="0">
                <a:latin typeface="Century Gothic" panose="020B0502020202020204" pitchFamily="34" charset="0"/>
              </a:rPr>
              <a:t>est le </a:t>
            </a:r>
            <a:r>
              <a:rPr lang="fr-FR" sz="3200" b="1" dirty="0">
                <a:latin typeface="Century Gothic" panose="020B0502020202020204" pitchFamily="34" charset="0"/>
              </a:rPr>
              <a:t>gage de la réussite de la mission que la société nous a confiée </a:t>
            </a:r>
            <a:r>
              <a:rPr lang="fr-FR" sz="3200" dirty="0">
                <a:latin typeface="Century Gothic" panose="020B0502020202020204" pitchFamily="34" charset="0"/>
              </a:rPr>
              <a:t>et qui consiste à </a:t>
            </a:r>
            <a:r>
              <a:rPr lang="fr-FR" sz="3200" b="1" dirty="0">
                <a:latin typeface="Century Gothic" panose="020B0502020202020204" pitchFamily="34" charset="0"/>
              </a:rPr>
              <a:t>donner la santé à la population par </a:t>
            </a:r>
            <a:r>
              <a:rPr lang="fr-FR" sz="3200" b="1" dirty="0" smtClean="0">
                <a:latin typeface="Century Gothic" panose="020B0502020202020204" pitchFamily="34" charset="0"/>
              </a:rPr>
              <a:t>des </a:t>
            </a:r>
            <a:r>
              <a:rPr lang="fr-FR" sz="3200" b="1" dirty="0">
                <a:latin typeface="Century Gothic" panose="020B0502020202020204" pitchFamily="34" charset="0"/>
              </a:rPr>
              <a:t>activités promotionnelles, éducationnelles, préventives, curatives et de réadaptation.</a:t>
            </a:r>
          </a:p>
        </p:txBody>
      </p:sp>
    </p:spTree>
    <p:extLst>
      <p:ext uri="{BB962C8B-B14F-4D97-AF65-F5344CB8AC3E}">
        <p14:creationId xmlns:p14="http://schemas.microsoft.com/office/powerpoint/2010/main" val="1103145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25" y="104775"/>
            <a:ext cx="10020300" cy="809625"/>
          </a:xfrm>
        </p:spPr>
        <p:txBody>
          <a:bodyPr>
            <a:noAutofit/>
          </a:bodyPr>
          <a:lstStyle/>
          <a:p>
            <a:pPr algn="ctr"/>
            <a:r>
              <a:rPr lang="fr-FR" sz="3600" b="1" dirty="0" smtClean="0">
                <a:solidFill>
                  <a:srgbClr val="FF0000"/>
                </a:solidFill>
                <a:latin typeface="Century Gothic" panose="020B0502020202020204" pitchFamily="34" charset="0"/>
              </a:rPr>
              <a:t>I. Similitudes entre CCSC et Plaidoyer </a:t>
            </a:r>
          </a:p>
        </p:txBody>
      </p:sp>
      <p:sp>
        <p:nvSpPr>
          <p:cNvPr id="3" name="Espace réservé du contenu 2"/>
          <p:cNvSpPr>
            <a:spLocks noGrp="1"/>
          </p:cNvSpPr>
          <p:nvPr>
            <p:ph idx="1"/>
          </p:nvPr>
        </p:nvSpPr>
        <p:spPr>
          <a:xfrm>
            <a:off x="142875" y="914400"/>
            <a:ext cx="11906250" cy="5086350"/>
          </a:xfrm>
        </p:spPr>
        <p:txBody>
          <a:bodyPr>
            <a:noAutofit/>
          </a:bodyPr>
          <a:lstStyle/>
          <a:p>
            <a:pPr>
              <a:lnSpc>
                <a:spcPct val="150000"/>
              </a:lnSpc>
              <a:spcBef>
                <a:spcPts val="200"/>
              </a:spcBef>
              <a:spcAft>
                <a:spcPts val="200"/>
              </a:spcAft>
              <a:buFont typeface="Wingdings" panose="05000000000000000000" pitchFamily="2" charset="2"/>
              <a:buChar char="q"/>
            </a:pPr>
            <a:r>
              <a:rPr lang="fr-FR" sz="3050" dirty="0" smtClean="0">
                <a:latin typeface="Century Gothic" panose="020B0502020202020204" pitchFamily="34" charset="0"/>
              </a:rPr>
              <a:t> Les </a:t>
            </a:r>
            <a:r>
              <a:rPr lang="fr-FR" sz="3050" b="1" dirty="0">
                <a:latin typeface="Century Gothic" panose="020B0502020202020204" pitchFamily="34" charset="0"/>
              </a:rPr>
              <a:t>deux stratégies </a:t>
            </a:r>
            <a:r>
              <a:rPr lang="fr-FR" sz="3050" dirty="0">
                <a:latin typeface="Century Gothic" panose="020B0502020202020204" pitchFamily="34" charset="0"/>
              </a:rPr>
              <a:t>:</a:t>
            </a:r>
          </a:p>
          <a:p>
            <a:pPr>
              <a:lnSpc>
                <a:spcPct val="150000"/>
              </a:lnSpc>
              <a:spcBef>
                <a:spcPts val="0"/>
              </a:spcBef>
              <a:buFontTx/>
              <a:buChar char="-"/>
            </a:pPr>
            <a:r>
              <a:rPr lang="fr-FR" sz="3070" b="1" dirty="0" smtClean="0">
                <a:solidFill>
                  <a:schemeClr val="accent6">
                    <a:lumMod val="75000"/>
                  </a:schemeClr>
                </a:solidFill>
                <a:latin typeface="Century Gothic" panose="020B0502020202020204" pitchFamily="34" charset="0"/>
              </a:rPr>
              <a:t>Visent </a:t>
            </a:r>
            <a:r>
              <a:rPr lang="fr-FR" sz="3070" b="1" dirty="0">
                <a:solidFill>
                  <a:schemeClr val="accent6">
                    <a:lumMod val="75000"/>
                  </a:schemeClr>
                </a:solidFill>
                <a:latin typeface="Century Gothic" panose="020B0502020202020204" pitchFamily="34" charset="0"/>
              </a:rPr>
              <a:t>à promouvoir le changement social de comportement </a:t>
            </a:r>
            <a:endParaRPr lang="fr-FR" sz="3070" b="1" dirty="0" smtClean="0">
              <a:solidFill>
                <a:schemeClr val="accent6">
                  <a:lumMod val="75000"/>
                </a:schemeClr>
              </a:solidFill>
              <a:latin typeface="Century Gothic" panose="020B0502020202020204" pitchFamily="34" charset="0"/>
            </a:endParaRPr>
          </a:p>
          <a:p>
            <a:pPr>
              <a:lnSpc>
                <a:spcPct val="150000"/>
              </a:lnSpc>
              <a:spcBef>
                <a:spcPts val="0"/>
              </a:spcBef>
              <a:buFontTx/>
              <a:buChar char="-"/>
            </a:pPr>
            <a:r>
              <a:rPr lang="fr-FR" sz="3070" b="1" dirty="0" smtClean="0">
                <a:solidFill>
                  <a:schemeClr val="accent6">
                    <a:lumMod val="75000"/>
                  </a:schemeClr>
                </a:solidFill>
                <a:latin typeface="Century Gothic" panose="020B0502020202020204" pitchFamily="34" charset="0"/>
              </a:rPr>
              <a:t>Sont </a:t>
            </a:r>
            <a:r>
              <a:rPr lang="fr-FR" sz="3070" b="1" dirty="0">
                <a:solidFill>
                  <a:schemeClr val="accent6">
                    <a:lumMod val="75000"/>
                  </a:schemeClr>
                </a:solidFill>
                <a:latin typeface="Century Gothic" panose="020B0502020202020204" pitchFamily="34" charset="0"/>
              </a:rPr>
              <a:t>plus efficaces quand ils sont planifiés </a:t>
            </a:r>
            <a:r>
              <a:rPr lang="fr-FR" sz="3070" b="1" dirty="0" smtClean="0">
                <a:solidFill>
                  <a:schemeClr val="accent6">
                    <a:lumMod val="75000"/>
                  </a:schemeClr>
                </a:solidFill>
                <a:latin typeface="Century Gothic" panose="020B0502020202020204" pitchFamily="34" charset="0"/>
              </a:rPr>
              <a:t>systématiquement</a:t>
            </a:r>
          </a:p>
          <a:p>
            <a:pPr>
              <a:lnSpc>
                <a:spcPct val="150000"/>
              </a:lnSpc>
              <a:spcBef>
                <a:spcPts val="0"/>
              </a:spcBef>
              <a:buFontTx/>
              <a:buChar char="-"/>
            </a:pPr>
            <a:r>
              <a:rPr lang="fr-FR" sz="3070" b="1" dirty="0" smtClean="0">
                <a:solidFill>
                  <a:schemeClr val="accent6">
                    <a:lumMod val="75000"/>
                  </a:schemeClr>
                </a:solidFill>
                <a:latin typeface="Century Gothic" panose="020B0502020202020204" pitchFamily="34" charset="0"/>
              </a:rPr>
              <a:t>Permettent </a:t>
            </a:r>
            <a:r>
              <a:rPr lang="fr-FR" sz="3070" b="1" dirty="0">
                <a:solidFill>
                  <a:schemeClr val="accent6">
                    <a:lumMod val="75000"/>
                  </a:schemeClr>
                </a:solidFill>
                <a:latin typeface="Century Gothic" panose="020B0502020202020204" pitchFamily="34" charset="0"/>
              </a:rPr>
              <a:t>d’identifier une audience cible </a:t>
            </a:r>
            <a:endParaRPr lang="fr-FR" sz="3070" b="1" dirty="0" smtClean="0">
              <a:solidFill>
                <a:schemeClr val="accent6">
                  <a:lumMod val="75000"/>
                </a:schemeClr>
              </a:solidFill>
              <a:latin typeface="Century Gothic" panose="020B0502020202020204" pitchFamily="34" charset="0"/>
            </a:endParaRPr>
          </a:p>
          <a:p>
            <a:pPr>
              <a:lnSpc>
                <a:spcPct val="150000"/>
              </a:lnSpc>
              <a:spcBef>
                <a:spcPts val="0"/>
              </a:spcBef>
              <a:buFontTx/>
              <a:buChar char="-"/>
            </a:pPr>
            <a:r>
              <a:rPr lang="fr-FR" sz="3070" b="1" dirty="0" smtClean="0">
                <a:solidFill>
                  <a:schemeClr val="accent6">
                    <a:lumMod val="75000"/>
                  </a:schemeClr>
                </a:solidFill>
                <a:latin typeface="Century Gothic" panose="020B0502020202020204" pitchFamily="34" charset="0"/>
              </a:rPr>
              <a:t>Permettent </a:t>
            </a:r>
            <a:r>
              <a:rPr lang="fr-FR" sz="3070" b="1" dirty="0">
                <a:solidFill>
                  <a:schemeClr val="accent6">
                    <a:lumMod val="75000"/>
                  </a:schemeClr>
                </a:solidFill>
                <a:latin typeface="Century Gothic" panose="020B0502020202020204" pitchFamily="34" charset="0"/>
              </a:rPr>
              <a:t>d’adapter en conséquence des messages </a:t>
            </a:r>
            <a:endParaRPr lang="fr-FR" sz="3070" b="1" dirty="0" smtClean="0">
              <a:solidFill>
                <a:schemeClr val="accent6">
                  <a:lumMod val="75000"/>
                </a:schemeClr>
              </a:solidFill>
              <a:latin typeface="Century Gothic" panose="020B0502020202020204" pitchFamily="34" charset="0"/>
            </a:endParaRPr>
          </a:p>
          <a:p>
            <a:pPr>
              <a:lnSpc>
                <a:spcPct val="150000"/>
              </a:lnSpc>
              <a:spcBef>
                <a:spcPts val="0"/>
              </a:spcBef>
              <a:buFontTx/>
              <a:buChar char="-"/>
            </a:pPr>
            <a:r>
              <a:rPr lang="fr-FR" sz="3070" b="1" dirty="0" smtClean="0">
                <a:solidFill>
                  <a:schemeClr val="accent6">
                    <a:lumMod val="75000"/>
                  </a:schemeClr>
                </a:solidFill>
                <a:latin typeface="Century Gothic" panose="020B0502020202020204" pitchFamily="34" charset="0"/>
              </a:rPr>
              <a:t>Consistent </a:t>
            </a:r>
            <a:r>
              <a:rPr lang="fr-FR" sz="3070" b="1" dirty="0">
                <a:solidFill>
                  <a:schemeClr val="accent6">
                    <a:lumMod val="75000"/>
                  </a:schemeClr>
                </a:solidFill>
                <a:latin typeface="Century Gothic" panose="020B0502020202020204" pitchFamily="34" charset="0"/>
              </a:rPr>
              <a:t>à sensibiliser davantage les audiences cibles </a:t>
            </a:r>
            <a:r>
              <a:rPr lang="fr-FR" sz="3070" b="1" dirty="0" smtClean="0">
                <a:solidFill>
                  <a:schemeClr val="accent6">
                    <a:lumMod val="75000"/>
                  </a:schemeClr>
                </a:solidFill>
                <a:latin typeface="Century Gothic" panose="020B0502020202020204" pitchFamily="34" charset="0"/>
              </a:rPr>
              <a:t>clés </a:t>
            </a:r>
            <a:endParaRPr lang="fr-FR" sz="3070" b="1" dirty="0">
              <a:solidFill>
                <a:schemeClr val="accent6">
                  <a:lumMod val="75000"/>
                </a:schemeClr>
              </a:solidFill>
              <a:latin typeface="Century Gothic" panose="020B0502020202020204" pitchFamily="34" charset="0"/>
            </a:endParaRPr>
          </a:p>
        </p:txBody>
      </p:sp>
    </p:spTree>
    <p:extLst>
      <p:ext uri="{BB962C8B-B14F-4D97-AF65-F5344CB8AC3E}">
        <p14:creationId xmlns:p14="http://schemas.microsoft.com/office/powerpoint/2010/main" val="2532377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25" y="104775"/>
            <a:ext cx="10020300" cy="809625"/>
          </a:xfrm>
        </p:spPr>
        <p:txBody>
          <a:bodyPr>
            <a:noAutofit/>
          </a:bodyPr>
          <a:lstStyle/>
          <a:p>
            <a:pPr algn="ctr"/>
            <a:r>
              <a:rPr lang="fr-FR" sz="3600" b="1" dirty="0" smtClean="0">
                <a:solidFill>
                  <a:srgbClr val="FF0000"/>
                </a:solidFill>
                <a:latin typeface="Century Gothic" panose="020B0502020202020204" pitchFamily="34" charset="0"/>
              </a:rPr>
              <a:t>II. Populations cibles de la CCSC (1/3)</a:t>
            </a:r>
          </a:p>
        </p:txBody>
      </p:sp>
      <p:sp>
        <p:nvSpPr>
          <p:cNvPr id="3" name="Espace réservé du contenu 2"/>
          <p:cNvSpPr>
            <a:spLocks noGrp="1"/>
          </p:cNvSpPr>
          <p:nvPr>
            <p:ph idx="1"/>
          </p:nvPr>
        </p:nvSpPr>
        <p:spPr>
          <a:xfrm>
            <a:off x="142875" y="914401"/>
            <a:ext cx="11906250" cy="5086350"/>
          </a:xfrm>
        </p:spPr>
        <p:txBody>
          <a:bodyPr>
            <a:noAutofit/>
          </a:bodyPr>
          <a:lstStyle/>
          <a:p>
            <a:pPr>
              <a:lnSpc>
                <a:spcPct val="150000"/>
              </a:lnSpc>
              <a:spcBef>
                <a:spcPts val="1200"/>
              </a:spcBef>
              <a:spcAft>
                <a:spcPts val="1200"/>
              </a:spcAft>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Population </a:t>
            </a:r>
            <a:r>
              <a:rPr lang="fr-FR" sz="3200" b="1" dirty="0">
                <a:latin typeface="Century Gothic" panose="020B0502020202020204" pitchFamily="34" charset="0"/>
              </a:rPr>
              <a:t>cible primaire</a:t>
            </a:r>
            <a:r>
              <a:rPr lang="fr-FR" sz="3200" dirty="0">
                <a:latin typeface="Century Gothic" panose="020B0502020202020204" pitchFamily="34" charset="0"/>
              </a:rPr>
              <a:t>:</a:t>
            </a:r>
          </a:p>
          <a:p>
            <a:pPr marL="0" indent="0">
              <a:lnSpc>
                <a:spcPct val="150000"/>
              </a:lnSpc>
              <a:spcBef>
                <a:spcPts val="1200"/>
              </a:spcBef>
              <a:spcAft>
                <a:spcPts val="1200"/>
              </a:spcAft>
              <a:buNone/>
            </a:pPr>
            <a:r>
              <a:rPr lang="fr-FR" sz="3200" b="1" dirty="0">
                <a:solidFill>
                  <a:schemeClr val="accent6">
                    <a:lumMod val="75000"/>
                  </a:schemeClr>
                </a:solidFill>
                <a:latin typeface="Century Gothic" panose="020B0502020202020204" pitchFamily="34" charset="0"/>
              </a:rPr>
              <a:t>C’est la personne ou groupe de personnes qui doivent changer de comportement pour que le programme atteigne son objectif </a:t>
            </a:r>
          </a:p>
          <a:p>
            <a:pPr>
              <a:lnSpc>
                <a:spcPct val="150000"/>
              </a:lnSpc>
              <a:spcBef>
                <a:spcPts val="1200"/>
              </a:spcBef>
              <a:spcAft>
                <a:spcPts val="1200"/>
              </a:spcAft>
              <a:buFont typeface="Wingdings" panose="05000000000000000000" pitchFamily="2" charset="2"/>
              <a:buChar char="Ø"/>
            </a:pPr>
            <a:r>
              <a:rPr lang="fr-FR" sz="3200" b="1" dirty="0">
                <a:solidFill>
                  <a:schemeClr val="accent6">
                    <a:lumMod val="75000"/>
                  </a:schemeClr>
                </a:solidFill>
                <a:latin typeface="Century Gothic" panose="020B0502020202020204" pitchFamily="34" charset="0"/>
              </a:rPr>
              <a:t> </a:t>
            </a:r>
            <a:r>
              <a:rPr lang="fr-FR" sz="3200" b="1" dirty="0" smtClean="0">
                <a:latin typeface="Century Gothic" panose="020B0502020202020204" pitchFamily="34" charset="0"/>
              </a:rPr>
              <a:t>Exemple</a:t>
            </a:r>
            <a:r>
              <a:rPr lang="fr-FR" sz="3200" b="1" dirty="0" smtClean="0">
                <a:solidFill>
                  <a:schemeClr val="accent6">
                    <a:lumMod val="75000"/>
                  </a:schemeClr>
                </a:solidFill>
                <a:latin typeface="Century Gothic" panose="020B0502020202020204" pitchFamily="34" charset="0"/>
              </a:rPr>
              <a:t> </a:t>
            </a:r>
            <a:r>
              <a:rPr lang="fr-FR" sz="3200" dirty="0">
                <a:latin typeface="Century Gothic" panose="020B0502020202020204" pitchFamily="34" charset="0"/>
              </a:rPr>
              <a:t>: Les femmes enceintes pour l’amélioration du taux d’accouchement assisté </a:t>
            </a:r>
            <a:endParaRPr lang="fr-FR" sz="3200" b="1" dirty="0">
              <a:solidFill>
                <a:schemeClr val="accent6">
                  <a:lumMod val="75000"/>
                </a:schemeClr>
              </a:solidFill>
              <a:latin typeface="Century Gothic" panose="020B0502020202020204" pitchFamily="34" charset="0"/>
            </a:endParaRPr>
          </a:p>
        </p:txBody>
      </p:sp>
    </p:spTree>
    <p:extLst>
      <p:ext uri="{BB962C8B-B14F-4D97-AF65-F5344CB8AC3E}">
        <p14:creationId xmlns:p14="http://schemas.microsoft.com/office/powerpoint/2010/main" val="35179496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0125" y="104775"/>
            <a:ext cx="10020300" cy="809625"/>
          </a:xfrm>
        </p:spPr>
        <p:txBody>
          <a:bodyPr>
            <a:noAutofit/>
          </a:bodyPr>
          <a:lstStyle/>
          <a:p>
            <a:pPr algn="ctr"/>
            <a:r>
              <a:rPr lang="fr-FR" sz="3600" b="1" dirty="0" smtClean="0">
                <a:solidFill>
                  <a:srgbClr val="FF0000"/>
                </a:solidFill>
                <a:latin typeface="Century Gothic" panose="020B0502020202020204" pitchFamily="34" charset="0"/>
              </a:rPr>
              <a:t>II. Populations cibles de la CCSC (2/3</a:t>
            </a:r>
            <a:r>
              <a:rPr lang="fr-FR" sz="3600" b="1" dirty="0">
                <a:solidFill>
                  <a:srgbClr val="FF0000"/>
                </a:solidFill>
                <a:latin typeface="Century Gothic" panose="020B0502020202020204" pitchFamily="34" charset="0"/>
              </a:rPr>
              <a:t>)</a:t>
            </a:r>
            <a:endParaRPr lang="fr-FR" sz="3600" b="1" dirty="0" smtClean="0">
              <a:solidFill>
                <a:srgbClr val="FF0000"/>
              </a:solidFill>
              <a:latin typeface="Century Gothic" panose="020B0502020202020204" pitchFamily="34" charset="0"/>
            </a:endParaRPr>
          </a:p>
        </p:txBody>
      </p:sp>
      <p:sp>
        <p:nvSpPr>
          <p:cNvPr id="3" name="Espace réservé du contenu 2"/>
          <p:cNvSpPr>
            <a:spLocks noGrp="1"/>
          </p:cNvSpPr>
          <p:nvPr>
            <p:ph idx="1"/>
          </p:nvPr>
        </p:nvSpPr>
        <p:spPr>
          <a:xfrm>
            <a:off x="142875" y="1143000"/>
            <a:ext cx="11906250" cy="4857750"/>
          </a:xfrm>
        </p:spPr>
        <p:txBody>
          <a:bodyPr>
            <a:noAutofit/>
          </a:bodyPr>
          <a:lstStyle/>
          <a:p>
            <a:pPr>
              <a:lnSpc>
                <a:spcPct val="150000"/>
              </a:lnSpc>
              <a:spcBef>
                <a:spcPts val="1200"/>
              </a:spcBef>
              <a:spcAft>
                <a:spcPts val="1200"/>
              </a:spcAft>
              <a:buFont typeface="Wingdings" panose="05000000000000000000" pitchFamily="2" charset="2"/>
              <a:buChar char="q"/>
            </a:pPr>
            <a:r>
              <a:rPr lang="fr-FR" sz="3200" dirty="0">
                <a:latin typeface="Century Gothic" panose="020B0502020202020204" pitchFamily="34" charset="0"/>
              </a:rPr>
              <a:t> </a:t>
            </a:r>
            <a:r>
              <a:rPr lang="fr-FR" sz="3200" b="1" dirty="0" smtClean="0">
                <a:latin typeface="Century Gothic" panose="020B0502020202020204" pitchFamily="34" charset="0"/>
              </a:rPr>
              <a:t>Population </a:t>
            </a:r>
            <a:r>
              <a:rPr lang="fr-FR" sz="3200" b="1" dirty="0">
                <a:latin typeface="Century Gothic" panose="020B0502020202020204" pitchFamily="34" charset="0"/>
              </a:rPr>
              <a:t>cible secondaire</a:t>
            </a:r>
            <a:r>
              <a:rPr lang="fr-FR" sz="3200" dirty="0" smtClean="0">
                <a:latin typeface="Century Gothic" panose="020B0502020202020204" pitchFamily="34" charset="0"/>
              </a:rPr>
              <a:t>:</a:t>
            </a:r>
            <a:endParaRPr lang="fr-FR" sz="3200" dirty="0">
              <a:latin typeface="Century Gothic" panose="020B0502020202020204" pitchFamily="34" charset="0"/>
            </a:endParaRPr>
          </a:p>
          <a:p>
            <a:pPr marL="0" indent="0">
              <a:lnSpc>
                <a:spcPct val="150000"/>
              </a:lnSpc>
              <a:spcBef>
                <a:spcPts val="1200"/>
              </a:spcBef>
              <a:spcAft>
                <a:spcPts val="1200"/>
              </a:spcAft>
              <a:buNone/>
            </a:pPr>
            <a:r>
              <a:rPr lang="fr-FR" sz="3200" b="1" dirty="0">
                <a:solidFill>
                  <a:schemeClr val="accent6">
                    <a:lumMod val="75000"/>
                  </a:schemeClr>
                </a:solidFill>
                <a:latin typeface="Century Gothic" panose="020B0502020202020204" pitchFamily="34" charset="0"/>
              </a:rPr>
              <a:t>Elle est constituée par les personnes qui exercent une influence sur les décisions de la population cible primaire à propos du comportement visé par le projet </a:t>
            </a:r>
          </a:p>
          <a:p>
            <a:pPr>
              <a:lnSpc>
                <a:spcPct val="150000"/>
              </a:lnSpc>
              <a:spcBef>
                <a:spcPts val="1200"/>
              </a:spcBef>
              <a:spcAft>
                <a:spcPts val="1200"/>
              </a:spcAft>
              <a:buFont typeface="Wingdings" panose="05000000000000000000" pitchFamily="2" charset="2"/>
              <a:buChar char="Ø"/>
            </a:pPr>
            <a:r>
              <a:rPr lang="fr-FR" sz="3200" b="1" dirty="0">
                <a:solidFill>
                  <a:schemeClr val="accent6">
                    <a:lumMod val="75000"/>
                  </a:schemeClr>
                </a:solidFill>
                <a:latin typeface="Century Gothic" panose="020B0502020202020204" pitchFamily="34" charset="0"/>
              </a:rPr>
              <a:t> </a:t>
            </a:r>
            <a:r>
              <a:rPr lang="fr-FR" sz="3200" b="1" dirty="0" smtClean="0">
                <a:latin typeface="Century Gothic" panose="020B0502020202020204" pitchFamily="34" charset="0"/>
              </a:rPr>
              <a:t>Exemple</a:t>
            </a:r>
            <a:r>
              <a:rPr lang="fr-FR" sz="3200" b="1" dirty="0" smtClean="0">
                <a:solidFill>
                  <a:schemeClr val="accent6">
                    <a:lumMod val="75000"/>
                  </a:schemeClr>
                </a:solidFill>
                <a:latin typeface="Century Gothic" panose="020B0502020202020204" pitchFamily="34" charset="0"/>
              </a:rPr>
              <a:t> </a:t>
            </a:r>
            <a:r>
              <a:rPr lang="fr-FR" sz="3200" dirty="0">
                <a:latin typeface="Century Gothic" panose="020B0502020202020204" pitchFamily="34" charset="0"/>
              </a:rPr>
              <a:t>: Les époux des femmes enceintes </a:t>
            </a:r>
            <a:endParaRPr lang="fr-FR" sz="3200" b="1" dirty="0">
              <a:solidFill>
                <a:schemeClr val="accent6">
                  <a:lumMod val="75000"/>
                </a:schemeClr>
              </a:solidFill>
              <a:latin typeface="Century Gothic" panose="020B0502020202020204" pitchFamily="34" charset="0"/>
            </a:endParaRPr>
          </a:p>
        </p:txBody>
      </p:sp>
    </p:spTree>
    <p:extLst>
      <p:ext uri="{BB962C8B-B14F-4D97-AF65-F5344CB8AC3E}">
        <p14:creationId xmlns:p14="http://schemas.microsoft.com/office/powerpoint/2010/main" val="84654965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INFAS">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3245</TotalTime>
  <Words>1036</Words>
  <Application>Microsoft Office PowerPoint</Application>
  <PresentationFormat>Grand écran</PresentationFormat>
  <Paragraphs>103</Paragraphs>
  <Slides>21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21</vt:i4>
      </vt:variant>
    </vt:vector>
  </HeadingPairs>
  <TitlesOfParts>
    <vt:vector size="26" baseType="lpstr">
      <vt:lpstr>Arial</vt:lpstr>
      <vt:lpstr>Arial Black</vt:lpstr>
      <vt:lpstr>Century Gothic</vt:lpstr>
      <vt:lpstr>Wingdings</vt:lpstr>
      <vt:lpstr>Thème Office</vt:lpstr>
      <vt:lpstr> COMMUNICATION POUR LE CHANGEMENT SOCIAL DE COMPORTEMENT (CCSC), COMMUNICATION INTER PERSONNELLE,PLAIDOYER </vt:lpstr>
      <vt:lpstr>Ce cours vise à permettre à l’étudiant IDE/SF-M de la L2 de conduire une séance de Communication pour le Changement Social de Comportement (CCSC) et de plaidoyer</vt:lpstr>
      <vt:lpstr>A la fin du cours, les étudiants (es) doit être capables de: 1) Etablir la similitude entre CCSC et plaidoyer 2) Enoncer les populations cibles de CCSC 3) Citer les populations cibles du plaidoyer 4) Citer les étapes de la conduite d’une séance de CCSC 5) Citer les étapes de la conduite d’un plaidoyer</vt:lpstr>
      <vt:lpstr>Plan du cours </vt:lpstr>
      <vt:lpstr>Introduction (1/2)</vt:lpstr>
      <vt:lpstr>Introduction (2/2)</vt:lpstr>
      <vt:lpstr>I. Similitudes entre CCSC et Plaidoyer </vt:lpstr>
      <vt:lpstr>II. Populations cibles de la CCSC (1/3)</vt:lpstr>
      <vt:lpstr>II. Populations cibles de la CCSC (2/3)</vt:lpstr>
      <vt:lpstr>II. Populations cibles de la CCSC (3/3)</vt:lpstr>
      <vt:lpstr>III. Populations cibles du Plaidoyer </vt:lpstr>
      <vt:lpstr>IV. Etapes de la conduite d’une séance de CCSC (1/4) </vt:lpstr>
      <vt:lpstr>IV. Etapes de la conduite d’une séance de CCSC (2/4) </vt:lpstr>
      <vt:lpstr>IV. Etapes de la conduite d’une séance de CCSC (3/4)</vt:lpstr>
      <vt:lpstr>IV. Etapes de la conduite d’une séance de CCSC (4/4)</vt:lpstr>
      <vt:lpstr>V. Etapes de la conduite d’un plaidoyer (1/4) </vt:lpstr>
      <vt:lpstr>V. Etapes de la conduite d’un plaidoyer (2/4) </vt:lpstr>
      <vt:lpstr>V. Etapes de la conduite d’un plaidoyer (3/4) </vt:lpstr>
      <vt:lpstr>V. Etapes de la conduite d’un plaidoyer (4/4) </vt:lpstr>
      <vt:lpstr>Conclusion (1/2) </vt:lpstr>
      <vt:lpstr>Conclusion (2/2) </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Maher Fattouh</dc:creator>
  <cp:lastModifiedBy>PC_HP</cp:lastModifiedBy>
  <cp:revision>214</cp:revision>
  <dcterms:created xsi:type="dcterms:W3CDTF">2018-07-17T00:49:38Z</dcterms:created>
  <dcterms:modified xsi:type="dcterms:W3CDTF">2022-04-12T11:36:23Z</dcterms:modified>
</cp:coreProperties>
</file>